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13" autoAdjust="0"/>
    <p:restoredTop sz="89456" autoAdjust="0"/>
  </p:normalViewPr>
  <p:slideViewPr>
    <p:cSldViewPr snapToGrid="0">
      <p:cViewPr varScale="1">
        <p:scale>
          <a:sx n="114" d="100"/>
          <a:sy n="114" d="100"/>
        </p:scale>
        <p:origin x="2008" y="176"/>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6/21/22</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6/21/22</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D0D0D"/>
                </a:solidFill>
                <a:effectLst/>
                <a:uLnTx/>
                <a:uFillTx/>
                <a:latin typeface="Arial"/>
                <a:ea typeface="+mn-ea"/>
                <a:cs typeface="Arial"/>
              </a:rPr>
              <a:t>Advances in microelectronics have put enormous computing power at our personal disposal, vastly improving the ways in which we work, play, and live. However, these benefits bear significant energy costs, and scientists are continually searching for ways to increase computing power while reducing power consumption. Toward that end, a team led by researchers from Monash University in Australia meticulously grew an ultrathin topological insulator, atom by atom, and sandwiched it between two ferromagnetic insulators. Such a heterostructure had been predicted to support a rare phenomenon known as the quantum anomalous Hall (QAH) effect, in which spin-polarized electrons (i.e., electrons with a single spin direction) travel along the edges of the topological insulator with near-zero resistance. A successfully fabricated QAH insulator would provide a promising avenue toward viable ultralow-energy electronic and spintronic devices.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kumimoji="0" lang="en-US" sz="1200" b="0" i="0" u="none" strike="noStrike" kern="1200" cap="none" spc="0" normalizeH="0" baseline="0" noProof="0" dirty="0" err="1">
                <a:ln>
                  <a:noFill/>
                </a:ln>
                <a:solidFill>
                  <a:prstClr val="black"/>
                </a:solidFill>
                <a:effectLst/>
                <a:uLnTx/>
                <a:uFillTx/>
                <a:latin typeface="Arial"/>
                <a:ea typeface="+mn-ea"/>
                <a:cs typeface="Arial"/>
              </a:rPr>
              <a:t>Q. Li, C.X. Trang, N. Medhekar, and M.T. Edmonds (Monash University, Australia); W. Wu (Singapore University of Technology and Design and Nanyang Technological University, Singapore): J. Hwang and S.-K. Mo (ALS); D. Cortie (Australian Nuclear Science and Technology Organization and University of Wollongon, Australia); and S.A. Yang (Singapore University of Technology and Design).</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Australian Research Council, Australia's Nuclear Science and Technology Organisation, and Singapore Ministry of Education. Operation of the ALS is supported by the U.S. Department of Energy, Office of Science, Basic Energy Sciences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a:t>
            </a:r>
            <a:r>
              <a:rPr kumimoji="0" lang="en-US" sz="1200" b="0" i="0" u="none" strike="noStrike" kern="1200" cap="none" spc="0" normalizeH="0" baseline="0" noProof="0">
                <a:ln>
                  <a:noFill/>
                </a:ln>
                <a:solidFill>
                  <a:srgbClr val="106636"/>
                </a:solidFill>
                <a:effectLst/>
                <a:uLnTx/>
                <a:uFillTx/>
                <a:latin typeface="+mn-lt"/>
                <a:ea typeface="+mn-ea"/>
                <a:cs typeface="+mn-cs"/>
              </a:rPr>
              <a:t>: https://als.lbl.gov/a-topological-insulator-sandwich-for-efficient-microelectronics/</a:t>
            </a: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AF31337C-4932-576B-86B9-5ABEBF727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04" y="951371"/>
            <a:ext cx="2721162" cy="3145852"/>
          </a:xfrm>
          <a:prstGeom prst="rect">
            <a:avLst/>
          </a:prstGeom>
        </p:spPr>
      </p:pic>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66313" y="5203018"/>
            <a:ext cx="4267146" cy="1015663"/>
          </a:xfrm>
          <a:prstGeom prst="rect">
            <a:avLst/>
          </a:prstGeom>
          <a:noFill/>
        </p:spPr>
        <p:txBody>
          <a:bodyPr wrap="square">
            <a:spAutoFit/>
          </a:bodyPr>
          <a:lstStyle/>
          <a:p>
            <a:pPr fontAlgn="auto">
              <a:spcBef>
                <a:spcPts val="600"/>
              </a:spcBef>
              <a:spcAft>
                <a:spcPts val="0"/>
              </a:spcAft>
            </a:pPr>
            <a:r>
              <a:rPr lang="en-US" sz="1200" dirty="0" err="1">
                <a:solidFill>
                  <a:srgbClr val="0F6636"/>
                </a:solidFill>
                <a:latin typeface="Arial" panose="020B0604020202020204" pitchFamily="34" charset="0"/>
                <a:cs typeface="Arial" panose="020B0604020202020204" pitchFamily="34" charset="0"/>
              </a:rPr>
              <a:t>Q. Li, C.X. Trang, W. Wu, J. Hwang, D. Cortie, N. Medhekar, S.-K. Mo, S.A. Yang, and M.T. Edmonds, </a:t>
            </a:r>
            <a:r>
              <a:rPr lang="en-US" sz="1200" i="1" dirty="0" err="1">
                <a:solidFill>
                  <a:srgbClr val="0F6636"/>
                </a:solidFill>
                <a:latin typeface="Arial" panose="020B0604020202020204" pitchFamily="34" charset="0"/>
                <a:cs typeface="Arial" panose="020B0604020202020204" pitchFamily="34" charset="0"/>
              </a:rPr>
              <a:t>Adv. Mater</a:t>
            </a:r>
            <a:r>
              <a:rPr lang="en-US" sz="1200" dirty="0" err="1">
                <a:solidFill>
                  <a:srgbClr val="0F6636"/>
                </a:solidFill>
                <a:latin typeface="Arial" panose="020B0604020202020204" pitchFamily="34" charset="0"/>
                <a:cs typeface="Arial" panose="020B0604020202020204" pitchFamily="34" charset="0"/>
              </a:rPr>
              <a:t>. </a:t>
            </a:r>
            <a:r>
              <a:rPr lang="en-US" sz="1200" b="1" dirty="0" err="1">
                <a:solidFill>
                  <a:srgbClr val="0F6636"/>
                </a:solidFill>
                <a:latin typeface="Arial" panose="020B0604020202020204" pitchFamily="34" charset="0"/>
                <a:cs typeface="Arial" panose="020B0604020202020204" pitchFamily="34" charset="0"/>
              </a:rPr>
              <a:t>34,</a:t>
            </a:r>
            <a:r>
              <a:rPr lang="en-US" sz="1200" dirty="0" err="1">
                <a:solidFill>
                  <a:srgbClr val="0F6636"/>
                </a:solidFill>
                <a:latin typeface="Arial" panose="020B0604020202020204" pitchFamily="34" charset="0"/>
                <a:cs typeface="Arial" panose="020B0604020202020204" pitchFamily="34" charset="0"/>
              </a:rPr>
              <a:t> 2107520 (2022), doi:10.1002/adma.202107520</a:t>
            </a:r>
            <a:r>
              <a:rPr lang="en-US" sz="1200" dirty="0">
                <a:solidFill>
                  <a:srgbClr val="0F6636"/>
                </a:solidFill>
                <a:latin typeface="Arial" panose="020B0604020202020204" pitchFamily="34" charset="0"/>
                <a:cs typeface="Arial" panose="020B0604020202020204" pitchFamily="34" charset="0"/>
              </a:rPr>
              <a:t>. Work was performed at the Advanced Light Source at Lawrence Berkeley National Laboratory.</a:t>
            </a:r>
          </a:p>
        </p:txBody>
      </p:sp>
      <p:pic>
        <p:nvPicPr>
          <p:cNvPr id="15" name="Picture 14" descr="0000_2016_ALS_Primary_Multiblue_SIgnature_RGB_ELCTRONIC.png">
            <a:extLst>
              <a:ext uri="{FF2B5EF4-FFF2-40B4-BE49-F238E27FC236}">
                <a16:creationId xmlns:a16="http://schemas.microsoft.com/office/drawing/2014/main" id="{3D7C9AAE-1E4F-CF48-A50C-F287EF9092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152" t="15559" r="11253" b="17272"/>
          <a:stretch/>
        </p:blipFill>
        <p:spPr>
          <a:xfrm>
            <a:off x="10892420" y="6097658"/>
            <a:ext cx="761505" cy="512552"/>
          </a:xfrm>
          <a:prstGeom prst="rect">
            <a:avLst/>
          </a:prstGeom>
        </p:spPr>
      </p:pic>
      <p:pic>
        <p:nvPicPr>
          <p:cNvPr id="16" name="Picture 15">
            <a:extLst>
              <a:ext uri="{FF2B5EF4-FFF2-40B4-BE49-F238E27FC236}">
                <a16:creationId xmlns:a16="http://schemas.microsoft.com/office/drawing/2014/main" id="{EF6A96AC-DA4E-FB47-A31B-BA614065B3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4439199" y="1075179"/>
            <a:ext cx="7652442" cy="4926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300"/>
              </a:spcAft>
            </a:pPr>
            <a:r>
              <a:rPr lang="en-US" sz="2000" b="1" dirty="0">
                <a:solidFill>
                  <a:srgbClr val="0F6636"/>
                </a:solidFill>
                <a:latin typeface="+mj-lt"/>
                <a:ea typeface="Calibri" pitchFamily="34" charset="0"/>
                <a:cs typeface="Calibri"/>
              </a:rPr>
              <a:t>Scientific Achievement</a:t>
            </a:r>
          </a:p>
          <a:p>
            <a:pPr marL="114300">
              <a:spcAft>
                <a:spcPts val="1000"/>
              </a:spcAft>
            </a:pPr>
            <a:r>
              <a:rPr lang="en-US" dirty="0">
                <a:latin typeface="+mj-lt"/>
              </a:rPr>
              <a:t>At the Advanced Light Source (ALS), researchers synthesized a topological insulator between two ferromagnetic layers and found that it is electronically characterized by a large magnetic band gap.</a:t>
            </a:r>
          </a:p>
          <a:p>
            <a:pPr>
              <a:spcAft>
                <a:spcPts val="3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1000"/>
              </a:spcAft>
            </a:pPr>
            <a:r>
              <a:rPr lang="en-US" dirty="0">
                <a:latin typeface="+mj-lt"/>
              </a:rPr>
              <a:t>The results open a new path toward lossless charge transport and perfect spin polarization, which could lead to the development of ultralow-energy electronics and spintronics.</a:t>
            </a:r>
            <a:endParaRPr lang="en-US" altLang="ja-JP" dirty="0">
              <a:solidFill>
                <a:srgbClr val="000000"/>
              </a:solidFill>
              <a:latin typeface="+mj-lt"/>
              <a:cs typeface="Calibri"/>
            </a:endParaRPr>
          </a:p>
          <a:p>
            <a:pPr>
              <a:spcAft>
                <a:spcPts val="30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600"/>
              </a:spcAft>
              <a:buFont typeface="Arial" panose="020B0604020202020204" pitchFamily="34" charset="0"/>
              <a:buChar char="•"/>
            </a:pPr>
            <a:r>
              <a:rPr lang="en-US" altLang="ja-JP" sz="1600" dirty="0">
                <a:latin typeface="+mj-lt"/>
                <a:cs typeface="Calibri"/>
              </a:rPr>
              <a:t>A topological insulator (</a:t>
            </a:r>
            <a:r>
              <a:rPr lang="en-US" altLang="ja-JP" sz="1600" dirty="0">
                <a:cs typeface="Calibri"/>
              </a:rPr>
              <a:t>Bi</a:t>
            </a:r>
            <a:r>
              <a:rPr lang="en-US" altLang="ja-JP" sz="1600" baseline="-25000" dirty="0">
                <a:cs typeface="Calibri"/>
              </a:rPr>
              <a:t>2</a:t>
            </a:r>
            <a:r>
              <a:rPr lang="en-US" altLang="ja-JP" sz="1600" dirty="0">
                <a:cs typeface="Calibri"/>
              </a:rPr>
              <a:t>Te</a:t>
            </a:r>
            <a:r>
              <a:rPr lang="en-US" altLang="ja-JP" sz="1600" baseline="-25000" dirty="0">
                <a:cs typeface="Calibri"/>
              </a:rPr>
              <a:t>3</a:t>
            </a:r>
            <a:r>
              <a:rPr lang="en-US" altLang="ja-JP" sz="1600" dirty="0">
                <a:latin typeface="+mj-lt"/>
                <a:cs typeface="Calibri"/>
              </a:rPr>
              <a:t>) was grown between two ferromagnetic insulators (single-layer MnBi</a:t>
            </a:r>
            <a:r>
              <a:rPr lang="en-US" altLang="ja-JP" sz="1600" baseline="-25000" dirty="0">
                <a:latin typeface="+mj-lt"/>
                <a:cs typeface="Calibri"/>
              </a:rPr>
              <a:t>2</a:t>
            </a:r>
            <a:r>
              <a:rPr lang="en-US" altLang="ja-JP" sz="1600" dirty="0">
                <a:latin typeface="+mj-lt"/>
                <a:cs typeface="Calibri"/>
              </a:rPr>
              <a:t>Te</a:t>
            </a:r>
            <a:r>
              <a:rPr lang="en-US" altLang="ja-JP" sz="1600" baseline="-25000" dirty="0">
                <a:latin typeface="+mj-lt"/>
                <a:cs typeface="Calibri"/>
              </a:rPr>
              <a:t>4</a:t>
            </a:r>
            <a:r>
              <a:rPr lang="en-US" altLang="ja-JP" sz="1600" dirty="0">
                <a:latin typeface="+mj-lt"/>
                <a:cs typeface="Calibri"/>
              </a:rPr>
              <a:t>) with closely matching lattices.</a:t>
            </a:r>
            <a:endParaRPr lang="en-US" altLang="ja-JP" sz="1600" dirty="0">
              <a:solidFill>
                <a:srgbClr val="000000"/>
              </a:solidFill>
              <a:latin typeface="+mj-lt"/>
              <a:cs typeface="Calibri"/>
            </a:endParaRPr>
          </a:p>
          <a:p>
            <a:pPr marL="288925" lvl="1" indent="-165100">
              <a:spcBef>
                <a:spcPts val="0"/>
              </a:spcBef>
              <a:spcAft>
                <a:spcPts val="600"/>
              </a:spcAft>
              <a:buFont typeface="Arial" panose="020B0604020202020204" pitchFamily="34" charset="0"/>
              <a:buChar char="•"/>
            </a:pPr>
            <a:r>
              <a:rPr lang="en-US" altLang="ja-JP" sz="1600" dirty="0">
                <a:solidFill>
                  <a:srgbClr val="000000"/>
                </a:solidFill>
                <a:latin typeface="+mj-lt"/>
                <a:cs typeface="Calibri"/>
              </a:rPr>
              <a:t>Angle-resolved photoemission spectroscopy (ARPES) revealed a large magnetic band gap, confirmed by magnetization measurements and temperature-dependent ARPES.</a:t>
            </a:r>
          </a:p>
          <a:p>
            <a:pPr marL="288925" lvl="1" indent="-165100">
              <a:spcBef>
                <a:spcPts val="0"/>
              </a:spcBef>
              <a:spcAft>
                <a:spcPts val="600"/>
              </a:spcAft>
              <a:buFont typeface="Arial" panose="020B0604020202020204" pitchFamily="34" charset="0"/>
              <a:buChar char="•"/>
            </a:pPr>
            <a:r>
              <a:rPr lang="en-US" altLang="ja-JP" sz="1600" dirty="0">
                <a:solidFill>
                  <a:srgbClr val="000000"/>
                </a:solidFill>
                <a:latin typeface="+mj-lt"/>
                <a:cs typeface="Calibri"/>
              </a:rPr>
              <a:t>Results consistent with the quantum anomalous Hall (QAH) effect.</a:t>
            </a:r>
          </a:p>
        </p:txBody>
      </p:sp>
      <p:sp>
        <p:nvSpPr>
          <p:cNvPr id="25" name="TextBox 24">
            <a:extLst>
              <a:ext uri="{FF2B5EF4-FFF2-40B4-BE49-F238E27FC236}">
                <a16:creationId xmlns:a16="http://schemas.microsoft.com/office/drawing/2014/main" id="{C305734B-C473-4428-A1A0-2D2513B567F5}"/>
              </a:ext>
            </a:extLst>
          </p:cNvPr>
          <p:cNvSpPr txBox="1"/>
          <p:nvPr/>
        </p:nvSpPr>
        <p:spPr>
          <a:xfrm>
            <a:off x="66313" y="3993418"/>
            <a:ext cx="4267146" cy="1169551"/>
          </a:xfrm>
          <a:prstGeom prst="rect">
            <a:avLst/>
          </a:prstGeom>
          <a:noFill/>
        </p:spPr>
        <p:txBody>
          <a:bodyPr wrap="square" rtlCol="0">
            <a:spAutoFit/>
          </a:bodyPr>
          <a:lstStyle/>
          <a:p>
            <a:r>
              <a:rPr lang="en-US" sz="1400" dirty="0"/>
              <a:t>ARPES allows direct measurement of the band gap as well as visualization of the hexagonal warping (snowflake-like cross sections). Both were found to be in agreement with theoretical predictions for the QAH effect in this heterostructure.</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225779" y="3"/>
            <a:ext cx="11787327" cy="902525"/>
          </a:xfrm>
        </p:spPr>
        <p:txBody>
          <a:bodyPr>
            <a:normAutofit fontScale="90000"/>
          </a:bodyPr>
          <a:lstStyle/>
          <a:p>
            <a:pPr algn="ctr"/>
            <a:r>
              <a:rPr lang="en-US" dirty="0"/>
              <a:t>A Topological-Insulator Sandwich for Efficient Microelectronics</a:t>
            </a:r>
          </a:p>
        </p:txBody>
      </p:sp>
      <p:pic>
        <p:nvPicPr>
          <p:cNvPr id="6" name="Picture 5" descr="Shape&#10;&#10;Description automatically generated with medium confidence">
            <a:extLst>
              <a:ext uri="{FF2B5EF4-FFF2-40B4-BE49-F238E27FC236}">
                <a16:creationId xmlns:a16="http://schemas.microsoft.com/office/drawing/2014/main" id="{94B535C9-9A6C-A4A6-869E-B74DAC47BD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9899" y="6255576"/>
            <a:ext cx="1045289" cy="302154"/>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42B724AE-93F4-94E4-A88F-9944F10836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9137" y="6255575"/>
            <a:ext cx="776970" cy="302155"/>
          </a:xfrm>
          <a:prstGeom prst="rect">
            <a:avLst/>
          </a:prstGeom>
        </p:spPr>
      </p:pic>
      <p:pic>
        <p:nvPicPr>
          <p:cNvPr id="10" name="Picture 9" descr="Text&#10;&#10;Description automatically generated">
            <a:extLst>
              <a:ext uri="{FF2B5EF4-FFF2-40B4-BE49-F238E27FC236}">
                <a16:creationId xmlns:a16="http://schemas.microsoft.com/office/drawing/2014/main" id="{C92ACE10-9D2E-ABE3-6CE2-E5E9C175CF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1806" y="6255575"/>
            <a:ext cx="920720" cy="328129"/>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1EBB2ED0-39BF-4B82-0C32-DC8628F3CA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6775" y="6211529"/>
            <a:ext cx="1108597" cy="329808"/>
          </a:xfrm>
          <a:prstGeom prst="rect">
            <a:avLst/>
          </a:prstGeom>
        </p:spPr>
      </p:pic>
      <p:pic>
        <p:nvPicPr>
          <p:cNvPr id="17" name="Picture 16" descr="Text&#10;&#10;Description automatically generated">
            <a:extLst>
              <a:ext uri="{FF2B5EF4-FFF2-40B4-BE49-F238E27FC236}">
                <a16:creationId xmlns:a16="http://schemas.microsoft.com/office/drawing/2014/main" id="{292192C2-F71D-B29F-E92C-E7343FD190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62303" y="6158360"/>
            <a:ext cx="1064959" cy="388144"/>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25330</TotalTime>
  <Words>541</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A Topological-Insulator Sandwich for Efficient Microelectronics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681</cp:revision>
  <cp:lastPrinted>2021-03-18T13:29:33Z</cp:lastPrinted>
  <dcterms:created xsi:type="dcterms:W3CDTF">2020-04-15T21:20:35Z</dcterms:created>
  <dcterms:modified xsi:type="dcterms:W3CDTF">2022-06-21T23:09:00Z</dcterms:modified>
</cp:coreProperties>
</file>