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13" autoAdjust="0"/>
    <p:restoredTop sz="69456" autoAdjust="0"/>
  </p:normalViewPr>
  <p:slideViewPr>
    <p:cSldViewPr snapToGrid="0">
      <p:cViewPr varScale="1">
        <p:scale>
          <a:sx n="82" d="100"/>
          <a:sy n="82" d="100"/>
        </p:scale>
        <p:origin x="3136" y="176"/>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7/25/22</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7/25/22</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D0D0D"/>
                </a:solidFill>
                <a:effectLst/>
                <a:uLnTx/>
                <a:uFillTx/>
                <a:latin typeface="Arial"/>
                <a:ea typeface="+mn-ea"/>
                <a:cs typeface="Arial"/>
              </a:rPr>
              <a:t>Tunable semiconductor materials containing organic compounds can be synthesized from solution using scalable, inexpensive methods. The resulting hybrid (organic–inorganic) compounds belong to a class of materials known as perovskites, named after the mineral in which their distinctive octahedral structures were first identified. The structures are stable, yet flexible enough to allow for variations to produce desired material properties. In halide perovskites, metal ions (e.g., lead or tin) are enclosed in octahedral cages defined by halide ions (e.g., bromide or iodide). Such materials offer useful optoelectronic properties, including tunable band gaps and strong optical absorption. Accordingly, they are of great interest for use in applications such as light-emitting diodes (LEDs), lasers, and solar cells. In the latter case, lead iodide in particular has shown remarkable improvements in photovoltaic efficiency. However, there are still fundamental challenges in need of solutions. For example, a greater understanding of how to control electronic transport properties in these materials via doping is needed to improve their performance as semiconductors and open up new possibilities.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a:solidFill>
                  <a:schemeClr val="tx1"/>
                </a:solidFill>
                <a:effectLst/>
                <a:latin typeface="+mn-lt"/>
                <a:ea typeface="+mn-ea"/>
                <a:cs typeface="+mn-cs"/>
              </a:rPr>
              <a:t>R. Matheu and N.R. Wolf (Stanford University); F. Ke, A. Breidenbach, Y. Lee, and H.I. Karunadasa (SLAC National Accelerator Laboratory and Stanford University); Z. Liu (University of Illinois at Chicago); L. Leppert (University of Twente, The Netherlands); and Y. Lin (SLAC National Accelerator Laboratory).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U.S. Department of Energy (DOE), Office of Science, Basic Energy Sciences (BES) program; DOE National Nuclear Security Administration; National Science Foundation; and Stanford University. Operation of the ALS is supported by DOE BES.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a:t>
            </a:r>
            <a:r>
              <a:rPr kumimoji="0" lang="en-US" sz="1200" b="0" i="0" u="none" strike="noStrike" kern="1200" cap="none" spc="0" normalizeH="0" baseline="0" noProof="0">
                <a:ln>
                  <a:noFill/>
                </a:ln>
                <a:solidFill>
                  <a:srgbClr val="106636"/>
                </a:solidFill>
                <a:effectLst/>
                <a:uLnTx/>
                <a:uFillTx/>
                <a:latin typeface="+mn-lt"/>
                <a:ea typeface="+mn-ea"/>
                <a:cs typeface="+mn-cs"/>
              </a:rPr>
              <a:t>: https://als.lbl.gov/hybrid-semiconductors-perform-under-pressure/</a:t>
            </a: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86965" y="5098725"/>
            <a:ext cx="4265116" cy="1015663"/>
          </a:xfrm>
          <a:prstGeom prst="rect">
            <a:avLst/>
          </a:prstGeom>
          <a:noFill/>
        </p:spPr>
        <p:txBody>
          <a:bodyPr wrap="square">
            <a:spAutoFit/>
          </a:bodyPr>
          <a:lstStyle/>
          <a:p>
            <a:pPr fontAlgn="auto">
              <a:spcBef>
                <a:spcPts val="600"/>
              </a:spcBef>
              <a:spcAft>
                <a:spcPts val="0"/>
              </a:spcAft>
            </a:pPr>
            <a:r>
              <a:rPr lang="en-US" sz="1200" dirty="0" err="1">
                <a:solidFill>
                  <a:srgbClr val="0F6636"/>
                </a:solidFill>
                <a:latin typeface="Arial" panose="020B0604020202020204" pitchFamily="34" charset="0"/>
                <a:cs typeface="Arial" panose="020B0604020202020204" pitchFamily="34" charset="0"/>
              </a:rPr>
              <a:t>R. Matheu, F. Ke, A. Breidenbach, N.R. Wolf, Y. Lee, Z. Liu, L. Leppert, Y. Lin, and H.I. Karunadasa, </a:t>
            </a:r>
            <a:r>
              <a:rPr lang="en-US" sz="1200" i="1" dirty="0" err="1">
                <a:solidFill>
                  <a:srgbClr val="0F6636"/>
                </a:solidFill>
                <a:latin typeface="Arial" panose="020B0604020202020204" pitchFamily="34" charset="0"/>
                <a:cs typeface="Arial" panose="020B0604020202020204" pitchFamily="34" charset="0"/>
              </a:rPr>
              <a:t>Angew. Chem. Int. Ed.</a:t>
            </a:r>
            <a:r>
              <a:rPr lang="en-US" sz="1200" dirty="0" err="1">
                <a:solidFill>
                  <a:srgbClr val="0F6636"/>
                </a:solidFill>
                <a:latin typeface="Arial" panose="020B0604020202020204" pitchFamily="34" charset="0"/>
                <a:cs typeface="Arial" panose="020B0604020202020204" pitchFamily="34" charset="0"/>
              </a:rPr>
              <a:t> </a:t>
            </a:r>
            <a:r>
              <a:rPr lang="en-US" sz="1200" b="1" dirty="0" err="1">
                <a:solidFill>
                  <a:srgbClr val="0F6636"/>
                </a:solidFill>
                <a:latin typeface="Arial" panose="020B0604020202020204" pitchFamily="34" charset="0"/>
                <a:cs typeface="Arial" panose="020B0604020202020204" pitchFamily="34" charset="0"/>
              </a:rPr>
              <a:t>61</a:t>
            </a:r>
            <a:r>
              <a:rPr lang="en-US" sz="1200" dirty="0" err="1">
                <a:solidFill>
                  <a:srgbClr val="0F6636"/>
                </a:solidFill>
                <a:latin typeface="Arial" panose="020B0604020202020204" pitchFamily="34" charset="0"/>
                <a:cs typeface="Arial" panose="020B0604020202020204" pitchFamily="34" charset="0"/>
              </a:rPr>
              <a:t>, e202202911(2022), doi:10.1002/anie.202202911.</a:t>
            </a:r>
            <a:r>
              <a:rPr lang="en-US" sz="1200" dirty="0">
                <a:solidFill>
                  <a:srgbClr val="0F6636"/>
                </a:solidFill>
                <a:latin typeface="Arial" panose="020B0604020202020204" pitchFamily="34" charset="0"/>
                <a:cs typeface="Arial" panose="020B0604020202020204" pitchFamily="34" charset="0"/>
              </a:rPr>
              <a:t> Work was performed at the Advanced Light Source at Lawrence Berkeley National Laboratory. </a:t>
            </a:r>
          </a:p>
        </p:txBody>
      </p:sp>
      <p:pic>
        <p:nvPicPr>
          <p:cNvPr id="15" name="Picture 14" descr="0000_2016_ALS_Primary_Multiblue_SIgnature_RGB_ELCTRONIC.png">
            <a:extLst>
              <a:ext uri="{FF2B5EF4-FFF2-40B4-BE49-F238E27FC236}">
                <a16:creationId xmlns:a16="http://schemas.microsoft.com/office/drawing/2014/main" id="{3D7C9AAE-1E4F-CF48-A50C-F287EF9092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52" t="15559" r="11253" b="17272"/>
          <a:stretch/>
        </p:blipFill>
        <p:spPr>
          <a:xfrm>
            <a:off x="10892420" y="6097658"/>
            <a:ext cx="761505" cy="512552"/>
          </a:xfrm>
          <a:prstGeom prst="rect">
            <a:avLst/>
          </a:prstGeom>
        </p:spPr>
      </p:pic>
      <p:pic>
        <p:nvPicPr>
          <p:cNvPr id="16" name="Picture 15">
            <a:extLst>
              <a:ext uri="{FF2B5EF4-FFF2-40B4-BE49-F238E27FC236}">
                <a16:creationId xmlns:a16="http://schemas.microsoft.com/office/drawing/2014/main" id="{EF6A96AC-DA4E-FB47-A31B-BA614065B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4352081" y="1075179"/>
            <a:ext cx="7786911" cy="4906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300"/>
              </a:spcAft>
            </a:pPr>
            <a:r>
              <a:rPr lang="en-US" sz="2000" b="1" dirty="0">
                <a:solidFill>
                  <a:srgbClr val="0F6636"/>
                </a:solidFill>
                <a:latin typeface="+mj-lt"/>
                <a:ea typeface="Calibri" pitchFamily="34" charset="0"/>
                <a:cs typeface="Calibri"/>
              </a:rPr>
              <a:t>Scientific Achievement</a:t>
            </a:r>
          </a:p>
          <a:p>
            <a:pPr marL="114300">
              <a:spcAft>
                <a:spcPts val="800"/>
              </a:spcAft>
            </a:pPr>
            <a:r>
              <a:rPr lang="en-US" dirty="0">
                <a:latin typeface="+mj-lt"/>
              </a:rPr>
              <a:t>Supported by high-pressure studies at the Advanced Light Source (ALS), researchers found that compressing hybrid (organic–inorganic) semiconductors significantly boosts their conductivity.</a:t>
            </a:r>
          </a:p>
          <a:p>
            <a:pPr>
              <a:spcAft>
                <a:spcPts val="3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800"/>
              </a:spcAft>
            </a:pPr>
            <a:r>
              <a:rPr lang="en-US" dirty="0">
                <a:latin typeface="+mj-lt"/>
              </a:rPr>
              <a:t>The work demonstrates a novel doping mechanism in which the material’s organic molecules serve as charge reservoirs for tuning charge-carrier concentration, with promising applications in solar cells, lasers, and LEDs.</a:t>
            </a:r>
            <a:endParaRPr lang="en-US" altLang="ja-JP" dirty="0">
              <a:solidFill>
                <a:srgbClr val="000000"/>
              </a:solidFill>
              <a:latin typeface="+mj-lt"/>
              <a:cs typeface="Calibri"/>
            </a:endParaRPr>
          </a:p>
          <a:p>
            <a:pPr>
              <a:spcAft>
                <a:spcPts val="30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600"/>
              </a:spcAft>
              <a:buFont typeface="Arial" panose="020B0604020202020204" pitchFamily="34" charset="0"/>
              <a:buChar char="•"/>
            </a:pPr>
            <a:r>
              <a:rPr lang="en-US" altLang="ja-JP" sz="1600" dirty="0">
                <a:latin typeface="+mj-lt"/>
                <a:cs typeface="Calibri"/>
              </a:rPr>
              <a:t>Synthesized an expanded Sn</a:t>
            </a:r>
            <a:r>
              <a:rPr lang="en-US" altLang="ja-JP" sz="1600" baseline="-25000" dirty="0">
                <a:latin typeface="+mj-lt"/>
                <a:cs typeface="Calibri"/>
              </a:rPr>
              <a:t>2</a:t>
            </a:r>
            <a:r>
              <a:rPr lang="en-US" altLang="ja-JP" sz="1600" dirty="0">
                <a:latin typeface="+mj-lt"/>
                <a:cs typeface="Calibri"/>
              </a:rPr>
              <a:t>I</a:t>
            </a:r>
            <a:r>
              <a:rPr lang="en-US" altLang="ja-JP" sz="1600" baseline="-25000" dirty="0">
                <a:latin typeface="+mj-lt"/>
                <a:cs typeface="Calibri"/>
              </a:rPr>
              <a:t>6</a:t>
            </a:r>
            <a:r>
              <a:rPr lang="en-US" altLang="ja-JP" sz="1600" dirty="0">
                <a:latin typeface="+mj-lt"/>
                <a:cs typeface="Calibri"/>
              </a:rPr>
              <a:t> hybrid perovskite analog with redox-active (electron-accepting) organic molecules.</a:t>
            </a:r>
          </a:p>
          <a:p>
            <a:pPr marL="288925" lvl="1" indent="-165100">
              <a:spcBef>
                <a:spcPts val="0"/>
              </a:spcBef>
              <a:spcAft>
                <a:spcPts val="600"/>
              </a:spcAft>
              <a:buFont typeface="Arial" panose="020B0604020202020204" pitchFamily="34" charset="0"/>
              <a:buChar char="•"/>
            </a:pPr>
            <a:r>
              <a:rPr lang="en-US" altLang="ja-JP" sz="1600" dirty="0">
                <a:latin typeface="+mj-lt"/>
                <a:cs typeface="Calibri"/>
              </a:rPr>
              <a:t>Ambient- and high-pressure measurements using powder x-ray diffraction revealed high compressibility of the inorganic framework.</a:t>
            </a:r>
          </a:p>
          <a:p>
            <a:pPr marL="288925" lvl="1" indent="-165100">
              <a:spcBef>
                <a:spcPts val="0"/>
              </a:spcBef>
              <a:spcAft>
                <a:spcPts val="600"/>
              </a:spcAft>
              <a:buFont typeface="Arial" panose="020B0604020202020204" pitchFamily="34" charset="0"/>
              <a:buChar char="•"/>
            </a:pPr>
            <a:r>
              <a:rPr lang="en-US" altLang="ja-JP" sz="1600" dirty="0">
                <a:solidFill>
                  <a:srgbClr val="000000"/>
                </a:solidFill>
                <a:latin typeface="+mj-lt"/>
                <a:cs typeface="Calibri"/>
              </a:rPr>
              <a:t>Compression increased conductivity by five orders of magnitude.</a:t>
            </a:r>
          </a:p>
        </p:txBody>
      </p:sp>
      <p:sp>
        <p:nvSpPr>
          <p:cNvPr id="25" name="TextBox 24">
            <a:extLst>
              <a:ext uri="{FF2B5EF4-FFF2-40B4-BE49-F238E27FC236}">
                <a16:creationId xmlns:a16="http://schemas.microsoft.com/office/drawing/2014/main" id="{C305734B-C473-4428-A1A0-2D2513B567F5}"/>
              </a:ext>
            </a:extLst>
          </p:cNvPr>
          <p:cNvSpPr txBox="1"/>
          <p:nvPr/>
        </p:nvSpPr>
        <p:spPr>
          <a:xfrm>
            <a:off x="86965" y="4010127"/>
            <a:ext cx="4265116" cy="954107"/>
          </a:xfrm>
          <a:prstGeom prst="rect">
            <a:avLst/>
          </a:prstGeom>
          <a:noFill/>
        </p:spPr>
        <p:txBody>
          <a:bodyPr wrap="square" rtlCol="0">
            <a:spAutoFit/>
          </a:bodyPr>
          <a:lstStyle/>
          <a:p>
            <a:r>
              <a:rPr lang="en-US" sz="1400" dirty="0"/>
              <a:t>Structure of a hybrid (organic–inorganic) perovskite-like analog. The expanded cavities are large enough to accommodate organic molecules that can act as electron donors or acceptors.</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493" y="3"/>
            <a:ext cx="11787327" cy="902525"/>
          </a:xfrm>
        </p:spPr>
        <p:txBody>
          <a:bodyPr>
            <a:normAutofit/>
          </a:bodyPr>
          <a:lstStyle/>
          <a:p>
            <a:pPr algn="ctr"/>
            <a:r>
              <a:rPr lang="en-US" dirty="0"/>
              <a:t>Hybrid Semiconductors Perform Under Pressure</a:t>
            </a:r>
          </a:p>
        </p:txBody>
      </p:sp>
      <p:pic>
        <p:nvPicPr>
          <p:cNvPr id="10" name="Picture 9">
            <a:extLst>
              <a:ext uri="{FF2B5EF4-FFF2-40B4-BE49-F238E27FC236}">
                <a16:creationId xmlns:a16="http://schemas.microsoft.com/office/drawing/2014/main" id="{EC8F7173-980B-1047-A653-61F0C9E07B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6632" y="6165993"/>
            <a:ext cx="956062" cy="284126"/>
          </a:xfrm>
          <a:prstGeom prst="rect">
            <a:avLst/>
          </a:prstGeom>
        </p:spPr>
      </p:pic>
      <p:pic>
        <p:nvPicPr>
          <p:cNvPr id="18" name="Picture 17" descr="A picture containing text, sign&#10;&#10;Description automatically generated">
            <a:extLst>
              <a:ext uri="{FF2B5EF4-FFF2-40B4-BE49-F238E27FC236}">
                <a16:creationId xmlns:a16="http://schemas.microsoft.com/office/drawing/2014/main" id="{954B0E8F-D7A3-AD57-9C87-FBB5AC4A75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4321" y="6049335"/>
            <a:ext cx="1147319" cy="602285"/>
          </a:xfrm>
          <a:prstGeom prst="rect">
            <a:avLst/>
          </a:prstGeom>
        </p:spPr>
      </p:pic>
      <p:pic>
        <p:nvPicPr>
          <p:cNvPr id="20" name="Picture 19" descr="A picture containing graphical user interface&#10;&#10;Description automatically generated">
            <a:extLst>
              <a:ext uri="{FF2B5EF4-FFF2-40B4-BE49-F238E27FC236}">
                <a16:creationId xmlns:a16="http://schemas.microsoft.com/office/drawing/2014/main" id="{07F9FB6B-96BC-B5A8-2951-CC2E4DEBB7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7686" y="6149306"/>
            <a:ext cx="1581150" cy="317500"/>
          </a:xfrm>
          <a:prstGeom prst="rect">
            <a:avLst/>
          </a:prstGeom>
        </p:spPr>
      </p:pic>
      <p:pic>
        <p:nvPicPr>
          <p:cNvPr id="22" name="Picture 21" descr="Text&#10;&#10;Description automatically generated with medium confidence">
            <a:extLst>
              <a:ext uri="{FF2B5EF4-FFF2-40B4-BE49-F238E27FC236}">
                <a16:creationId xmlns:a16="http://schemas.microsoft.com/office/drawing/2014/main" id="{841FA59F-EB53-783E-02FF-2AB2F93C4E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03828" y="6176084"/>
            <a:ext cx="842484" cy="348789"/>
          </a:xfrm>
          <a:prstGeom prst="rect">
            <a:avLst/>
          </a:prstGeom>
        </p:spPr>
      </p:pic>
      <p:sp>
        <p:nvSpPr>
          <p:cNvPr id="17" name="Snip Single Corner Rectangle 16">
            <a:extLst>
              <a:ext uri="{FF2B5EF4-FFF2-40B4-BE49-F238E27FC236}">
                <a16:creationId xmlns:a16="http://schemas.microsoft.com/office/drawing/2014/main" id="{1FACAD3F-4FE7-803F-2B74-74BF830C89B4}"/>
              </a:ext>
            </a:extLst>
          </p:cNvPr>
          <p:cNvSpPr/>
          <p:nvPr/>
        </p:nvSpPr>
        <p:spPr>
          <a:xfrm>
            <a:off x="605640" y="982687"/>
            <a:ext cx="2885704" cy="3027440"/>
          </a:xfrm>
          <a:prstGeom prst="snip1Rect">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28801</TotalTime>
  <Words>558</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Hybrid Semiconductors Perform Under Pressure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758</cp:revision>
  <cp:lastPrinted>2021-03-18T13:29:33Z</cp:lastPrinted>
  <dcterms:created xsi:type="dcterms:W3CDTF">2020-04-15T21:20:35Z</dcterms:created>
  <dcterms:modified xsi:type="dcterms:W3CDTF">2022-07-26T00:54:28Z</dcterms:modified>
</cp:coreProperties>
</file>