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8117" autoAdjust="0"/>
  </p:normalViewPr>
  <p:slideViewPr>
    <p:cSldViewPr snapToGrid="0">
      <p:cViewPr varScale="1">
        <p:scale>
          <a:sx n="97" d="100"/>
          <a:sy n="97" d="100"/>
        </p:scale>
        <p:origin x="1704" y="184"/>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8/29/22</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8/29/22</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D0D0D"/>
                </a:solidFill>
                <a:effectLst/>
                <a:uLnTx/>
                <a:uFillTx/>
                <a:latin typeface="Arial"/>
                <a:ea typeface="+mn-ea"/>
                <a:cs typeface="Arial"/>
              </a:rPr>
              <a:t>Microelectronics is expected to account for about 5% of total electricity production by 2030 thanks to ever-increasing demands for information processing. Maintaining progress will require a fundamental shift toward more efficient devices, with an emphasis on materials compatible with state-of-the-art silicon technology. The phenomenon of negative capacitance represents one possible solution, promising to significantly reduce power consumption in electronic devices while fitting seamlessly into current semiconductor protocols. In this work, researchers took a key step toward integrating negative capacitance into advanced transistors, with support from various government and industrial groups including Samsung, Intel, SK hynix, Applied Materials, and DARPA.</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D0D0D"/>
                </a:solidFill>
                <a:effectLst/>
                <a:uLnTx/>
                <a:uFillTx/>
                <a:latin typeface="Arial"/>
                <a:ea typeface="+mn-ea"/>
                <a:cs typeface="Arial"/>
              </a:rPr>
              <a:t>A transistor is essentially an on-off switch for the flow of current through a semiconductor, activated by a small voltage from a “gate” electrode. A thin insulating layer (the gate oxide) separates the semiconductor from the gate. Increasing the gate oxide’s ability to store charge (i.e., its capacitance) lowers the transistor’s operating voltage and thus reduces overall power consumption. In advanced silicon transistors, the gate oxide is a combination of silicon oxide (SiO2) and hafnium oxide (HfO2). In this work, researchers replaced the HfO2 with a multilayered stack that displays negative capacitance—a counterintuitive effect in which decreasing the gate voltage increases the stored charge on the gate oxide, thus maintaining performance at reduced power.</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S.S. Cheema, N. Shanker, L.-C. Wang, C.-H. Hsu, S.-L. Hsu, Y.-H. Liao, W. Li, J.-H. Bae, S.K. Volkman, D. Kwon, Y. Rho, C.P. Grigoropoulos, and C. Hu (Univ. of California, Berkeley); M. San Jose, J. Gomez, W. Chakraborty, P. Fay, and S. Datta (Univ. of Notre Dame); G. Pinelli, R. Rastogi, D. Pipitone, C. Stull, M. Cook, B. Tyrrell, and M. Mohamed (Massachusetts Institute of Technology); V.A. Stoica (Pennsylvania State Univ.); Z. Zhang and J.W. Freeland (Argonne National Laboratory); C.J. Tassone and A. Mehta (SLAC National Accelerator Laboratory); G. Saheli and D. Thompson (Applied Materials, Inc.); D.I. Suh and W.-T. Koo (SK hynix, Korea); K.-J. Nam, D.J. Jung, W.-B. Song, S. Nam, and J. Heo (Samsung Electronics, Korea); C.-H. Lin (Intel Corporation); N. Parihar, and S. Mahapatra (Indian Institute of Technology); P. Shafer (ALS); J. Ciston (Berkeley Lab); and R. Ramesh and S. Salahuddin (Univ. of California, Berkeley, and Berkeley Lab).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a:t>
            </a:r>
            <a:r>
              <a:rPr lang="en-US" sz="1200" b="0" i="0" u="none" strike="noStrike" kern="1200">
                <a:solidFill>
                  <a:schemeClr val="tx1"/>
                </a:solidFill>
                <a:effectLst/>
                <a:latin typeface="+mn-lt"/>
                <a:ea typeface="+mn-ea"/>
                <a:cs typeface="+mn-cs"/>
              </a:rPr>
              <a:t>Berkeley Center for Negative Capacitance Transistors, U.S. Department of Defense, University of California Multicampus Research Programs and Initiatives project, and the U.S. Department of Energy (DOE), Office of Basic Energy Sciences (BES), Materials Sciences and Engineering Division, Microelectronics Co-Design program. Operation of the ALS, APS, SSRL and Molecular Foundry are supported by DOE BES, Office of Science, Basic Energy Sciences program.</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a:t>
            </a:r>
            <a:r>
              <a:rPr kumimoji="0" lang="en-US" sz="1200" b="0" i="0" u="none" strike="noStrike" kern="1200" cap="none" spc="0" normalizeH="0" baseline="0" noProof="0">
                <a:ln>
                  <a:noFill/>
                </a:ln>
                <a:solidFill>
                  <a:srgbClr val="106636"/>
                </a:solidFill>
                <a:effectLst/>
                <a:uLnTx/>
                <a:uFillTx/>
                <a:latin typeface="+mn-lt"/>
                <a:ea typeface="+mn-ea"/>
                <a:cs typeface="+mn-cs"/>
              </a:rPr>
              <a:t>: https://als.lbl.gov/multilayer-stack-opens-door-to-low-power-electronics/</a:t>
            </a: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text&#10;&#10;Description automatically generated">
            <a:extLst>
              <a:ext uri="{FF2B5EF4-FFF2-40B4-BE49-F238E27FC236}">
                <a16:creationId xmlns:a16="http://schemas.microsoft.com/office/drawing/2014/main" id="{12E50635-E9C8-E2DD-D2F2-0C24E21ED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910" y="6414180"/>
            <a:ext cx="733784" cy="197035"/>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8137" y="5682412"/>
            <a:ext cx="12183863" cy="461665"/>
          </a:xfrm>
          <a:prstGeom prst="rect">
            <a:avLst/>
          </a:prstGeom>
          <a:noFill/>
        </p:spPr>
        <p:txBody>
          <a:bodyPr wrap="square">
            <a:spAutoFit/>
          </a:bodyPr>
          <a:lstStyle/>
          <a:p>
            <a:pPr fontAlgn="auto">
              <a:spcBef>
                <a:spcPts val="600"/>
              </a:spcBef>
              <a:spcAft>
                <a:spcPts val="0"/>
              </a:spcAft>
            </a:pPr>
            <a:r>
              <a:rPr lang="en-US" sz="1200" dirty="0" err="1">
                <a:solidFill>
                  <a:srgbClr val="0F6636"/>
                </a:solidFill>
                <a:latin typeface="Arial" panose="020B0604020202020204" pitchFamily="34" charset="0"/>
                <a:cs typeface="Arial" panose="020B0604020202020204" pitchFamily="34" charset="0"/>
              </a:rPr>
              <a:t>S.S. Cheema et al., </a:t>
            </a:r>
            <a:r>
              <a:rPr lang="en-US" sz="1200" i="1" dirty="0" err="1">
                <a:solidFill>
                  <a:srgbClr val="0F6636"/>
                </a:solidFill>
                <a:latin typeface="Arial" panose="020B0604020202020204" pitchFamily="34" charset="0"/>
                <a:cs typeface="Arial" panose="020B0604020202020204" pitchFamily="34" charset="0"/>
              </a:rPr>
              <a:t>Nature</a:t>
            </a:r>
            <a:r>
              <a:rPr lang="en-US" sz="1200" dirty="0" err="1">
                <a:solidFill>
                  <a:srgbClr val="0F6636"/>
                </a:solidFill>
                <a:latin typeface="Arial" panose="020B0604020202020204" pitchFamily="34" charset="0"/>
                <a:cs typeface="Arial" panose="020B0604020202020204" pitchFamily="34" charset="0"/>
              </a:rPr>
              <a:t> </a:t>
            </a:r>
            <a:r>
              <a:rPr lang="en-US" sz="1200" b="1" dirty="0" err="1">
                <a:solidFill>
                  <a:srgbClr val="0F6636"/>
                </a:solidFill>
                <a:latin typeface="Arial" panose="020B0604020202020204" pitchFamily="34" charset="0"/>
                <a:cs typeface="Arial" panose="020B0604020202020204" pitchFamily="34" charset="0"/>
              </a:rPr>
              <a:t>604</a:t>
            </a:r>
            <a:r>
              <a:rPr lang="en-US" sz="1200" dirty="0" err="1">
                <a:solidFill>
                  <a:srgbClr val="0F6636"/>
                </a:solidFill>
                <a:latin typeface="Arial" panose="020B0604020202020204" pitchFamily="34" charset="0"/>
                <a:cs typeface="Arial" panose="020B0604020202020204" pitchFamily="34" charset="0"/>
              </a:rPr>
              <a:t>, 65 (2022), doi:10.1038/s41586-022-04425-6</a:t>
            </a:r>
            <a:r>
              <a:rPr lang="en-US" sz="1200" dirty="0">
                <a:solidFill>
                  <a:srgbClr val="0F6636"/>
                </a:solidFill>
                <a:latin typeface="Arial" panose="020B0604020202020204" pitchFamily="34" charset="0"/>
                <a:cs typeface="Arial" panose="020B0604020202020204" pitchFamily="34" charset="0"/>
              </a:rPr>
              <a:t>. Work was performed at ALS/LBNL, Molecular Foundry/LBNL, APS/ANL, and SSRL/SLAC. The research was supported in part by the DOE’s Microelectronics Co-Design Program.</a:t>
            </a:r>
          </a:p>
        </p:txBody>
      </p:sp>
      <p:pic>
        <p:nvPicPr>
          <p:cNvPr id="15" name="Picture 14" descr="0000_2016_ALS_Primary_Multiblue_SIgnature_RGB_ELCTRONIC.png">
            <a:extLst>
              <a:ext uri="{FF2B5EF4-FFF2-40B4-BE49-F238E27FC236}">
                <a16:creationId xmlns:a16="http://schemas.microsoft.com/office/drawing/2014/main" id="{3D7C9AAE-1E4F-CF48-A50C-F287EF9092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16" name="Picture 15">
            <a:extLst>
              <a:ext uri="{FF2B5EF4-FFF2-40B4-BE49-F238E27FC236}">
                <a16:creationId xmlns:a16="http://schemas.microsoft.com/office/drawing/2014/main" id="{EF6A96AC-DA4E-FB47-A31B-BA614065B3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3183" y="6134264"/>
            <a:ext cx="336124" cy="436336"/>
          </a:xfrm>
          <a:prstGeom prst="rect">
            <a:avLst/>
          </a:prstGeom>
        </p:spPr>
      </p:pic>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5924282" y="1044807"/>
            <a:ext cx="6267718" cy="3657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300"/>
              </a:spcAft>
            </a:pPr>
            <a:r>
              <a:rPr lang="en-US" sz="2000" b="1" dirty="0">
                <a:solidFill>
                  <a:srgbClr val="0F6636"/>
                </a:solidFill>
                <a:latin typeface="+mj-lt"/>
                <a:ea typeface="Calibri" pitchFamily="34" charset="0"/>
                <a:cs typeface="Calibri"/>
              </a:rPr>
              <a:t>Scientific Achievement</a:t>
            </a:r>
          </a:p>
          <a:p>
            <a:pPr marL="114300">
              <a:spcAft>
                <a:spcPts val="1000"/>
              </a:spcAft>
            </a:pPr>
            <a:r>
              <a:rPr lang="en-US" dirty="0">
                <a:latin typeface="+mj-lt"/>
              </a:rPr>
              <a:t>Researchers found that a stack of ultrathin materials, characterized in part at the Advanced Light Source (ALS), exhibits an unusual phenomenon called negative capacitance, which reduces the voltage required for transistor operation.</a:t>
            </a:r>
          </a:p>
          <a:p>
            <a:pPr>
              <a:spcAft>
                <a:spcPts val="3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600"/>
              </a:spcAft>
            </a:pPr>
            <a:r>
              <a:rPr lang="en-US" dirty="0">
                <a:latin typeface="+mj-lt"/>
              </a:rPr>
              <a:t>The material is fully compatible with today’s silicon-based technology and is capable of reducing power consumption without sacrificing transistor size or performance.</a:t>
            </a:r>
            <a:endParaRPr lang="en-US" altLang="ja-JP" dirty="0">
              <a:solidFill>
                <a:srgbClr val="000000"/>
              </a:solidFill>
              <a:latin typeface="+mj-lt"/>
              <a:cs typeface="Calibri"/>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233125" y="3187890"/>
            <a:ext cx="5542442" cy="1169551"/>
          </a:xfrm>
          <a:prstGeom prst="rect">
            <a:avLst/>
          </a:prstGeom>
          <a:noFill/>
        </p:spPr>
        <p:txBody>
          <a:bodyPr wrap="square" rtlCol="0">
            <a:spAutoFit/>
          </a:bodyPr>
          <a:lstStyle/>
          <a:p>
            <a:r>
              <a:rPr lang="en-US" sz="1400" dirty="0"/>
              <a:t>Transistor device layout (left) that integrates the 2-nm HZH gate stack (right). This arrangement enhances capacitance without having to scavenge thickness from the SiO</a:t>
            </a:r>
            <a:r>
              <a:rPr lang="en-US" sz="1400" baseline="-25000" dirty="0"/>
              <a:t>2</a:t>
            </a:r>
            <a:r>
              <a:rPr lang="en-US" sz="1400" dirty="0"/>
              <a:t> layer, which would adversely affect electron transport and gate leakage. M1 and W are metal and tungsten contacts.</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493" y="3"/>
            <a:ext cx="11787327" cy="902525"/>
          </a:xfrm>
        </p:spPr>
        <p:txBody>
          <a:bodyPr>
            <a:normAutofit fontScale="90000"/>
          </a:bodyPr>
          <a:lstStyle/>
          <a:p>
            <a:pPr algn="ctr"/>
            <a:r>
              <a:rPr lang="en-US" dirty="0"/>
              <a:t>Multilayer Stack Opens Door to Low-Power Electronics</a:t>
            </a:r>
          </a:p>
        </p:txBody>
      </p:sp>
      <p:pic>
        <p:nvPicPr>
          <p:cNvPr id="7" name="Picture 6" descr="Text&#10;&#10;Description automatically generated">
            <a:extLst>
              <a:ext uri="{FF2B5EF4-FFF2-40B4-BE49-F238E27FC236}">
                <a16:creationId xmlns:a16="http://schemas.microsoft.com/office/drawing/2014/main" id="{C3D763DE-CA0F-494C-5981-D98999EE45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6529" y="6412904"/>
            <a:ext cx="733784" cy="197306"/>
          </a:xfrm>
          <a:prstGeom prst="rect">
            <a:avLst/>
          </a:prstGeom>
        </p:spPr>
      </p:pic>
      <p:pic>
        <p:nvPicPr>
          <p:cNvPr id="9" name="Picture 8" descr="Text, logo&#10;&#10;Description automatically generated">
            <a:extLst>
              <a:ext uri="{FF2B5EF4-FFF2-40B4-BE49-F238E27FC236}">
                <a16:creationId xmlns:a16="http://schemas.microsoft.com/office/drawing/2014/main" id="{5A168A5D-8EA9-EBCD-C9DE-E6177494A7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6944" y="6154528"/>
            <a:ext cx="832694" cy="307055"/>
          </a:xfrm>
          <a:prstGeom prst="rect">
            <a:avLst/>
          </a:prstGeom>
        </p:spPr>
      </p:pic>
      <p:pic>
        <p:nvPicPr>
          <p:cNvPr id="14" name="Picture 13" descr="Logo&#10;&#10;Description automatically generated">
            <a:extLst>
              <a:ext uri="{FF2B5EF4-FFF2-40B4-BE49-F238E27FC236}">
                <a16:creationId xmlns:a16="http://schemas.microsoft.com/office/drawing/2014/main" id="{0DA4A032-033A-88E1-9A89-F96FC6C8B6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0979" y="6144077"/>
            <a:ext cx="709825" cy="231402"/>
          </a:xfrm>
          <a:prstGeom prst="rect">
            <a:avLst/>
          </a:prstGeom>
        </p:spPr>
      </p:pic>
      <p:pic>
        <p:nvPicPr>
          <p:cNvPr id="18" name="Picture 17" descr="A black background with white text&#10;&#10;Description automatically generated with low confidence">
            <a:extLst>
              <a:ext uri="{FF2B5EF4-FFF2-40B4-BE49-F238E27FC236}">
                <a16:creationId xmlns:a16="http://schemas.microsoft.com/office/drawing/2014/main" id="{0A4EE776-4D50-31C9-1960-33408F2570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3009" y="6352432"/>
            <a:ext cx="761505" cy="263988"/>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4B88CC45-BB0A-5A85-08B5-C2E4795F9E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2964" y="6144077"/>
            <a:ext cx="429540" cy="136091"/>
          </a:xfrm>
          <a:prstGeom prst="rect">
            <a:avLst/>
          </a:prstGeom>
        </p:spPr>
      </p:pic>
      <p:pic>
        <p:nvPicPr>
          <p:cNvPr id="22" name="Picture 21" descr="A black and white sign&#10;&#10;Description automatically generated with low confidence">
            <a:extLst>
              <a:ext uri="{FF2B5EF4-FFF2-40B4-BE49-F238E27FC236}">
                <a16:creationId xmlns:a16="http://schemas.microsoft.com/office/drawing/2014/main" id="{B1DB64B2-9504-3F9F-D9DE-F02EB9B490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92765" y="6404702"/>
            <a:ext cx="703252" cy="176985"/>
          </a:xfrm>
          <a:prstGeom prst="rect">
            <a:avLst/>
          </a:prstGeom>
        </p:spPr>
      </p:pic>
      <p:pic>
        <p:nvPicPr>
          <p:cNvPr id="26" name="Picture 25" descr="Logo&#10;&#10;Description automatically generated">
            <a:extLst>
              <a:ext uri="{FF2B5EF4-FFF2-40B4-BE49-F238E27FC236}">
                <a16:creationId xmlns:a16="http://schemas.microsoft.com/office/drawing/2014/main" id="{F5865808-DD2F-B431-6209-F4092474865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25635" y="6104392"/>
            <a:ext cx="470382" cy="247735"/>
          </a:xfrm>
          <a:prstGeom prst="rect">
            <a:avLst/>
          </a:prstGeom>
        </p:spPr>
      </p:pic>
      <p:pic>
        <p:nvPicPr>
          <p:cNvPr id="28" name="Picture 27" descr="Logo&#10;&#10;Description automatically generated">
            <a:extLst>
              <a:ext uri="{FF2B5EF4-FFF2-40B4-BE49-F238E27FC236}">
                <a16:creationId xmlns:a16="http://schemas.microsoft.com/office/drawing/2014/main" id="{45596F15-44AF-F61B-467C-4EBF5B469C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07747" y="6375479"/>
            <a:ext cx="587730" cy="193950"/>
          </a:xfrm>
          <a:prstGeom prst="rect">
            <a:avLst/>
          </a:prstGeom>
        </p:spPr>
      </p:pic>
      <p:pic>
        <p:nvPicPr>
          <p:cNvPr id="32" name="Picture 31" descr="Logo, company name&#10;&#10;Description automatically generated">
            <a:extLst>
              <a:ext uri="{FF2B5EF4-FFF2-40B4-BE49-F238E27FC236}">
                <a16:creationId xmlns:a16="http://schemas.microsoft.com/office/drawing/2014/main" id="{9E188C4D-B1DA-B416-EBAB-38AA5F28F0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56957" y="6100532"/>
            <a:ext cx="386579" cy="256806"/>
          </a:xfrm>
          <a:prstGeom prst="rect">
            <a:avLst/>
          </a:prstGeom>
        </p:spPr>
      </p:pic>
      <p:sp>
        <p:nvSpPr>
          <p:cNvPr id="6" name="Snip Single Corner Rectangle 5">
            <a:extLst>
              <a:ext uri="{FF2B5EF4-FFF2-40B4-BE49-F238E27FC236}">
                <a16:creationId xmlns:a16="http://schemas.microsoft.com/office/drawing/2014/main" id="{C4296863-BACD-BC5B-8D49-75CD5E455497}"/>
              </a:ext>
            </a:extLst>
          </p:cNvPr>
          <p:cNvSpPr/>
          <p:nvPr/>
        </p:nvSpPr>
        <p:spPr>
          <a:xfrm flipH="1">
            <a:off x="233125" y="980295"/>
            <a:ext cx="5315904" cy="2246232"/>
          </a:xfrm>
          <a:prstGeom prst="snip1Rect">
            <a:avLst>
              <a:gd name="adj" fmla="val 43639"/>
            </a:avLst>
          </a:prstGeom>
          <a:blipFill dpi="0" rotWithShape="1">
            <a:blip r:embed="rId15">
              <a:extLst>
                <a:ext uri="{28A0092B-C50C-407E-A947-70E740481C1C}">
                  <a14:useLocalDpi xmlns:a14="http://schemas.microsoft.com/office/drawing/2010/main" val="0"/>
                </a:ext>
              </a:extLst>
            </a:blip>
            <a:srcRect/>
            <a:stretch>
              <a:fillRect/>
            </a:stretch>
          </a:bli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35">
            <a:extLst>
              <a:ext uri="{FF2B5EF4-FFF2-40B4-BE49-F238E27FC236}">
                <a16:creationId xmlns:a16="http://schemas.microsoft.com/office/drawing/2014/main" id="{93270C02-2F8E-D7CC-B768-669BAC5B9671}"/>
              </a:ext>
            </a:extLst>
          </p:cNvPr>
          <p:cNvSpPr>
            <a:spLocks noChangeArrowheads="1"/>
          </p:cNvSpPr>
          <p:nvPr/>
        </p:nvSpPr>
        <p:spPr bwMode="auto">
          <a:xfrm>
            <a:off x="233125" y="4450917"/>
            <a:ext cx="11958875" cy="1184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2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200"/>
              </a:spcAft>
              <a:buFont typeface="Arial" panose="020B0604020202020204" pitchFamily="34" charset="0"/>
              <a:buChar char="•"/>
            </a:pPr>
            <a:r>
              <a:rPr lang="en-US" altLang="ja-JP" sz="1600" dirty="0">
                <a:latin typeface="+mj-lt"/>
                <a:cs typeface="Calibri"/>
              </a:rPr>
              <a:t>Stack of 3 atomic layers of ZrO</a:t>
            </a:r>
            <a:r>
              <a:rPr lang="en-US" altLang="ja-JP" sz="1600" baseline="-25000" dirty="0">
                <a:latin typeface="+mj-lt"/>
                <a:cs typeface="Calibri"/>
              </a:rPr>
              <a:t>2</a:t>
            </a:r>
            <a:r>
              <a:rPr lang="en-US" altLang="ja-JP" sz="1600" dirty="0">
                <a:latin typeface="+mj-lt"/>
                <a:cs typeface="Calibri"/>
              </a:rPr>
              <a:t> between 2 single atomic layers of HfO</a:t>
            </a:r>
            <a:r>
              <a:rPr lang="en-US" altLang="ja-JP" sz="1600" baseline="-25000" dirty="0">
                <a:latin typeface="+mj-lt"/>
                <a:cs typeface="Calibri"/>
              </a:rPr>
              <a:t>2</a:t>
            </a:r>
            <a:r>
              <a:rPr lang="en-US" altLang="ja-JP" sz="1600" dirty="0">
                <a:latin typeface="+mj-lt"/>
                <a:cs typeface="Calibri"/>
              </a:rPr>
              <a:t> was used as gate oxide (“HZH”).</a:t>
            </a:r>
          </a:p>
          <a:p>
            <a:pPr marL="288925" lvl="1" indent="-165100">
              <a:spcBef>
                <a:spcPts val="0"/>
              </a:spcBef>
              <a:spcAft>
                <a:spcPts val="200"/>
              </a:spcAft>
              <a:buFont typeface="Arial" panose="020B0604020202020204" pitchFamily="34" charset="0"/>
              <a:buChar char="•"/>
            </a:pPr>
            <a:r>
              <a:rPr lang="en-US" altLang="ja-JP" sz="1600" dirty="0">
                <a:latin typeface="+mj-lt"/>
                <a:cs typeface="Calibri"/>
              </a:rPr>
              <a:t>X-ray absorption spectroscopy probed structural evolution in ferroelectric and antiferroelectric phases.</a:t>
            </a:r>
          </a:p>
          <a:p>
            <a:pPr marL="288925" lvl="1" indent="-165100">
              <a:spcBef>
                <a:spcPts val="0"/>
              </a:spcBef>
              <a:spcAft>
                <a:spcPts val="200"/>
              </a:spcAft>
              <a:buFont typeface="Arial" panose="020B0604020202020204" pitchFamily="34" charset="0"/>
              <a:buChar char="•"/>
            </a:pPr>
            <a:r>
              <a:rPr lang="en-US" altLang="ja-JP" sz="1600" dirty="0">
                <a:latin typeface="+mj-lt"/>
                <a:cs typeface="Calibri"/>
              </a:rPr>
              <a:t>Data suggests that a delicate balance between competing phases helps stabilize negative capacitance.</a:t>
            </a:r>
          </a:p>
        </p:txBody>
      </p:sp>
      <p:pic>
        <p:nvPicPr>
          <p:cNvPr id="4" name="Picture 3" descr="Logo, company name&#10;&#10;Description automatically generated">
            <a:extLst>
              <a:ext uri="{FF2B5EF4-FFF2-40B4-BE49-F238E27FC236}">
                <a16:creationId xmlns:a16="http://schemas.microsoft.com/office/drawing/2014/main" id="{B37CE6C0-DD45-BF8E-081E-FF643A27EE9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50472" y="6312442"/>
            <a:ext cx="715423" cy="269245"/>
          </a:xfrm>
          <a:prstGeom prst="rect">
            <a:avLst/>
          </a:prstGeom>
        </p:spPr>
      </p:pic>
      <p:pic>
        <p:nvPicPr>
          <p:cNvPr id="8" name="Picture 7">
            <a:extLst>
              <a:ext uri="{FF2B5EF4-FFF2-40B4-BE49-F238E27FC236}">
                <a16:creationId xmlns:a16="http://schemas.microsoft.com/office/drawing/2014/main" id="{DFC44542-8536-D74B-416D-4D811D6B130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39308" y="6181026"/>
            <a:ext cx="1445613" cy="141092"/>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30552</TotalTime>
  <Words>871</Words>
  <Application>Microsoft Macintosh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Multilayer Stack Opens Door to Low-Power Electronics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790</cp:revision>
  <cp:lastPrinted>2021-03-18T13:29:33Z</cp:lastPrinted>
  <dcterms:created xsi:type="dcterms:W3CDTF">2020-04-15T21:20:35Z</dcterms:created>
  <dcterms:modified xsi:type="dcterms:W3CDTF">2022-08-29T23:55:37Z</dcterms:modified>
</cp:coreProperties>
</file>