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90431" autoAdjust="0"/>
  </p:normalViewPr>
  <p:slideViewPr>
    <p:cSldViewPr snapToGrid="0">
      <p:cViewPr varScale="1">
        <p:scale>
          <a:sx n="128" d="100"/>
          <a:sy n="128" d="100"/>
        </p:scale>
        <p:origin x="1272" y="168"/>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11/14/22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11/14/22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In applications ranging from chemical synthesis to energy storage, catalysts enable chemical reactions to run at more favorable temperatures, pressures, or in general, with lower energy requirements. For example, catalysts enable the efficient splitting of water to generate hydrogen, which can then be used as a clean, decarbonized fuel. For such applications, nanoparticles on the surface of a transition-metal oxide work well as catalysts, but they are susceptible to coarsening, agglomeration, and other forms of degradation, shortening their usable lifetime. A process called “exsolution” has shown significant promise for controlling nanoparticle size, shape, distribution, and stability. Briefly, the process involves causing dopant atoms in a host matrix to migrate to the surface and gather to form nanoparticles. In this work, researchers applied a technique they developed at the ALS to simultaneously study the chemistry and structure of catalyst materials as they form, a capability that will help scientists identify strategies for improving nanoparticle durability.</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H. Kersell, Q. Lu, and S. Nemšák (ALS); M.L. Weber, C. Lenser, and F. Gunkel (Forschungszentrum Jülich, Germany); L. Falling (Berkeley Lab); C. Baeumer (University of Twente, The Netherlands); and N. Shirato and V. Rose (Argonne National Laboratory).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Laboratory Directed Research and Development Program (Berkeley Lab) and Alexander von Humboldt Foundation. Operation of the ALS and APS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https://als.lbl.gov/watching-nanoparticle-chemistry-and-structure-evolve/</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2920" y="5114177"/>
            <a:ext cx="3890501" cy="1015663"/>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H. Kersell, M.L. Weber, L. Falling, Q. Lu, C. Baeumer, N. Shirato, V. Rose, C. Lenser, F. Gunkel, and </a:t>
            </a:r>
            <a:br>
              <a:rPr lang="en-US" sz="1200" dirty="0" err="1">
                <a:solidFill>
                  <a:srgbClr val="0F6636"/>
                </a:solidFill>
                <a:latin typeface="Arial" panose="020B0604020202020204" pitchFamily="34" charset="0"/>
                <a:cs typeface="Arial" panose="020B0604020202020204" pitchFamily="34" charset="0"/>
              </a:rPr>
            </a:br>
            <a:r>
              <a:rPr lang="en-US" sz="1200" dirty="0" err="1">
                <a:solidFill>
                  <a:srgbClr val="0F6636"/>
                </a:solidFill>
                <a:latin typeface="Arial" panose="020B0604020202020204" pitchFamily="34" charset="0"/>
                <a:cs typeface="Arial" panose="020B0604020202020204" pitchFamily="34" charset="0"/>
              </a:rPr>
              <a:t>S. Nemšák, </a:t>
            </a:r>
            <a:r>
              <a:rPr lang="en-US" sz="1200" i="1" dirty="0" err="1">
                <a:solidFill>
                  <a:srgbClr val="0F6636"/>
                </a:solidFill>
                <a:latin typeface="Arial" panose="020B0604020202020204" pitchFamily="34" charset="0"/>
                <a:cs typeface="Arial" panose="020B0604020202020204" pitchFamily="34" charset="0"/>
              </a:rPr>
              <a:t>Faraday Discuss. </a:t>
            </a:r>
            <a:r>
              <a:rPr lang="en-US" sz="1200" b="1" dirty="0" err="1">
                <a:solidFill>
                  <a:srgbClr val="0F6636"/>
                </a:solidFill>
                <a:latin typeface="Arial" panose="020B0604020202020204" pitchFamily="34" charset="0"/>
                <a:cs typeface="Arial" panose="020B0604020202020204" pitchFamily="34" charset="0"/>
              </a:rPr>
              <a:t>236</a:t>
            </a:r>
            <a:r>
              <a:rPr lang="en-US" sz="1200" dirty="0" err="1">
                <a:solidFill>
                  <a:srgbClr val="0F6636"/>
                </a:solidFill>
                <a:latin typeface="Arial" panose="020B0604020202020204" pitchFamily="34" charset="0"/>
                <a:cs typeface="Arial" panose="020B0604020202020204" pitchFamily="34" charset="0"/>
              </a:rPr>
              <a:t>, 141 (2022), doi:10.1039/D1FD00123J. </a:t>
            </a:r>
            <a:r>
              <a:rPr lang="en-US" sz="1200" dirty="0">
                <a:solidFill>
                  <a:srgbClr val="0F6636"/>
                </a:solidFill>
                <a:latin typeface="Arial" panose="020B0604020202020204" pitchFamily="34" charset="0"/>
                <a:cs typeface="Arial" panose="020B0604020202020204" pitchFamily="34" charset="0"/>
              </a:rPr>
              <a:t>Work was performed at ALS/LBNL and APS/ANL. </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087095" y="1048531"/>
            <a:ext cx="8086708" cy="497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5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Using a multimodal approach developed at the Advanced Light Source (ALS), researchers learned how chemical properties correlate with structural changes during nanoparticle growth.</a:t>
            </a:r>
          </a:p>
          <a:p>
            <a:pPr>
              <a:spcAft>
                <a:spcPts val="5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work will enable a greater understanding of the mechanisms affecting the durability of nanoparticles used to catalyze a broad range of chemical reactions, including clean-energy reactions.</a:t>
            </a:r>
            <a:endParaRPr lang="en-US" altLang="ja-JP" dirty="0">
              <a:solidFill>
                <a:srgbClr val="000000"/>
              </a:solidFill>
              <a:latin typeface="+mj-lt"/>
              <a:cs typeface="Calibri"/>
            </a:endParaRPr>
          </a:p>
          <a:p>
            <a:pPr>
              <a:spcAft>
                <a:spcPts val="5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800"/>
              </a:spcAft>
              <a:buFont typeface="Arial" panose="020B0604020202020204" pitchFamily="34" charset="0"/>
              <a:buChar char="•"/>
            </a:pPr>
            <a:r>
              <a:rPr lang="en-US" altLang="ja-JP" sz="1600" dirty="0">
                <a:latin typeface="+mj-lt"/>
                <a:cs typeface="Calibri"/>
              </a:rPr>
              <a:t>Ni nanoparticles on a metal-oxide support were formed by heating thin films of SrTi</a:t>
            </a:r>
            <a:r>
              <a:rPr lang="en-US" altLang="ja-JP" sz="1600" baseline="-25000" dirty="0">
                <a:latin typeface="+mj-lt"/>
                <a:cs typeface="Calibri"/>
              </a:rPr>
              <a:t>0.9</a:t>
            </a:r>
            <a:r>
              <a:rPr lang="en-US" altLang="ja-JP" sz="1600" dirty="0">
                <a:latin typeface="+mj-lt"/>
                <a:cs typeface="Calibri"/>
              </a:rPr>
              <a:t>Nb</a:t>
            </a:r>
            <a:r>
              <a:rPr lang="en-US" altLang="ja-JP" sz="1600" baseline="-25000" dirty="0">
                <a:latin typeface="+mj-lt"/>
                <a:cs typeface="Calibri"/>
              </a:rPr>
              <a:t>0.05</a:t>
            </a:r>
            <a:r>
              <a:rPr lang="en-US" altLang="ja-JP" sz="1600" dirty="0">
                <a:latin typeface="+mj-lt"/>
                <a:cs typeface="Calibri"/>
              </a:rPr>
              <a:t>Ni</a:t>
            </a:r>
            <a:r>
              <a:rPr lang="en-US" altLang="ja-JP" sz="1600" baseline="-25000" dirty="0">
                <a:latin typeface="+mj-lt"/>
                <a:cs typeface="Calibri"/>
              </a:rPr>
              <a:t>0.05</a:t>
            </a:r>
            <a:r>
              <a:rPr lang="en-US" altLang="ja-JP" sz="1600" dirty="0">
                <a:latin typeface="+mj-lt"/>
                <a:cs typeface="Calibri"/>
              </a:rPr>
              <a:t>O</a:t>
            </a:r>
            <a:r>
              <a:rPr lang="en-US" altLang="ja-JP" sz="1600" baseline="-25000" dirty="0">
                <a:latin typeface="+mj-lt"/>
                <a:cs typeface="Calibri"/>
              </a:rPr>
              <a:t>3-</a:t>
            </a:r>
            <a:r>
              <a:rPr lang="el-GR" altLang="ja-JP" sz="1600" i="1" baseline="-25000" dirty="0">
                <a:latin typeface="+mj-lt"/>
                <a:cs typeface="Calibri"/>
              </a:rPr>
              <a:t>δ</a:t>
            </a:r>
            <a:r>
              <a:rPr lang="el-GR" altLang="ja-JP" sz="1600" dirty="0">
                <a:latin typeface="+mj-lt"/>
                <a:cs typeface="Calibri"/>
              </a:rPr>
              <a:t> (</a:t>
            </a:r>
            <a:r>
              <a:rPr lang="en-US" altLang="ja-JP" sz="1600" dirty="0">
                <a:latin typeface="+mj-lt"/>
                <a:cs typeface="Calibri"/>
              </a:rPr>
              <a:t>STNNi) in H</a:t>
            </a:r>
            <a:r>
              <a:rPr lang="en-US" altLang="ja-JP" sz="1600" baseline="-25000" dirty="0">
                <a:latin typeface="+mj-lt"/>
                <a:cs typeface="Calibri"/>
              </a:rPr>
              <a:t>2</a:t>
            </a:r>
            <a:r>
              <a:rPr lang="en-US" altLang="ja-JP" sz="1600" dirty="0">
                <a:latin typeface="+mj-lt"/>
                <a:cs typeface="Calibri"/>
              </a:rPr>
              <a:t> gas.</a:t>
            </a:r>
          </a:p>
          <a:p>
            <a:pPr marL="288925" lvl="1" indent="-165100">
              <a:spcBef>
                <a:spcPts val="0"/>
              </a:spcBef>
              <a:spcAft>
                <a:spcPts val="800"/>
              </a:spcAft>
              <a:buFont typeface="Arial" panose="020B0604020202020204" pitchFamily="34" charset="0"/>
              <a:buChar char="•"/>
            </a:pPr>
            <a:r>
              <a:rPr lang="en-US" altLang="ja-JP" sz="1600" dirty="0">
                <a:latin typeface="+mj-lt"/>
                <a:cs typeface="Calibri"/>
              </a:rPr>
              <a:t>Ambient-pressure (AP) x-ray photoelectron spectroscopy (APXPS) and AP grazing-incidence x-ray scattering (APGIXS) simultaneously probed nanoparticle chemistry and structure, respectively.</a:t>
            </a:r>
          </a:p>
          <a:p>
            <a:pPr marL="288925" lvl="1" indent="-165100">
              <a:spcBef>
                <a:spcPts val="0"/>
              </a:spcBef>
              <a:spcAft>
                <a:spcPts val="800"/>
              </a:spcAft>
              <a:buFont typeface="Arial" panose="020B0604020202020204" pitchFamily="34" charset="0"/>
              <a:buChar char="•"/>
            </a:pPr>
            <a:r>
              <a:rPr lang="en-US" altLang="ja-JP" sz="1600" dirty="0">
                <a:latin typeface="+mj-lt"/>
                <a:cs typeface="Calibri"/>
              </a:rPr>
              <a:t>The correlated data showed that surface Ni transformed from oxide to metal as surface nanoparticles grew and adopted a compressed shape.</a:t>
            </a:r>
          </a:p>
        </p:txBody>
      </p:sp>
      <p:sp>
        <p:nvSpPr>
          <p:cNvPr id="25" name="TextBox 24">
            <a:extLst>
              <a:ext uri="{FF2B5EF4-FFF2-40B4-BE49-F238E27FC236}">
                <a16:creationId xmlns:a16="http://schemas.microsoft.com/office/drawing/2014/main" id="{C305734B-C473-4428-A1A0-2D2513B567F5}"/>
              </a:ext>
            </a:extLst>
          </p:cNvPr>
          <p:cNvSpPr txBox="1"/>
          <p:nvPr/>
        </p:nvSpPr>
        <p:spPr>
          <a:xfrm>
            <a:off x="22920" y="4028257"/>
            <a:ext cx="3890501" cy="738664"/>
          </a:xfrm>
          <a:prstGeom prst="rect">
            <a:avLst/>
          </a:prstGeom>
          <a:noFill/>
        </p:spPr>
        <p:txBody>
          <a:bodyPr wrap="square" rtlCol="0">
            <a:spAutoFit/>
          </a:bodyPr>
          <a:lstStyle/>
          <a:p>
            <a:r>
              <a:rPr lang="en-US" sz="1400" dirty="0"/>
              <a:t>Combined APXPS and APGIXS experimental layout. Inset at right shows APGIXS scattering pattern for pristine STNNi film.</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493" y="3"/>
            <a:ext cx="11787327" cy="902525"/>
          </a:xfrm>
        </p:spPr>
        <p:txBody>
          <a:bodyPr>
            <a:normAutofit fontScale="90000"/>
          </a:bodyPr>
          <a:lstStyle/>
          <a:p>
            <a:pPr algn="ctr"/>
            <a:r>
              <a:rPr lang="en-US" dirty="0"/>
              <a:t>Watching Nanoparticle Chemistry and Structure Evolve</a:t>
            </a:r>
          </a:p>
        </p:txBody>
      </p:sp>
      <p:pic>
        <p:nvPicPr>
          <p:cNvPr id="4" name="Picture 3" descr="A picture containing text, clipart&#10;&#10;Description automatically generated">
            <a:extLst>
              <a:ext uri="{FF2B5EF4-FFF2-40B4-BE49-F238E27FC236}">
                <a16:creationId xmlns:a16="http://schemas.microsoft.com/office/drawing/2014/main" id="{418F2C5A-ACC3-D6C6-55DD-E00D2EEA8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568" y="6150850"/>
            <a:ext cx="1297409" cy="419750"/>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F22D3C0B-3AC7-E144-3E33-662D4F9BD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3959" y="6150850"/>
            <a:ext cx="1013888" cy="419750"/>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A40AC624-B804-45BE-593C-CEDCE93E8F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9708" y="6129420"/>
            <a:ext cx="1286604" cy="446023"/>
          </a:xfrm>
          <a:prstGeom prst="rect">
            <a:avLst/>
          </a:prstGeom>
        </p:spPr>
      </p:pic>
      <p:sp>
        <p:nvSpPr>
          <p:cNvPr id="24" name="Snip Single Corner Rectangle 23">
            <a:extLst>
              <a:ext uri="{FF2B5EF4-FFF2-40B4-BE49-F238E27FC236}">
                <a16:creationId xmlns:a16="http://schemas.microsoft.com/office/drawing/2014/main" id="{26510A78-B258-1968-F0EB-355A745BCB6C}"/>
              </a:ext>
            </a:extLst>
          </p:cNvPr>
          <p:cNvSpPr/>
          <p:nvPr/>
        </p:nvSpPr>
        <p:spPr>
          <a:xfrm flipH="1">
            <a:off x="186951" y="1082609"/>
            <a:ext cx="3703320" cy="3015098"/>
          </a:xfrm>
          <a:prstGeom prst="snip1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34703</TotalTime>
  <Words>537</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Watching Nanoparticle Chemistry and Structure Evolve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870</cp:revision>
  <cp:lastPrinted>2021-03-18T13:29:33Z</cp:lastPrinted>
  <dcterms:created xsi:type="dcterms:W3CDTF">2020-04-15T21:20:35Z</dcterms:created>
  <dcterms:modified xsi:type="dcterms:W3CDTF">2022-11-14T20:21:24Z</dcterms:modified>
</cp:coreProperties>
</file>