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2" r:id="rId1"/>
  </p:sldMasterIdLst>
  <p:notesMasterIdLst>
    <p:notesMasterId r:id="rId3"/>
  </p:notesMasterIdLst>
  <p:handoutMasterIdLst>
    <p:handoutMasterId r:id="rId4"/>
  </p:handoutMasterIdLst>
  <p:sldIdLst>
    <p:sldId id="1940" r:id="rId2"/>
  </p:sldIdLst>
  <p:sldSz cx="12192000" cy="6858000"/>
  <p:notesSz cx="6881813"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12" userDrawn="1">
          <p15:clr>
            <a:srgbClr val="A4A3A4"/>
          </p15:clr>
        </p15:guide>
        <p15:guide id="2" pos="3843"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ruju" initials="" lastIdx="3" clrIdx="0"/>
  <p:cmAuthor id="7" name="Office of Science" initials="SC" lastIdx="1" clrIdx="7">
    <p:extLst>
      <p:ext uri="{19B8F6BF-5375-455C-9EA6-DF929625EA0E}">
        <p15:presenceInfo xmlns:p15="http://schemas.microsoft.com/office/powerpoint/2012/main" userId="Office of Science" providerId="None"/>
      </p:ext>
    </p:extLst>
  </p:cmAuthor>
  <p:cmAuthor id="1" name="OMB28" initials="OMB28" lastIdx="3" clrIdx="1"/>
  <p:cmAuthor id="8" name="BES" initials="HL" lastIdx="10" clrIdx="8">
    <p:extLst>
      <p:ext uri="{19B8F6BF-5375-455C-9EA6-DF929625EA0E}">
        <p15:presenceInfo xmlns:p15="http://schemas.microsoft.com/office/powerpoint/2012/main" userId="BES" providerId="None"/>
      </p:ext>
    </p:extLst>
  </p:cmAuthor>
  <p:cmAuthor id="2" name="Lisa Yost" initials="LY" lastIdx="1" clrIdx="2">
    <p:extLst>
      <p:ext uri="{19B8F6BF-5375-455C-9EA6-DF929625EA0E}">
        <p15:presenceInfo xmlns:p15="http://schemas.microsoft.com/office/powerpoint/2012/main" userId="Lisa Yost" providerId="None"/>
      </p:ext>
    </p:extLst>
  </p:cmAuthor>
  <p:cmAuthor id="9" name="hortlin" initials="h" lastIdx="4" clrIdx="9"/>
  <p:cmAuthor id="3" name="Pham, Sandra" initials="PS" lastIdx="47" clrIdx="3">
    <p:extLst>
      <p:ext uri="{19B8F6BF-5375-455C-9EA6-DF929625EA0E}">
        <p15:presenceInfo xmlns:p15="http://schemas.microsoft.com/office/powerpoint/2012/main" userId="Pham, Sandra" providerId="None"/>
      </p:ext>
    </p:extLst>
  </p:cmAuthor>
  <p:cmAuthor id="4" name="Sandra Pham" initials="LY" lastIdx="7" clrIdx="4">
    <p:extLst>
      <p:ext uri="{19B8F6BF-5375-455C-9EA6-DF929625EA0E}">
        <p15:presenceInfo xmlns:p15="http://schemas.microsoft.com/office/powerpoint/2012/main" userId="Sandra Pham" providerId="None"/>
      </p:ext>
    </p:extLst>
  </p:cmAuthor>
  <p:cmAuthor id="5" name="Klausing, Kathleen" initials="KK" lastIdx="1" clrIdx="5">
    <p:extLst>
      <p:ext uri="{19B8F6BF-5375-455C-9EA6-DF929625EA0E}">
        <p15:presenceInfo xmlns:p15="http://schemas.microsoft.com/office/powerpoint/2012/main" userId="Klausing, Kathleen" providerId="None"/>
      </p:ext>
    </p:extLst>
  </p:cmAuthor>
  <p:cmAuthor id="6" name="Allen, Denise" initials="DA" lastIdx="1" clrIdx="6">
    <p:extLst>
      <p:ext uri="{19B8F6BF-5375-455C-9EA6-DF929625EA0E}">
        <p15:presenceInfo xmlns:p15="http://schemas.microsoft.com/office/powerpoint/2012/main" userId="Allen, Deni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636"/>
    <a:srgbClr val="106636"/>
    <a:srgbClr val="000000"/>
    <a:srgbClr val="0000FF"/>
    <a:srgbClr val="F2F2F2"/>
    <a:srgbClr val="5AE838"/>
    <a:srgbClr val="9966FF"/>
    <a:srgbClr val="0099FF"/>
    <a:srgbClr val="33CCFF"/>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013" autoAdjust="0"/>
    <p:restoredTop sz="87350" autoAdjust="0"/>
  </p:normalViewPr>
  <p:slideViewPr>
    <p:cSldViewPr snapToGrid="0">
      <p:cViewPr varScale="1">
        <p:scale>
          <a:sx n="96" d="100"/>
          <a:sy n="96" d="100"/>
        </p:scale>
        <p:origin x="1816" y="160"/>
      </p:cViewPr>
      <p:guideLst>
        <p:guide orient="horz" pos="312"/>
        <p:guide pos="3843"/>
      </p:guideLst>
    </p:cSldViewPr>
  </p:slideViewPr>
  <p:outlineViewPr>
    <p:cViewPr>
      <p:scale>
        <a:sx n="33" d="100"/>
        <a:sy n="33" d="100"/>
      </p:scale>
      <p:origin x="0" y="-20126"/>
    </p:cViewPr>
  </p:outlineViewPr>
  <p:notesTextViewPr>
    <p:cViewPr>
      <p:scale>
        <a:sx n="100" d="100"/>
        <a:sy n="100" d="100"/>
      </p:scale>
      <p:origin x="0" y="0"/>
    </p:cViewPr>
  </p:notesTextViewPr>
  <p:sorterViewPr>
    <p:cViewPr>
      <p:scale>
        <a:sx n="60" d="100"/>
        <a:sy n="60" d="100"/>
      </p:scale>
      <p:origin x="0" y="-6096"/>
    </p:cViewPr>
  </p:sorterViewPr>
  <p:notesViewPr>
    <p:cSldViewPr snapToGrid="0" showGuides="1">
      <p:cViewPr>
        <p:scale>
          <a:sx n="110" d="100"/>
          <a:sy n="110" d="100"/>
        </p:scale>
        <p:origin x="172" y="-198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1"/>
            <a:ext cx="2982380" cy="464900"/>
          </a:xfrm>
          <a:prstGeom prst="rect">
            <a:avLst/>
          </a:prstGeom>
        </p:spPr>
        <p:txBody>
          <a:bodyPr vert="horz" lIns="91847" tIns="45921" rIns="91847" bIns="45921" rtlCol="0"/>
          <a:lstStyle>
            <a:lvl1pPr algn="l">
              <a:defRPr sz="1200"/>
            </a:lvl1pPr>
          </a:lstStyle>
          <a:p>
            <a:endParaRPr lang="en-US"/>
          </a:p>
        </p:txBody>
      </p:sp>
      <p:sp>
        <p:nvSpPr>
          <p:cNvPr id="3" name="Date Placeholder 2"/>
          <p:cNvSpPr>
            <a:spLocks noGrp="1"/>
          </p:cNvSpPr>
          <p:nvPr>
            <p:ph type="dt" sz="quarter" idx="1"/>
          </p:nvPr>
        </p:nvSpPr>
        <p:spPr>
          <a:xfrm>
            <a:off x="3897882" y="11"/>
            <a:ext cx="2982379" cy="464900"/>
          </a:xfrm>
          <a:prstGeom prst="rect">
            <a:avLst/>
          </a:prstGeom>
        </p:spPr>
        <p:txBody>
          <a:bodyPr vert="horz" lIns="91847" tIns="45921" rIns="91847" bIns="45921" rtlCol="0"/>
          <a:lstStyle>
            <a:lvl1pPr algn="r">
              <a:defRPr sz="1200"/>
            </a:lvl1pPr>
          </a:lstStyle>
          <a:p>
            <a:fld id="{B17554D1-967C-4C6D-9F2D-48B3C2720170}" type="datetimeFigureOut">
              <a:rPr lang="en-US" smtClean="0"/>
              <a:t>11/11/22</a:t>
            </a:fld>
            <a:endParaRPr lang="en-US"/>
          </a:p>
        </p:txBody>
      </p:sp>
      <p:sp>
        <p:nvSpPr>
          <p:cNvPr id="4" name="Footer Placeholder 3"/>
          <p:cNvSpPr>
            <a:spLocks noGrp="1"/>
          </p:cNvSpPr>
          <p:nvPr>
            <p:ph type="ftr" sz="quarter" idx="2"/>
          </p:nvPr>
        </p:nvSpPr>
        <p:spPr>
          <a:xfrm>
            <a:off x="1" y="8829911"/>
            <a:ext cx="2982380" cy="464900"/>
          </a:xfrm>
          <a:prstGeom prst="rect">
            <a:avLst/>
          </a:prstGeom>
        </p:spPr>
        <p:txBody>
          <a:bodyPr vert="horz" lIns="91847" tIns="45921" rIns="91847" bIns="45921" rtlCol="0" anchor="b"/>
          <a:lstStyle>
            <a:lvl1pPr algn="l">
              <a:defRPr sz="1200"/>
            </a:lvl1pPr>
          </a:lstStyle>
          <a:p>
            <a:endParaRPr lang="en-US"/>
          </a:p>
        </p:txBody>
      </p:sp>
      <p:sp>
        <p:nvSpPr>
          <p:cNvPr id="5" name="Slide Number Placeholder 4"/>
          <p:cNvSpPr>
            <a:spLocks noGrp="1"/>
          </p:cNvSpPr>
          <p:nvPr>
            <p:ph type="sldNum" sz="quarter" idx="3"/>
          </p:nvPr>
        </p:nvSpPr>
        <p:spPr>
          <a:xfrm>
            <a:off x="3897882" y="8829911"/>
            <a:ext cx="2982379" cy="464900"/>
          </a:xfrm>
          <a:prstGeom prst="rect">
            <a:avLst/>
          </a:prstGeom>
        </p:spPr>
        <p:txBody>
          <a:bodyPr vert="horz" lIns="91847" tIns="45921" rIns="91847" bIns="45921" rtlCol="0" anchor="b"/>
          <a:lstStyle>
            <a:lvl1pPr algn="r">
              <a:defRPr sz="1200"/>
            </a:lvl1pPr>
          </a:lstStyle>
          <a:p>
            <a:fld id="{AA47E720-93EF-483D-84A7-F39F5B8DBC9A}" type="slidenum">
              <a:rPr lang="en-US" smtClean="0"/>
              <a:t>‹#›</a:t>
            </a:fld>
            <a:endParaRPr lang="en-US"/>
          </a:p>
        </p:txBody>
      </p:sp>
    </p:spTree>
    <p:extLst>
      <p:ext uri="{BB962C8B-B14F-4D97-AF65-F5344CB8AC3E}">
        <p14:creationId xmlns:p14="http://schemas.microsoft.com/office/powerpoint/2010/main" val="38397499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1"/>
            <a:ext cx="2981912" cy="464820"/>
          </a:xfrm>
          <a:prstGeom prst="rect">
            <a:avLst/>
          </a:prstGeom>
        </p:spPr>
        <p:txBody>
          <a:bodyPr vert="horz" lIns="92628" tIns="46311" rIns="92628" bIns="4631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98353" y="11"/>
            <a:ext cx="2981912" cy="464820"/>
          </a:xfrm>
          <a:prstGeom prst="rect">
            <a:avLst/>
          </a:prstGeom>
        </p:spPr>
        <p:txBody>
          <a:bodyPr vert="horz" lIns="92628" tIns="46311" rIns="92628" bIns="46311" rtlCol="0"/>
          <a:lstStyle>
            <a:lvl1pPr algn="r" fontAlgn="auto">
              <a:spcBef>
                <a:spcPts val="0"/>
              </a:spcBef>
              <a:spcAft>
                <a:spcPts val="0"/>
              </a:spcAft>
              <a:defRPr sz="1200">
                <a:latin typeface="+mn-lt"/>
              </a:defRPr>
            </a:lvl1pPr>
          </a:lstStyle>
          <a:p>
            <a:pPr>
              <a:defRPr/>
            </a:pPr>
            <a:fld id="{36962A90-C2A2-4CDF-8D04-DA2BD430AAAB}" type="datetimeFigureOut">
              <a:rPr lang="en-US"/>
              <a:pPr>
                <a:defRPr/>
              </a:pPr>
              <a:t>11/11/22</a:t>
            </a:fld>
            <a:endParaRPr lang="en-US"/>
          </a:p>
        </p:txBody>
      </p:sp>
      <p:sp>
        <p:nvSpPr>
          <p:cNvPr id="4" name="Slide Image Placeholder 3"/>
          <p:cNvSpPr>
            <a:spLocks noGrp="1" noRot="1" noChangeAspect="1"/>
          </p:cNvSpPr>
          <p:nvPr>
            <p:ph type="sldImg" idx="2"/>
          </p:nvPr>
        </p:nvSpPr>
        <p:spPr>
          <a:xfrm>
            <a:off x="344488" y="698500"/>
            <a:ext cx="6192837" cy="3484563"/>
          </a:xfrm>
          <a:prstGeom prst="rect">
            <a:avLst/>
          </a:prstGeom>
          <a:noFill/>
          <a:ln w="12700">
            <a:solidFill>
              <a:prstClr val="black"/>
            </a:solidFill>
          </a:ln>
        </p:spPr>
        <p:txBody>
          <a:bodyPr vert="horz" lIns="92628" tIns="46311" rIns="92628" bIns="46311" rtlCol="0" anchor="ctr"/>
          <a:lstStyle/>
          <a:p>
            <a:pPr lvl="0"/>
            <a:endParaRPr lang="en-US" noProof="0"/>
          </a:p>
        </p:txBody>
      </p:sp>
      <p:sp>
        <p:nvSpPr>
          <p:cNvPr id="5" name="Notes Placeholder 4"/>
          <p:cNvSpPr>
            <a:spLocks noGrp="1"/>
          </p:cNvSpPr>
          <p:nvPr>
            <p:ph type="body" sz="quarter" idx="3"/>
          </p:nvPr>
        </p:nvSpPr>
        <p:spPr>
          <a:xfrm>
            <a:off x="688503" y="4415791"/>
            <a:ext cx="5504827" cy="4183380"/>
          </a:xfrm>
          <a:prstGeom prst="rect">
            <a:avLst/>
          </a:prstGeom>
        </p:spPr>
        <p:txBody>
          <a:bodyPr vert="horz" lIns="92628" tIns="46311" rIns="92628" bIns="46311"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4" y="8829994"/>
            <a:ext cx="2981912" cy="464820"/>
          </a:xfrm>
          <a:prstGeom prst="rect">
            <a:avLst/>
          </a:prstGeom>
        </p:spPr>
        <p:txBody>
          <a:bodyPr vert="horz" lIns="92628" tIns="46311" rIns="92628" bIns="4631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98353" y="8829994"/>
            <a:ext cx="2981912" cy="464820"/>
          </a:xfrm>
          <a:prstGeom prst="rect">
            <a:avLst/>
          </a:prstGeom>
        </p:spPr>
        <p:txBody>
          <a:bodyPr vert="horz" lIns="92628" tIns="46311" rIns="92628" bIns="46311" rtlCol="0" anchor="b"/>
          <a:lstStyle>
            <a:lvl1pPr algn="r" fontAlgn="auto">
              <a:spcBef>
                <a:spcPts val="0"/>
              </a:spcBef>
              <a:spcAft>
                <a:spcPts val="0"/>
              </a:spcAft>
              <a:defRPr sz="1200">
                <a:latin typeface="+mn-lt"/>
              </a:defRPr>
            </a:lvl1pPr>
          </a:lstStyle>
          <a:p>
            <a:pPr>
              <a:defRPr/>
            </a:pPr>
            <a:fld id="{F876D4B8-3D7E-42E7-AF06-6D9133F7F081}" type="slidenum">
              <a:rPr lang="en-US"/>
              <a:pPr>
                <a:defRPr/>
              </a:pPr>
              <a:t>‹#›</a:t>
            </a:fld>
            <a:endParaRPr lang="en-US"/>
          </a:p>
        </p:txBody>
      </p:sp>
    </p:spTree>
    <p:extLst>
      <p:ext uri="{BB962C8B-B14F-4D97-AF65-F5344CB8AC3E}">
        <p14:creationId xmlns:p14="http://schemas.microsoft.com/office/powerpoint/2010/main" val="1014026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One of the key steps to understanding biology is discovering how a protein does its job. This requires knowledge of protein structures, from the atomic level to that of multiprotein assemblies. In a study of rubisco—an enzyme that enables photosynthetic organisms to convert CO</a:t>
            </a:r>
            <a:r>
              <a:rPr kumimoji="0" lang="en-US" sz="1200" b="0" i="0" u="none" strike="noStrike" kern="1200" cap="none" spc="0" normalizeH="0" baseline="-25000" noProof="0" dirty="0">
                <a:ln>
                  <a:noFill/>
                </a:ln>
                <a:solidFill>
                  <a:prstClr val="black"/>
                </a:solidFill>
                <a:effectLst/>
                <a:uLnTx/>
                <a:uFillTx/>
                <a:latin typeface="Arial"/>
                <a:ea typeface="+mn-ea"/>
                <a:cs typeface="Arial"/>
              </a:rPr>
              <a:t>2</a:t>
            </a:r>
            <a:r>
              <a:rPr kumimoji="0" lang="en-US" sz="1200" b="0" i="0" u="none" strike="noStrike" kern="1200" cap="none" spc="0" normalizeH="0" baseline="0" noProof="0" dirty="0">
                <a:ln>
                  <a:noFill/>
                </a:ln>
                <a:solidFill>
                  <a:prstClr val="black"/>
                </a:solidFill>
                <a:effectLst/>
                <a:uLnTx/>
                <a:uFillTx/>
                <a:latin typeface="Arial"/>
                <a:ea typeface="+mn-ea"/>
                <a:cs typeface="Arial"/>
              </a:rPr>
              <a:t> in the atmosphere into biomass—researchers showed how evolution can lead to a surprising diversity of molecular assemblies that all accomplish the same task. In this work, the researchers studied a type of rubisco (form II) found in bacteria and a subset of photosynthetic microbes. At the ALS, the study combined the atomic resolution of traditional crystallography with small-angle x-ray scattering (SAXS), a high-throughput process that can take snapshots of proteins in their native form in liquid mixtures. Previous work has shown that the type of rubisco found in plants (form I) has an octameric core, whereas form II was believed to exist mostly as a dimer with a few rare examples of hexamers. Here, the researchers used a number of analytical approaches—structural, genomic, biochemical, and computational—to investigate the evolutionary trajectory of form II rubisco.</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a:solidFill>
                  <a:schemeClr val="tx1"/>
                </a:solidFill>
                <a:effectLst/>
                <a:latin typeface="+mn-lt"/>
                <a:ea typeface="+mn-ea"/>
                <a:cs typeface="+mn-cs"/>
              </a:rPr>
              <a:t>A.K. Liu (UC Berkeley, UC Davis, and Berkeley Lab); J.H. Pereira (Joint BioEnergy Institute and Berkeley Lab); A.J. Kehl, S.K.S. Chu, and J.B. Siegel (UC Davis); D.J. Rosenberg (UC Berkeley and Berkeley Lab); D.J. Orr (Lancaster Environment Centre, UK); D.M. Banda and M. Hammel (Berkeley Lab); P.D. Adams and P.M. Shih (Joint BioEnergy Institute, UC Berkeley, and Berkeley Lab).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Funding: Branco Weiss fellowship (ETH Zürich); David and Lucile Packard Foundation; U.S. Department of Energy (DOE), Office of Science, Biological and Environmental Research program; National Institutes of Health; and Biotechnology and Biological Sciences Research Council (UK). Operation of the ALS and NSLS-II is supported by DOE, Office of Science, Basic Energy Sciences (BES)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a:t>
            </a:r>
            <a:r>
              <a:rPr kumimoji="0" lang="en-US" sz="1200" b="0" i="0" u="none" strike="noStrike" kern="1200" cap="none" spc="0" normalizeH="0" baseline="0" noProof="0">
                <a:ln>
                  <a:noFill/>
                </a:ln>
                <a:solidFill>
                  <a:srgbClr val="106636"/>
                </a:solidFill>
                <a:effectLst/>
                <a:uLnTx/>
                <a:uFillTx/>
                <a:latin typeface="+mn-lt"/>
                <a:ea typeface="+mn-ea"/>
                <a:cs typeface="+mn-cs"/>
              </a:rPr>
              <a:t>: https://als.lbl.gov/protein-assemblies-show-surprising-variability/</a:t>
            </a:r>
            <a:endParaRPr kumimoji="0" lang="en-US" sz="1200" b="0" i="0" u="none" strike="noStrike" kern="1200" cap="none" spc="0" normalizeH="0" baseline="0" noProof="0" dirty="0">
              <a:ln>
                <a:noFill/>
              </a:ln>
              <a:solidFill>
                <a:srgbClr val="106636"/>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14143953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1656819"/>
            <a:ext cx="996696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709531" y="3869638"/>
            <a:ext cx="8767860"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dirty="0"/>
              <a:t>Click to edit Master subtitle style</a:t>
            </a:r>
          </a:p>
        </p:txBody>
      </p:sp>
      <p:cxnSp>
        <p:nvCxnSpPr>
          <p:cNvPr id="8" name="Straight Connector 7"/>
          <p:cNvCxnSpPr/>
          <p:nvPr/>
        </p:nvCxnSpPr>
        <p:spPr>
          <a:xfrm>
            <a:off x="1978662"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310640" y="586505"/>
            <a:ext cx="5565639" cy="935227"/>
          </a:xfrm>
          <a:prstGeom prst="rect">
            <a:avLst/>
          </a:prstGeom>
        </p:spPr>
      </p:pic>
      <p:sp>
        <p:nvSpPr>
          <p:cNvPr id="13" name="Text Placeholder 12"/>
          <p:cNvSpPr>
            <a:spLocks noGrp="1"/>
          </p:cNvSpPr>
          <p:nvPr>
            <p:ph type="body" sz="quarter" idx="13"/>
          </p:nvPr>
        </p:nvSpPr>
        <p:spPr>
          <a:xfrm>
            <a:off x="1710268" y="5257801"/>
            <a:ext cx="8767233" cy="1417319"/>
          </a:xfrm>
        </p:spPr>
        <p:txBody>
          <a:bodyPr anchor="ctr">
            <a:normAutofit/>
          </a:bodyPr>
          <a:lstStyle>
            <a:lvl1pPr marL="34290" indent="0" algn="ctr">
              <a:buNone/>
              <a:defRPr sz="1800" i="1">
                <a:solidFill>
                  <a:schemeClr val="accent2">
                    <a:lumMod val="60000"/>
                    <a:lumOff val="40000"/>
                  </a:schemeClr>
                </a:solidFill>
              </a:defRPr>
            </a:lvl1pPr>
          </a:lstStyle>
          <a:p>
            <a:pPr lvl="0"/>
            <a:r>
              <a:rPr lang="en-US" dirty="0"/>
              <a:t>Click to edit Master text styles</a:t>
            </a:r>
          </a:p>
        </p:txBody>
      </p:sp>
    </p:spTree>
    <p:extLst>
      <p:ext uri="{BB962C8B-B14F-4D97-AF65-F5344CB8AC3E}">
        <p14:creationId xmlns:p14="http://schemas.microsoft.com/office/powerpoint/2010/main" val="22633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358812" y="1069850"/>
            <a:ext cx="5676937" cy="5065906"/>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143000" y="2834639"/>
            <a:ext cx="3779520" cy="3301117"/>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9EC3F3F8-FB97-4CA2-B020-4BFF49CE1262}"/>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91830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1F062FA-AF45-4321-8D16-B5AE092183F5}"/>
              </a:ext>
            </a:extLst>
          </p:cNvPr>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28169532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7" name="Rectangle 6"/>
          <p:cNvSpPr/>
          <p:nvPr/>
        </p:nvSpPr>
        <p:spPr>
          <a:xfrm>
            <a:off x="243839" y="182879"/>
            <a:ext cx="11704320" cy="6492240"/>
          </a:xfrm>
          <a:prstGeom prst="rect">
            <a:avLst/>
          </a:prstGeom>
          <a:blipFill>
            <a:blip r:embed="rId2">
              <a:extLst>
                <a:ext uri="{28A0092B-C50C-407E-A947-70E740481C1C}">
                  <a14:useLocalDpi xmlns:a14="http://schemas.microsoft.com/office/drawing/2010/main" val="0"/>
                </a:ext>
              </a:extLst>
            </a:blip>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p:cNvPicPr>
          <p:nvPr/>
        </p:nvPicPr>
        <p:blipFill>
          <a:blip r:embed="rId3" cstate="print">
            <a:extLst>
              <a:ext uri="{28A0092B-C50C-407E-A947-70E740481C1C}">
                <a14:useLocalDpi xmlns:a14="http://schemas.microsoft.com/office/drawing/2010/main"/>
              </a:ext>
            </a:extLst>
          </a:blip>
          <a:stretch>
            <a:fillRect/>
          </a:stretch>
        </p:blipFill>
        <p:spPr>
          <a:xfrm>
            <a:off x="2283536" y="2788248"/>
            <a:ext cx="7624925" cy="1281502"/>
          </a:xfrm>
          <a:prstGeom prst="rect">
            <a:avLst/>
          </a:prstGeom>
        </p:spPr>
      </p:pic>
    </p:spTree>
    <p:extLst>
      <p:ext uri="{BB962C8B-B14F-4D97-AF65-F5344CB8AC3E}">
        <p14:creationId xmlns:p14="http://schemas.microsoft.com/office/powerpoint/2010/main" val="3077835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1800">
                <a:solidFill>
                  <a:schemeClr val="accent1">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pPr>
              <a:defRPr/>
            </a:pPr>
            <a:fld id="{56929663-6CA7-4931-8F5D-849FE6A4CD44}" type="slidenum">
              <a:rPr lang="en-US" smtClean="0"/>
              <a:pPr>
                <a:defRPr/>
              </a:pPr>
              <a:t>‹#›</a:t>
            </a:fld>
            <a:endParaRPr lang="en-US"/>
          </a:p>
        </p:txBody>
      </p:sp>
      <p:cxnSp>
        <p:nvCxnSpPr>
          <p:cNvPr id="7" name="Straight Connector 6"/>
          <p:cNvCxnSpPr/>
          <p:nvPr/>
        </p:nvCxnSpPr>
        <p:spPr>
          <a:xfrm>
            <a:off x="1981202"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96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623035" y="1017332"/>
            <a:ext cx="11390071" cy="5221425"/>
          </a:xfrm>
        </p:spPr>
        <p:txBody>
          <a:bodyPr/>
          <a:lstStyle>
            <a:lvl1pPr>
              <a:spcBef>
                <a:spcPts val="1000"/>
              </a:spcBef>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a:p>
        </p:txBody>
      </p:sp>
    </p:spTree>
    <p:extLst>
      <p:ext uri="{BB962C8B-B14F-4D97-AF65-F5344CB8AC3E}">
        <p14:creationId xmlns:p14="http://schemas.microsoft.com/office/powerpoint/2010/main" val="2542884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623035" y="1017332"/>
            <a:ext cx="11390071" cy="5601833"/>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a:xfrm>
            <a:off x="11436808" y="6619164"/>
            <a:ext cx="576296" cy="231440"/>
          </a:xfrm>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875886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Small Header No Footer">
    <p:spTree>
      <p:nvGrpSpPr>
        <p:cNvPr id="1" name=""/>
        <p:cNvGrpSpPr/>
        <p:nvPr/>
      </p:nvGrpSpPr>
      <p:grpSpPr>
        <a:xfrm>
          <a:off x="0" y="0"/>
          <a:ext cx="0" cy="0"/>
          <a:chOff x="0" y="0"/>
          <a:chExt cx="0" cy="0"/>
        </a:xfrm>
      </p:grpSpPr>
      <p:sp>
        <p:nvSpPr>
          <p:cNvPr id="4" name="Rectangle 3"/>
          <p:cNvSpPr/>
          <p:nvPr/>
        </p:nvSpPr>
        <p:spPr>
          <a:xfrm>
            <a:off x="0" y="6127846"/>
            <a:ext cx="12192000" cy="730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 name="Title 1"/>
          <p:cNvSpPr>
            <a:spLocks noGrp="1"/>
          </p:cNvSpPr>
          <p:nvPr>
            <p:ph type="title"/>
          </p:nvPr>
        </p:nvSpPr>
        <p:spPr>
          <a:xfrm>
            <a:off x="225779" y="3"/>
            <a:ext cx="11787327" cy="577564"/>
          </a:xfrm>
        </p:spPr>
        <p:txBody>
          <a:bodyPr/>
          <a:lstStyle>
            <a:lvl1pPr>
              <a:defRPr sz="3600"/>
            </a:lvl1pPr>
          </a:lstStyle>
          <a:p>
            <a:r>
              <a:rPr lang="en-US"/>
              <a:t>Click to edit Master title style</a:t>
            </a:r>
            <a:endParaRPr lang="en-US" dirty="0"/>
          </a:p>
        </p:txBody>
      </p:sp>
      <p:grpSp>
        <p:nvGrpSpPr>
          <p:cNvPr id="14" name="Group 13"/>
          <p:cNvGrpSpPr/>
          <p:nvPr/>
        </p:nvGrpSpPr>
        <p:grpSpPr>
          <a:xfrm>
            <a:off x="1" y="7702"/>
            <a:ext cx="12192001" cy="6858063"/>
            <a:chOff x="0" y="7701"/>
            <a:chExt cx="9144001" cy="6858063"/>
          </a:xfrm>
        </p:grpSpPr>
        <p:sp>
          <p:nvSpPr>
            <p:cNvPr id="15" name="Right Triangle 14"/>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16" name="Right Triangle 15"/>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grpSp>
          <p:nvGrpSpPr>
            <p:cNvPr id="17" name="Group 16"/>
            <p:cNvGrpSpPr/>
            <p:nvPr/>
          </p:nvGrpSpPr>
          <p:grpSpPr>
            <a:xfrm>
              <a:off x="0" y="7701"/>
              <a:ext cx="9144001" cy="6665477"/>
              <a:chOff x="0" y="7701"/>
              <a:chExt cx="9144001" cy="6665477"/>
            </a:xfrm>
          </p:grpSpPr>
          <p:sp>
            <p:nvSpPr>
              <p:cNvPr id="18" name="Rectangle 17"/>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9" name="Right Triangle 18"/>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0" name="Right Triangle 1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prstClr val="white"/>
                  </a:solidFill>
                </a:endParaRPr>
              </a:p>
            </p:txBody>
          </p:sp>
          <p:sp>
            <p:nvSpPr>
              <p:cNvPr id="21" name="Rectangle 20"/>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0" y="597965"/>
                <a:ext cx="9144001" cy="551073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grpSp>
      </p:grpSp>
      <p:cxnSp>
        <p:nvCxnSpPr>
          <p:cNvPr id="25" name="Straight Connector 24"/>
          <p:cNvCxnSpPr/>
          <p:nvPr/>
        </p:nvCxnSpPr>
        <p:spPr>
          <a:xfrm flipH="1">
            <a:off x="1" y="593401"/>
            <a:ext cx="11780713"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6" name="Straight Connector 25"/>
          <p:cNvCxnSpPr/>
          <p:nvPr/>
        </p:nvCxnSpPr>
        <p:spPr>
          <a:xfrm flipV="1">
            <a:off x="11787949" y="2393"/>
            <a:ext cx="408044" cy="587485"/>
          </a:xfrm>
          <a:prstGeom prst="line">
            <a:avLst/>
          </a:prstGeom>
          <a:ln cap="rnd"/>
        </p:spPr>
        <p:style>
          <a:lnRef idx="2">
            <a:schemeClr val="accent2"/>
          </a:lnRef>
          <a:fillRef idx="0">
            <a:schemeClr val="accent2"/>
          </a:fillRef>
          <a:effectRef idx="1">
            <a:schemeClr val="accent2"/>
          </a:effectRef>
          <a:fontRef idx="minor">
            <a:schemeClr val="tx1"/>
          </a:fontRef>
        </p:style>
      </p:cxnSp>
      <p:sp>
        <p:nvSpPr>
          <p:cNvPr id="9" name="Slide Number Placeholder 8"/>
          <p:cNvSpPr>
            <a:spLocks noGrp="1"/>
          </p:cNvSpPr>
          <p:nvPr>
            <p:ph type="sldNum" sz="quarter" idx="12"/>
          </p:nvPr>
        </p:nvSpPr>
        <p:spPr>
          <a:xfrm>
            <a:off x="11436808" y="6619164"/>
            <a:ext cx="576296" cy="231440"/>
          </a:xfrm>
        </p:spPr>
        <p:txBody>
          <a:bodyPr/>
          <a:lstStyle>
            <a:lvl1pPr>
              <a:defRPr>
                <a:solidFill>
                  <a:schemeClr val="accent1">
                    <a:lumMod val="75000"/>
                  </a:schemeClr>
                </a:solidFill>
              </a:defRPr>
            </a:lvl1pPr>
          </a:lstStyle>
          <a:p>
            <a:fld id="{600448BA-62AF-4340-AB5F-316C0E06117B}" type="slidenum">
              <a:rPr lang="en-US" smtClean="0">
                <a:solidFill>
                  <a:srgbClr val="0F3F66"/>
                </a:solidFill>
              </a:rPr>
              <a:pPr/>
              <a:t>‹#›</a:t>
            </a:fld>
            <a:endParaRPr lang="en-US" dirty="0">
              <a:solidFill>
                <a:srgbClr val="0F3F66"/>
              </a:solidFill>
            </a:endParaRPr>
          </a:p>
        </p:txBody>
      </p:sp>
      <p:sp>
        <p:nvSpPr>
          <p:cNvPr id="3" name="Content Placeholder 2"/>
          <p:cNvSpPr>
            <a:spLocks noGrp="1"/>
          </p:cNvSpPr>
          <p:nvPr>
            <p:ph idx="1"/>
          </p:nvPr>
        </p:nvSpPr>
        <p:spPr>
          <a:xfrm>
            <a:off x="623035" y="749296"/>
            <a:ext cx="11390071" cy="5869869"/>
          </a:xfrm>
        </p:spPr>
        <p:txBody>
          <a:bodyPr/>
          <a:lstStyle>
            <a:lvl1pPr>
              <a:spcBef>
                <a:spcPts val="10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2494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0306" y="1277471"/>
            <a:ext cx="546757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1277471"/>
            <a:ext cx="5592694" cy="4803289"/>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1013064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454716"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4716" y="1808546"/>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031624"/>
            <a:ext cx="5468112"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69173" y="1808864"/>
            <a:ext cx="5468112" cy="4293738"/>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430721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26CA2777-A89F-4130-B308-73BB65955918}" type="slidenum">
              <a:rPr lang="en-US" smtClean="0"/>
              <a:pPr/>
              <a:t>‹#›</a:t>
            </a:fld>
            <a:endParaRPr lang="en-US" dirty="0"/>
          </a:p>
        </p:txBody>
      </p:sp>
    </p:spTree>
    <p:extLst>
      <p:ext uri="{BB962C8B-B14F-4D97-AF65-F5344CB8AC3E}">
        <p14:creationId xmlns:p14="http://schemas.microsoft.com/office/powerpoint/2010/main" val="39590716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77952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5505753" y="1097280"/>
            <a:ext cx="5532851" cy="50252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779520" cy="3287864"/>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26CA2777-A89F-4130-B308-73BB65955918}" type="slidenum">
              <a:rPr lang="en-US" smtClean="0"/>
              <a:pPr/>
              <a:t>‹#›</a:t>
            </a:fld>
            <a:endParaRPr lang="en-US" dirty="0"/>
          </a:p>
        </p:txBody>
      </p:sp>
      <p:sp>
        <p:nvSpPr>
          <p:cNvPr id="8" name="Title 1">
            <a:extLst>
              <a:ext uri="{FF2B5EF4-FFF2-40B4-BE49-F238E27FC236}">
                <a16:creationId xmlns:a16="http://schemas.microsoft.com/office/drawing/2014/main" id="{FB37B8B0-5783-417D-8EB4-D2892ACD842A}"/>
              </a:ext>
            </a:extLst>
          </p:cNvPr>
          <p:cNvSpPr txBox="1">
            <a:spLocks/>
          </p:cNvSpPr>
          <p:nvPr/>
        </p:nvSpPr>
        <p:spPr>
          <a:xfrm>
            <a:off x="225779" y="3"/>
            <a:ext cx="11787327" cy="902525"/>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600" kern="1200">
                <a:solidFill>
                  <a:schemeClr val="bg1"/>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79528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75000"/>
              </a:schemeClr>
            </a:gs>
            <a:gs pos="74000">
              <a:schemeClr val="accent1"/>
            </a:gs>
            <a:gs pos="83000">
              <a:schemeClr val="accent1">
                <a:lumMod val="60000"/>
                <a:lumOff val="40000"/>
              </a:schemeClr>
            </a:gs>
            <a:gs pos="100000">
              <a:schemeClr val="accent1">
                <a:lumMod val="75000"/>
              </a:schemeClr>
            </a:gs>
          </a:gsLst>
          <a:lin ang="1200000" scaled="0"/>
        </a:gradFill>
        <a:effectLst/>
      </p:bgPr>
    </p:bg>
    <p:spTree>
      <p:nvGrpSpPr>
        <p:cNvPr id="1" name=""/>
        <p:cNvGrpSpPr/>
        <p:nvPr/>
      </p:nvGrpSpPr>
      <p:grpSpPr>
        <a:xfrm>
          <a:off x="0" y="0"/>
          <a:ext cx="0" cy="0"/>
          <a:chOff x="0" y="0"/>
          <a:chExt cx="0" cy="0"/>
        </a:xfrm>
      </p:grpSpPr>
      <p:grpSp>
        <p:nvGrpSpPr>
          <p:cNvPr id="14" name="Group 13"/>
          <p:cNvGrpSpPr/>
          <p:nvPr userDrawn="1"/>
        </p:nvGrpSpPr>
        <p:grpSpPr>
          <a:xfrm>
            <a:off x="1" y="7702"/>
            <a:ext cx="12192001" cy="6858063"/>
            <a:chOff x="0" y="7701"/>
            <a:chExt cx="9144001" cy="6858063"/>
          </a:xfrm>
        </p:grpSpPr>
        <p:sp>
          <p:nvSpPr>
            <p:cNvPr id="20" name="Right Triangle 19"/>
            <p:cNvSpPr/>
            <p:nvPr/>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8" name="Group 7"/>
            <p:cNvGrpSpPr/>
            <p:nvPr/>
          </p:nvGrpSpPr>
          <p:grpSpPr>
            <a:xfrm>
              <a:off x="0" y="7701"/>
              <a:ext cx="9144001" cy="6858063"/>
              <a:chOff x="0" y="7701"/>
              <a:chExt cx="9144001" cy="6858063"/>
            </a:xfrm>
          </p:grpSpPr>
          <p:sp>
            <p:nvSpPr>
              <p:cNvPr id="13" name="Rectangle 12"/>
              <p:cNvSpPr/>
              <p:nvPr/>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p:cNvCxnSpPr>
                <a:cxnSpLocks/>
                <a:endCxn id="20" idx="0"/>
              </p:cNvCxnSpPr>
              <p:nvPr/>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cxnSpLocks/>
                <a:stCxn id="19" idx="0"/>
              </p:cNvCxnSpPr>
              <p:nvPr/>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grpSp>
      </p:grpSp>
      <p:sp>
        <p:nvSpPr>
          <p:cNvPr id="2" name="Title Placeholder 1"/>
          <p:cNvSpPr>
            <a:spLocks noGrp="1"/>
          </p:cNvSpPr>
          <p:nvPr>
            <p:ph type="title"/>
          </p:nvPr>
        </p:nvSpPr>
        <p:spPr>
          <a:xfrm>
            <a:off x="225779" y="3"/>
            <a:ext cx="11787327" cy="9025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3035" y="1017332"/>
            <a:ext cx="11390071" cy="50786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436808" y="6308056"/>
            <a:ext cx="576296" cy="365125"/>
          </a:xfrm>
          <a:prstGeom prst="rect">
            <a:avLst/>
          </a:prstGeom>
        </p:spPr>
        <p:txBody>
          <a:bodyPr vert="horz" lIns="91440" tIns="45720" rIns="91440" bIns="45720" rtlCol="0" anchor="ctr"/>
          <a:lstStyle>
            <a:lvl1pPr algn="r">
              <a:defRPr sz="1000">
                <a:solidFill>
                  <a:schemeClr val="accent1">
                    <a:lumMod val="75000"/>
                  </a:schemeClr>
                </a:solidFill>
              </a:defRPr>
            </a:lvl1pPr>
          </a:lstStyle>
          <a:p>
            <a:fld id="{26CA2777-A89F-4130-B308-73BB65955918}" type="slidenum">
              <a:rPr lang="en-US" smtClean="0"/>
              <a:pPr/>
              <a:t>‹#›</a:t>
            </a:fld>
            <a:endParaRPr lang="en-US" dirty="0"/>
          </a:p>
        </p:txBody>
      </p:sp>
      <p:pic>
        <p:nvPicPr>
          <p:cNvPr id="9" name="Picture 8"/>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727825" y="6316801"/>
            <a:ext cx="2622792" cy="440596"/>
          </a:xfrm>
          <a:prstGeom prst="rect">
            <a:avLst/>
          </a:prstGeom>
        </p:spPr>
      </p:pic>
      <p:cxnSp>
        <p:nvCxnSpPr>
          <p:cNvPr id="21" name="Straight Connector 20"/>
          <p:cNvCxnSpPr>
            <a:cxnSpLocks/>
            <a:stCxn id="18" idx="4"/>
            <a:endCxn id="18" idx="0"/>
          </p:cNvCxnSpPr>
          <p:nvPr/>
        </p:nvCxnSpPr>
        <p:spPr>
          <a:xfrm flipV="1">
            <a:off x="11568968" y="7702"/>
            <a:ext cx="623033"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29" name="Straight Connector 28"/>
          <p:cNvCxnSpPr>
            <a:cxnSpLocks/>
            <a:stCxn id="19" idx="0"/>
          </p:cNvCxnSpPr>
          <p:nvPr/>
        </p:nvCxnSpPr>
        <p:spPr>
          <a:xfrm flipV="1">
            <a:off x="4389959" y="6673178"/>
            <a:ext cx="7662341"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p:nvCxnSpPr>
        <p:spPr>
          <a:xfrm>
            <a:off x="0" y="6233414"/>
            <a:ext cx="4078443"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cxnSpLocks/>
            <a:endCxn id="10" idx="0"/>
          </p:cNvCxnSpPr>
          <p:nvPr/>
        </p:nvCxnSpPr>
        <p:spPr>
          <a:xfrm flipH="1">
            <a:off x="623035" y="902526"/>
            <a:ext cx="10945932"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cxnSpLocks/>
            <a:endCxn id="10" idx="0"/>
          </p:cNvCxnSpPr>
          <p:nvPr/>
        </p:nvCxnSpPr>
        <p:spPr>
          <a:xfrm flipV="1">
            <a:off x="0" y="902527"/>
            <a:ext cx="623035"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884628084"/>
      </p:ext>
    </p:extLst>
  </p:cSld>
  <p:clrMap bg1="lt1" tx1="dk1" bg2="lt2" tx2="dk2" accent1="accent1" accent2="accent2" accent3="accent3" accent4="accent4" accent5="accent5" accent6="accent6" hlink="hlink" folHlink="folHlink"/>
  <p:sldLayoutIdLst>
    <p:sldLayoutId id="2147483763" r:id="rId1"/>
    <p:sldLayoutId id="214748377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4" r:id="rId12"/>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accent1"/>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accent1"/>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jpg"/><Relationship Id="rId4" Type="http://schemas.openxmlformats.org/officeDocument/2006/relationships/image" Target="../media/image5.png"/><Relationship Id="rId9"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p:txBody>
          <a:bodyPr/>
          <a:lstStyle/>
          <a:p>
            <a:fld id="{600448BA-62AF-4340-AB5F-316C0E06117B}" type="slidenum">
              <a:rPr lang="en-US" smtClean="0">
                <a:solidFill>
                  <a:srgbClr val="0F3F66"/>
                </a:solidFill>
              </a:rPr>
              <a:pPr/>
              <a:t>1</a:t>
            </a:fld>
            <a:endParaRPr lang="en-US" dirty="0">
              <a:solidFill>
                <a:srgbClr val="0F3F66"/>
              </a:solidFill>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22920" y="4946537"/>
            <a:ext cx="4018856" cy="1015663"/>
          </a:xfrm>
          <a:prstGeom prst="rect">
            <a:avLst/>
          </a:prstGeom>
          <a:noFill/>
        </p:spPr>
        <p:txBody>
          <a:bodyPr wrap="square">
            <a:spAutoFit/>
          </a:bodyPr>
          <a:lstStyle/>
          <a:p>
            <a:pPr fontAlgn="auto">
              <a:spcBef>
                <a:spcPts val="600"/>
              </a:spcBef>
              <a:spcAft>
                <a:spcPts val="0"/>
              </a:spcAft>
            </a:pPr>
            <a:r>
              <a:rPr lang="en-US" sz="1200" dirty="0" err="1">
                <a:solidFill>
                  <a:srgbClr val="0F6636"/>
                </a:solidFill>
                <a:latin typeface="Arial" panose="020B0604020202020204" pitchFamily="34" charset="0"/>
                <a:cs typeface="Arial" panose="020B0604020202020204" pitchFamily="34" charset="0"/>
              </a:rPr>
              <a:t>A.K. Liu, J.H. Pereira, A.J. Kehl, D.J. Rosenberg, </a:t>
            </a:r>
            <a:br>
              <a:rPr lang="en-US" sz="1200" dirty="0" err="1">
                <a:solidFill>
                  <a:srgbClr val="0F6636"/>
                </a:solidFill>
                <a:latin typeface="Arial" panose="020B0604020202020204" pitchFamily="34" charset="0"/>
                <a:cs typeface="Arial" panose="020B0604020202020204" pitchFamily="34" charset="0"/>
              </a:rPr>
            </a:br>
            <a:r>
              <a:rPr lang="en-US" sz="1200" dirty="0" err="1">
                <a:solidFill>
                  <a:srgbClr val="0F6636"/>
                </a:solidFill>
                <a:latin typeface="Arial" panose="020B0604020202020204" pitchFamily="34" charset="0"/>
                <a:cs typeface="Arial" panose="020B0604020202020204" pitchFamily="34" charset="0"/>
              </a:rPr>
              <a:t>D.J. Orr, S.K.S. Chu, D.M. Banda, M. Hammel, </a:t>
            </a:r>
            <a:br>
              <a:rPr lang="en-US" sz="1200" dirty="0" err="1">
                <a:solidFill>
                  <a:srgbClr val="0F6636"/>
                </a:solidFill>
                <a:latin typeface="Arial" panose="020B0604020202020204" pitchFamily="34" charset="0"/>
                <a:cs typeface="Arial" panose="020B0604020202020204" pitchFamily="34" charset="0"/>
              </a:rPr>
            </a:br>
            <a:r>
              <a:rPr lang="en-US" sz="1200" dirty="0" err="1">
                <a:solidFill>
                  <a:srgbClr val="0F6636"/>
                </a:solidFill>
                <a:latin typeface="Arial" panose="020B0604020202020204" pitchFamily="34" charset="0"/>
                <a:cs typeface="Arial" panose="020B0604020202020204" pitchFamily="34" charset="0"/>
              </a:rPr>
              <a:t>P.D. Adams, J.B. Siegel, and P.M. Shih, </a:t>
            </a:r>
            <a:r>
              <a:rPr lang="en-US" sz="1200" i="1" dirty="0" err="1">
                <a:solidFill>
                  <a:srgbClr val="0F6636"/>
                </a:solidFill>
                <a:latin typeface="Arial" panose="020B0604020202020204" pitchFamily="34" charset="0"/>
                <a:cs typeface="Arial" panose="020B0604020202020204" pitchFamily="34" charset="0"/>
              </a:rPr>
              <a:t>Sci. Adv. </a:t>
            </a:r>
            <a:r>
              <a:rPr lang="en-US" sz="1200" b="1" dirty="0" err="1">
                <a:solidFill>
                  <a:srgbClr val="0F6636"/>
                </a:solidFill>
                <a:latin typeface="Arial" panose="020B0604020202020204" pitchFamily="34" charset="0"/>
                <a:cs typeface="Arial" panose="020B0604020202020204" pitchFamily="34" charset="0"/>
              </a:rPr>
              <a:t>8</a:t>
            </a:r>
            <a:r>
              <a:rPr lang="en-US" sz="1200" dirty="0" err="1">
                <a:solidFill>
                  <a:srgbClr val="0F6636"/>
                </a:solidFill>
                <a:latin typeface="Arial" panose="020B0604020202020204" pitchFamily="34" charset="0"/>
                <a:cs typeface="Arial" panose="020B0604020202020204" pitchFamily="34" charset="0"/>
              </a:rPr>
              <a:t>, eadc9440 (2022), doi:10.1126/sciadv.adc9440. </a:t>
            </a:r>
            <a:r>
              <a:rPr lang="en-US" sz="1200" dirty="0">
                <a:solidFill>
                  <a:srgbClr val="0F6636"/>
                </a:solidFill>
                <a:latin typeface="Arial" panose="020B0604020202020204" pitchFamily="34" charset="0"/>
                <a:cs typeface="Arial" panose="020B0604020202020204" pitchFamily="34" charset="0"/>
              </a:rPr>
              <a:t>Work was performed at ALS/LBNL and NSLS-II/BNL. </a:t>
            </a:r>
          </a:p>
        </p:txBody>
      </p:sp>
      <p:pic>
        <p:nvPicPr>
          <p:cNvPr id="15" name="Picture 14" descr="0000_2016_ALS_Primary_Multiblue_SIgnature_RGB_ELCTRONIC.png">
            <a:extLst>
              <a:ext uri="{FF2B5EF4-FFF2-40B4-BE49-F238E27FC236}">
                <a16:creationId xmlns:a16="http://schemas.microsoft.com/office/drawing/2014/main" id="{3D7C9AAE-1E4F-CF48-A50C-F287EF90923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152" t="15559" r="11253" b="17272"/>
          <a:stretch/>
        </p:blipFill>
        <p:spPr>
          <a:xfrm>
            <a:off x="10892420" y="6097658"/>
            <a:ext cx="761505" cy="512552"/>
          </a:xfrm>
          <a:prstGeom prst="rect">
            <a:avLst/>
          </a:prstGeom>
        </p:spPr>
      </p:pic>
      <p:pic>
        <p:nvPicPr>
          <p:cNvPr id="16" name="Picture 15">
            <a:extLst>
              <a:ext uri="{FF2B5EF4-FFF2-40B4-BE49-F238E27FC236}">
                <a16:creationId xmlns:a16="http://schemas.microsoft.com/office/drawing/2014/main" id="{EF6A96AC-DA4E-FB47-A31B-BA614065B3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01304" y="6134264"/>
            <a:ext cx="336124" cy="436336"/>
          </a:xfrm>
          <a:prstGeom prst="rect">
            <a:avLst/>
          </a:prstGeom>
        </p:spPr>
      </p:pic>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4087095" y="1048531"/>
            <a:ext cx="8086708" cy="4939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Aft>
                <a:spcPts val="600"/>
              </a:spcAft>
            </a:pPr>
            <a:r>
              <a:rPr lang="en-US" sz="2000" b="1" dirty="0">
                <a:solidFill>
                  <a:srgbClr val="0F6636"/>
                </a:solidFill>
                <a:latin typeface="+mj-lt"/>
                <a:ea typeface="Calibri" pitchFamily="34" charset="0"/>
                <a:cs typeface="Calibri"/>
              </a:rPr>
              <a:t>Scientific Achievement</a:t>
            </a:r>
          </a:p>
          <a:p>
            <a:pPr marL="114300">
              <a:spcAft>
                <a:spcPts val="800"/>
              </a:spcAft>
            </a:pPr>
            <a:r>
              <a:rPr lang="en-US" dirty="0">
                <a:latin typeface="+mj-lt"/>
              </a:rPr>
              <a:t>Protein-structure studies performed in part at the Advanced Light Source (ALS) helped researchers discover that the protein assemblies in a key carbon-cycling enzyme can rearrange with surprising ease.</a:t>
            </a:r>
          </a:p>
          <a:p>
            <a:pPr>
              <a:spcAft>
                <a:spcPts val="600"/>
              </a:spcAft>
            </a:pPr>
            <a:r>
              <a:rPr lang="en-US" altLang="ja-JP" sz="2000" b="1" dirty="0">
                <a:solidFill>
                  <a:srgbClr val="0F6636"/>
                </a:solidFill>
                <a:latin typeface="+mj-lt"/>
                <a:ea typeface="Calibri" pitchFamily="34" charset="0"/>
                <a:cs typeface="Calibri"/>
              </a:rPr>
              <a:t>Significance </a:t>
            </a:r>
            <a:r>
              <a:rPr lang="en-US" altLang="ja-JP" sz="2000" b="1" dirty="0">
                <a:solidFill>
                  <a:srgbClr val="0F6636"/>
                </a:solidFill>
                <a:latin typeface="+mj-lt"/>
                <a:ea typeface="Calibri" panose="020F0502020204030204" pitchFamily="34" charset="0"/>
                <a:cs typeface="Calibri" panose="020F0502020204030204" pitchFamily="34" charset="0"/>
              </a:rPr>
              <a:t>and</a:t>
            </a:r>
            <a:r>
              <a:rPr lang="en-US" altLang="ja-JP" sz="2000" b="1" dirty="0">
                <a:solidFill>
                  <a:srgbClr val="0F6636"/>
                </a:solidFill>
                <a:latin typeface="+mj-lt"/>
                <a:ea typeface="Calibri" pitchFamily="34" charset="0"/>
                <a:cs typeface="Calibri"/>
              </a:rPr>
              <a:t> Impact</a:t>
            </a:r>
          </a:p>
          <a:p>
            <a:pPr marL="114300">
              <a:spcAft>
                <a:spcPts val="800"/>
              </a:spcAft>
            </a:pPr>
            <a:r>
              <a:rPr lang="en-US" dirty="0">
                <a:latin typeface="+mj-lt"/>
              </a:rPr>
              <a:t>The findings raise the prospect of genetically tuning the enzyme in agricultural plant species to produce more productive and resource-efficient crops.</a:t>
            </a:r>
            <a:endParaRPr lang="en-US" altLang="ja-JP" dirty="0">
              <a:solidFill>
                <a:srgbClr val="000000"/>
              </a:solidFill>
              <a:latin typeface="+mj-lt"/>
              <a:cs typeface="Calibri"/>
            </a:endParaRPr>
          </a:p>
          <a:p>
            <a:pPr>
              <a:spcAft>
                <a:spcPts val="600"/>
              </a:spcAft>
            </a:pPr>
            <a:r>
              <a:rPr lang="en-US" altLang="ja-JP" b="1" dirty="0">
                <a:solidFill>
                  <a:srgbClr val="0F6636"/>
                </a:solidFill>
                <a:latin typeface="+mj-lt"/>
                <a:ea typeface="Calibri" pitchFamily="34" charset="0"/>
                <a:cs typeface="Calibri"/>
              </a:rPr>
              <a:t>Research Details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Rubisco is an enzyme that enables photosynthetic organisms to convert CO</a:t>
            </a:r>
            <a:r>
              <a:rPr lang="en-US" altLang="ja-JP" sz="1600" baseline="-25000" dirty="0">
                <a:latin typeface="+mj-lt"/>
                <a:cs typeface="Calibri"/>
              </a:rPr>
              <a:t>2</a:t>
            </a:r>
            <a:r>
              <a:rPr lang="en-US" altLang="ja-JP" sz="1600" dirty="0">
                <a:latin typeface="+mj-lt"/>
                <a:cs typeface="Calibri"/>
              </a:rPr>
              <a:t> from the atmosphere into biomass.</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Small-angle x-ray scattering (SAXS) and protein crystallography provided data for genomic studies showing rubisco’s structural plasticity.</a:t>
            </a:r>
          </a:p>
          <a:p>
            <a:pPr marL="288925" lvl="1" indent="-165100">
              <a:spcBef>
                <a:spcPts val="0"/>
              </a:spcBef>
              <a:spcAft>
                <a:spcPts val="400"/>
              </a:spcAft>
              <a:buFont typeface="Arial" panose="020B0604020202020204" pitchFamily="34" charset="0"/>
              <a:buChar char="•"/>
            </a:pPr>
            <a:r>
              <a:rPr lang="en-US" altLang="ja-JP" sz="1600" dirty="0">
                <a:latin typeface="+mj-lt"/>
                <a:cs typeface="Calibri"/>
              </a:rPr>
              <a:t>Mutational experiments led to discovery of rubisco that’s better at utilizing its target molecule, CO</a:t>
            </a:r>
            <a:r>
              <a:rPr lang="en-US" altLang="ja-JP" sz="1600" baseline="-25000" dirty="0">
                <a:latin typeface="+mj-lt"/>
                <a:cs typeface="Calibri"/>
              </a:rPr>
              <a:t>2</a:t>
            </a:r>
            <a:r>
              <a:rPr lang="en-US" altLang="ja-JP" sz="1600" dirty="0">
                <a:latin typeface="+mj-lt"/>
                <a:cs typeface="Calibri"/>
              </a:rPr>
              <a:t>.</a:t>
            </a:r>
          </a:p>
        </p:txBody>
      </p:sp>
      <p:sp>
        <p:nvSpPr>
          <p:cNvPr id="25" name="TextBox 24">
            <a:extLst>
              <a:ext uri="{FF2B5EF4-FFF2-40B4-BE49-F238E27FC236}">
                <a16:creationId xmlns:a16="http://schemas.microsoft.com/office/drawing/2014/main" id="{C305734B-C473-4428-A1A0-2D2513B567F5}"/>
              </a:ext>
            </a:extLst>
          </p:cNvPr>
          <p:cNvSpPr txBox="1"/>
          <p:nvPr/>
        </p:nvSpPr>
        <p:spPr>
          <a:xfrm>
            <a:off x="146551" y="3713207"/>
            <a:ext cx="3890501" cy="738664"/>
          </a:xfrm>
          <a:prstGeom prst="rect">
            <a:avLst/>
          </a:prstGeom>
          <a:noFill/>
        </p:spPr>
        <p:txBody>
          <a:bodyPr wrap="square" rtlCol="0">
            <a:spAutoFit/>
          </a:bodyPr>
          <a:lstStyle/>
          <a:p>
            <a:r>
              <a:rPr lang="en-US" sz="1400" dirty="0"/>
              <a:t>Crystal structure of novel tetrameric state of rubisco from the bacterium, </a:t>
            </a:r>
            <a:r>
              <a:rPr lang="en-US" sz="1400" i="1" dirty="0"/>
              <a:t>S. caldicuralii</a:t>
            </a:r>
            <a:r>
              <a:rPr lang="en-US" sz="1400" dirty="0"/>
              <a:t>, resolved at 1.7 Å at the ALS.</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493" y="3"/>
            <a:ext cx="11787327" cy="902525"/>
          </a:xfrm>
        </p:spPr>
        <p:txBody>
          <a:bodyPr>
            <a:normAutofit/>
          </a:bodyPr>
          <a:lstStyle/>
          <a:p>
            <a:pPr algn="ctr"/>
            <a:r>
              <a:rPr lang="en-US" dirty="0"/>
              <a:t>Protein Assemblies Show Surprising Variability</a:t>
            </a:r>
          </a:p>
        </p:txBody>
      </p:sp>
      <p:pic>
        <p:nvPicPr>
          <p:cNvPr id="9" name="Picture 8" descr="Text, logo&#10;&#10;Description automatically generated">
            <a:extLst>
              <a:ext uri="{FF2B5EF4-FFF2-40B4-BE49-F238E27FC236}">
                <a16:creationId xmlns:a16="http://schemas.microsoft.com/office/drawing/2014/main" id="{16D7033A-DC9A-7DEB-7C63-4A6A1288B0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2368" y="6149942"/>
            <a:ext cx="1085759" cy="414061"/>
          </a:xfrm>
          <a:prstGeom prst="rect">
            <a:avLst/>
          </a:prstGeom>
        </p:spPr>
      </p:pic>
      <p:pic>
        <p:nvPicPr>
          <p:cNvPr id="8" name="Picture 7" descr="Icon&#10;&#10;Description automatically generated with medium confidence">
            <a:extLst>
              <a:ext uri="{FF2B5EF4-FFF2-40B4-BE49-F238E27FC236}">
                <a16:creationId xmlns:a16="http://schemas.microsoft.com/office/drawing/2014/main" id="{75935839-975C-9A4A-67A9-5F6106EFBD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6956" y="6191906"/>
            <a:ext cx="760914" cy="330132"/>
          </a:xfrm>
          <a:prstGeom prst="rect">
            <a:avLst/>
          </a:prstGeom>
        </p:spPr>
      </p:pic>
      <p:pic>
        <p:nvPicPr>
          <p:cNvPr id="13" name="Picture 12" descr="Logo&#10;&#10;Description automatically generated with medium confidence">
            <a:extLst>
              <a:ext uri="{FF2B5EF4-FFF2-40B4-BE49-F238E27FC236}">
                <a16:creationId xmlns:a16="http://schemas.microsoft.com/office/drawing/2014/main" id="{5EF5295F-AB88-AD9A-C481-498CCC1696E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44068" y="6199761"/>
            <a:ext cx="1253289" cy="314422"/>
          </a:xfrm>
          <a:prstGeom prst="rect">
            <a:avLst/>
          </a:prstGeom>
        </p:spPr>
      </p:pic>
      <p:pic>
        <p:nvPicPr>
          <p:cNvPr id="19" name="Picture 18" descr="Logo, company name&#10;&#10;Description automatically generated">
            <a:extLst>
              <a:ext uri="{FF2B5EF4-FFF2-40B4-BE49-F238E27FC236}">
                <a16:creationId xmlns:a16="http://schemas.microsoft.com/office/drawing/2014/main" id="{E4D4BF74-88F6-B177-5A0E-E9802DB3D4C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59725" y="6253157"/>
            <a:ext cx="1232239" cy="207630"/>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83482EEC-912B-75E2-5681-42356D00D46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36358" y="6192588"/>
            <a:ext cx="936648" cy="328769"/>
          </a:xfrm>
          <a:prstGeom prst="rect">
            <a:avLst/>
          </a:prstGeom>
        </p:spPr>
      </p:pic>
      <p:sp>
        <p:nvSpPr>
          <p:cNvPr id="6" name="Snip Single Corner Rectangle 5">
            <a:extLst>
              <a:ext uri="{FF2B5EF4-FFF2-40B4-BE49-F238E27FC236}">
                <a16:creationId xmlns:a16="http://schemas.microsoft.com/office/drawing/2014/main" id="{0A4BA762-8D11-1AC0-E92B-FB82A718BBBC}"/>
              </a:ext>
            </a:extLst>
          </p:cNvPr>
          <p:cNvSpPr/>
          <p:nvPr/>
        </p:nvSpPr>
        <p:spPr>
          <a:xfrm flipH="1">
            <a:off x="146551" y="1455523"/>
            <a:ext cx="3890501" cy="2232476"/>
          </a:xfrm>
          <a:prstGeom prst="snip1Rect">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0651402"/>
      </p:ext>
    </p:extLst>
  </p:cSld>
  <p:clrMapOvr>
    <a:masterClrMapping/>
  </p:clrMapOvr>
</p:sld>
</file>

<file path=ppt/theme/theme1.xml><?xml version="1.0" encoding="utf-8"?>
<a:theme xmlns:a="http://schemas.openxmlformats.org/drawingml/2006/main" name="DOE SC Theme - Green v13 (16x9)">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DOE SC Theme - Green v13 (16x9)" id="{E04E78B8-D2A2-4C96-9874-3B47B781C56C}" vid="{E444A822-5044-46D6-8A64-7A315606C2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32245</TotalTime>
  <Words>651</Words>
  <Application>Microsoft Macintosh PowerPoint</Application>
  <PresentationFormat>Widescreen</PresentationFormat>
  <Paragraphs>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Corbel</vt:lpstr>
      <vt:lpstr>Verdana</vt:lpstr>
      <vt:lpstr>Wingdings 3</vt:lpstr>
      <vt:lpstr>DOE SC Theme - Green v13 (16x9)</vt:lpstr>
      <vt:lpstr>Protein Assemblies Show Surprising Variability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Science Update</dc:title>
  <dc:creator>Kung, Harriet</dc:creator>
  <cp:lastModifiedBy>Lori Tamura</cp:lastModifiedBy>
  <cp:revision>840</cp:revision>
  <cp:lastPrinted>2021-03-18T13:29:33Z</cp:lastPrinted>
  <dcterms:created xsi:type="dcterms:W3CDTF">2020-04-15T21:20:35Z</dcterms:created>
  <dcterms:modified xsi:type="dcterms:W3CDTF">2022-11-11T19:17:25Z</dcterms:modified>
</cp:coreProperties>
</file>