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636"/>
    <a:srgbClr val="106636"/>
    <a:srgbClr val="000000"/>
    <a:srgbClr val="0000FF"/>
    <a:srgbClr val="F2F2F2"/>
    <a:srgbClr val="5AE838"/>
    <a:srgbClr val="9966FF"/>
    <a:srgbClr val="0099FF"/>
    <a:srgbClr val="33CCFF"/>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013" autoAdjust="0"/>
    <p:restoredTop sz="86122" autoAdjust="0"/>
  </p:normalViewPr>
  <p:slideViewPr>
    <p:cSldViewPr snapToGrid="0">
      <p:cViewPr varScale="1">
        <p:scale>
          <a:sx n="105" d="100"/>
          <a:sy n="105" d="100"/>
        </p:scale>
        <p:origin x="2280" y="184"/>
      </p:cViewPr>
      <p:guideLst>
        <p:guide orient="horz" pos="312"/>
        <p:guide pos="3843"/>
      </p:guideLst>
    </p:cSldViewPr>
  </p:slideViewPr>
  <p:outlineViewPr>
    <p:cViewPr>
      <p:scale>
        <a:sx n="33" d="100"/>
        <a:sy n="33" d="100"/>
      </p:scale>
      <p:origin x="0" y="-20126"/>
    </p:cViewPr>
  </p:outlineViewPr>
  <p:notesTextViewPr>
    <p:cViewPr>
      <p:scale>
        <a:sx n="100" d="100"/>
        <a:sy n="100" d="100"/>
      </p:scale>
      <p:origin x="0" y="0"/>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5/16/23</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5/16/23</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A bar magnet cut in half will always have a north and south pole, ad infinitum. Thus, magnetic monopoles—particles with a single magnetic “charge”—have never been observed in isolation. Yet the idea continues to intrigue: How would magnetic monopoles behave? What could you do with the magnetic equivalent of electric charge or current? Remarkably, scientists might be able to explore such questions via quasiparticles—particle-like phenomena emerging from collective interactions in condensed matter. However, it has been difficult to directly measure these quasiparticles and probe their behavior at the nanoscale. In this work, researchers report on the synthesis of a specially nanostructured magnetic material containing topologically stable, room-temperature magnetic monopoles. Furthermore, to study such materials, they developed a powerful coherent diffractive imaging technique capable of capturing magnetic textures in 3D with high spatial resolution. The collaboration involved a partnership between the Department of Energy (DOE) and the National Science Foundation (NSF), through the NSF Science and Technology Center on Real-Time Functional Imaging (STROBE). </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Researchers: </a:t>
            </a:r>
            <a:r>
              <a:rPr lang="en-US" sz="1200" b="0" i="0" u="none" strike="noStrike" kern="1200" dirty="0">
                <a:solidFill>
                  <a:schemeClr val="tx1"/>
                </a:solidFill>
                <a:effectLst/>
                <a:latin typeface="+mn-lt"/>
                <a:ea typeface="+mn-ea"/>
                <a:cs typeface="+mn-cs"/>
              </a:rPr>
              <a:t>A. Rana, M. Pham, Y.H. Lo, W. Liu, C.M. O’Leary, S.J. Osher, and J. Miao (UCLA, Univ. of Colorado, Boulder, and NIST); C.-T. Liao, E.-E. Cating Subramanian, S.A. Ryan, C.S. Bevis, R.M. Karl Jr, H.C. Kapteyn, and M.M. Murnane (Univ. of Colorado, Boulder, and NIST); E. Iacocca (Northumbria Univ., UK, and Univ. of Colorado, Colorado Springs); X. Lu (UCLA and Soochow Univ., China); A.J. Glaid, J. Rable, V.H. Crespi, and J.V. Badding (Penn State Univ.); P. Mahale and T.E. Mallouk (Penn State Univ. and Univ. of Pennsylvania); J. Hirst (Sheffield Hallam Univ., UK); T. Ostler (Sheffield Hallam Univ. and Univ. of Hull, UK); Y.-S. Yu, H. Ohldag, and D.A. Shapiro (ALS); K. Bustillo (Berkeley Lab); S. Yazdi (Univ. of Colorado, Boulder); and J. Zou and Y. Tserkovnyak (UCLA).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Funding: National Science Foundation; U.S. Department of Energy, Office of Science, Basic Energy Sciences program (DOE BES); Army Research Office; DARPA; and Univ. of Colorado, Colorado Springs. Operation of the ALS and Molecular Foundry is supported by DOE BES.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mn-lt"/>
                <a:ea typeface="+mn-ea"/>
                <a:cs typeface="+mn-cs"/>
              </a:rPr>
              <a:t>Full highlight: https://</a:t>
            </a:r>
            <a:r>
              <a:rPr kumimoji="0" lang="en-US" sz="1200" b="0" i="0" u="none" strike="noStrike" kern="1200" cap="none" spc="0" normalizeH="0" baseline="0" noProof="0" dirty="0" err="1">
                <a:ln>
                  <a:noFill/>
                </a:ln>
                <a:solidFill>
                  <a:srgbClr val="106636"/>
                </a:solidFill>
                <a:effectLst/>
                <a:uLnTx/>
                <a:uFillTx/>
                <a:latin typeface="+mn-lt"/>
                <a:ea typeface="+mn-ea"/>
                <a:cs typeface="+mn-cs"/>
              </a:rPr>
              <a:t>als.lbl.gov</a:t>
            </a:r>
            <a:r>
              <a:rPr kumimoji="0" lang="en-US" sz="1200" b="0" i="0" u="none" strike="noStrike" kern="1200" cap="none" spc="0" normalizeH="0" baseline="0" noProof="0" dirty="0">
                <a:ln>
                  <a:noFill/>
                </a:ln>
                <a:solidFill>
                  <a:srgbClr val="106636"/>
                </a:solidFill>
                <a:effectLst/>
                <a:uLnTx/>
                <a:uFillTx/>
                <a:latin typeface="+mn-lt"/>
                <a:ea typeface="+mn-ea"/>
                <a:cs typeface="+mn-cs"/>
              </a:rPr>
              <a:t>/imaging-topological-magnetic-monopoles-in-3d/</a:t>
            </a:r>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jp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g"/><Relationship Id="rId17" Type="http://schemas.openxmlformats.org/officeDocument/2006/relationships/image" Target="../media/image18.jp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image" Target="../media/image6.png"/><Relationship Id="rId15" Type="http://schemas.openxmlformats.org/officeDocument/2006/relationships/image" Target="../media/image16.jpg"/><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Text, logo&#10;&#10;Description automatically generated">
            <a:extLst>
              <a:ext uri="{FF2B5EF4-FFF2-40B4-BE49-F238E27FC236}">
                <a16:creationId xmlns:a16="http://schemas.microsoft.com/office/drawing/2014/main" id="{C8C0DABF-390E-AFAD-79CD-C254D422A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0461" y="6142685"/>
            <a:ext cx="483516" cy="268620"/>
          </a:xfrm>
          <a:prstGeom prst="rect">
            <a:avLst/>
          </a:prstGeom>
        </p:spPr>
      </p:pic>
      <p:pic>
        <p:nvPicPr>
          <p:cNvPr id="41" name="Picture 40" descr="Logo, company name&#10;&#10;Description automatically generated">
            <a:extLst>
              <a:ext uri="{FF2B5EF4-FFF2-40B4-BE49-F238E27FC236}">
                <a16:creationId xmlns:a16="http://schemas.microsoft.com/office/drawing/2014/main" id="{99266B84-387E-1759-7DB2-33A9FC777B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2217" y="6319596"/>
            <a:ext cx="733958" cy="276220"/>
          </a:xfrm>
          <a:prstGeom prst="rect">
            <a:avLst/>
          </a:prstGeom>
        </p:spPr>
      </p:pic>
      <p:pic>
        <p:nvPicPr>
          <p:cNvPr id="33" name="Picture 32" descr="Logo&#10;&#10;Description automatically generated">
            <a:extLst>
              <a:ext uri="{FF2B5EF4-FFF2-40B4-BE49-F238E27FC236}">
                <a16:creationId xmlns:a16="http://schemas.microsoft.com/office/drawing/2014/main" id="{E8255BC9-2296-DAF6-02A3-8821386E3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3680" y="6243980"/>
            <a:ext cx="473005" cy="362637"/>
          </a:xfrm>
          <a:prstGeom prst="rect">
            <a:avLst/>
          </a:prstGeom>
        </p:spPr>
      </p:pic>
      <p:pic>
        <p:nvPicPr>
          <p:cNvPr id="35" name="Picture 34" descr="Logo, company name&#10;&#10;Description automatically generated">
            <a:extLst>
              <a:ext uri="{FF2B5EF4-FFF2-40B4-BE49-F238E27FC236}">
                <a16:creationId xmlns:a16="http://schemas.microsoft.com/office/drawing/2014/main" id="{88BF3B60-31F0-B6FC-52DC-250DB00D2F41}"/>
              </a:ext>
            </a:extLst>
          </p:cNvPr>
          <p:cNvPicPr>
            <a:picLocks noChangeAspect="1"/>
          </p:cNvPicPr>
          <p:nvPr/>
        </p:nvPicPr>
        <p:blipFill rotWithShape="1">
          <a:blip r:embed="rId6">
            <a:extLst>
              <a:ext uri="{28A0092B-C50C-407E-A947-70E740481C1C}">
                <a14:useLocalDpi xmlns:a14="http://schemas.microsoft.com/office/drawing/2010/main" val="0"/>
              </a:ext>
            </a:extLst>
          </a:blip>
          <a:srcRect l="18089" t="11522" r="19526" b="11680"/>
          <a:stretch/>
        </p:blipFill>
        <p:spPr>
          <a:xfrm>
            <a:off x="8280594" y="6143597"/>
            <a:ext cx="384136" cy="314109"/>
          </a:xfrm>
          <a:prstGeom prst="rect">
            <a:avLst/>
          </a:prstGeom>
        </p:spPr>
      </p:pic>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p:txBody>
          <a:bodyPr/>
          <a:lstStyle/>
          <a:p>
            <a:fld id="{600448BA-62AF-4340-AB5F-316C0E06117B}" type="slidenum">
              <a:rPr lang="en-US" smtClean="0">
                <a:solidFill>
                  <a:srgbClr val="0F3F66"/>
                </a:solidFill>
              </a:rPr>
              <a:pPr/>
              <a:t>1</a:t>
            </a:fld>
            <a:endParaRPr lang="en-US" dirty="0">
              <a:solidFill>
                <a:srgbClr val="0F3F66"/>
              </a:solidFill>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265395" y="4193321"/>
            <a:ext cx="3886477" cy="1938992"/>
          </a:xfrm>
          <a:prstGeom prst="rect">
            <a:avLst/>
          </a:prstGeom>
          <a:noFill/>
        </p:spPr>
        <p:txBody>
          <a:bodyPr wrap="square">
            <a:spAutoFit/>
          </a:bodyPr>
          <a:lstStyle/>
          <a:p>
            <a:pPr fontAlgn="auto">
              <a:spcBef>
                <a:spcPts val="600"/>
              </a:spcBef>
              <a:spcAft>
                <a:spcPts val="0"/>
              </a:spcAft>
            </a:pPr>
            <a:r>
              <a:rPr lang="en-US" sz="1200" dirty="0" err="1">
                <a:solidFill>
                  <a:srgbClr val="0F6636"/>
                </a:solidFill>
                <a:latin typeface="Arial" panose="020B0604020202020204" pitchFamily="34" charset="0"/>
                <a:cs typeface="Arial" panose="020B0604020202020204" pitchFamily="34" charset="0"/>
              </a:rPr>
              <a:t>A. Rana, C.-T. Liao, E. Iacocca, J. Zou, M. Pham, X. Lu, E.-E. Cating Subramanian, Y.H. Lo, S.A. Ryan, C.S. Bevis, R.M. Karl Jr, A.J. Glaid, J. Rable, P. Mahale, J. Hirst, T. Ostler, W. Liu, C.M. O’Leary, Y.-S. Yu, K. Bustillo, H. Ohldag, D.A. Shapiro, S. Yazdi, T.E. Mallouk, S.J. Osher, H.C. Kapteyn, V.H. Crespi, J.V. Badding, Y. Tserkovnyak, M.M. Murnane, and J. Miao, </a:t>
            </a:r>
            <a:r>
              <a:rPr lang="en-US" sz="1200" i="1" dirty="0" err="1">
                <a:solidFill>
                  <a:srgbClr val="0F6636"/>
                </a:solidFill>
                <a:latin typeface="Arial" panose="020B0604020202020204" pitchFamily="34" charset="0"/>
                <a:cs typeface="Arial" panose="020B0604020202020204" pitchFamily="34" charset="0"/>
              </a:rPr>
              <a:t>Nat. Nanotechnol.</a:t>
            </a:r>
            <a:r>
              <a:rPr lang="en-US" sz="1200" dirty="0" err="1">
                <a:solidFill>
                  <a:srgbClr val="0F6636"/>
                </a:solidFill>
                <a:latin typeface="Arial" panose="020B0604020202020204" pitchFamily="34" charset="0"/>
                <a:cs typeface="Arial" panose="020B0604020202020204" pitchFamily="34" charset="0"/>
              </a:rPr>
              <a:t> </a:t>
            </a:r>
            <a:r>
              <a:rPr lang="en-US" sz="1200" b="1" dirty="0" err="1">
                <a:solidFill>
                  <a:srgbClr val="0F6636"/>
                </a:solidFill>
                <a:latin typeface="Arial" panose="020B0604020202020204" pitchFamily="34" charset="0"/>
                <a:cs typeface="Arial" panose="020B0604020202020204" pitchFamily="34" charset="0"/>
              </a:rPr>
              <a:t>18</a:t>
            </a:r>
            <a:r>
              <a:rPr lang="en-US" sz="1200" dirty="0" err="1">
                <a:solidFill>
                  <a:srgbClr val="0F6636"/>
                </a:solidFill>
                <a:latin typeface="Arial" panose="020B0604020202020204" pitchFamily="34" charset="0"/>
                <a:cs typeface="Arial" panose="020B0604020202020204" pitchFamily="34" charset="0"/>
              </a:rPr>
              <a:t>, 227 (2023) doi:10.1038/s41565-022-01311-0. </a:t>
            </a:r>
            <a:r>
              <a:rPr lang="en-US" sz="1200" dirty="0">
                <a:solidFill>
                  <a:srgbClr val="0F6636"/>
                </a:solidFill>
                <a:latin typeface="Arial" panose="020B0604020202020204" pitchFamily="34" charset="0"/>
                <a:cs typeface="Arial" panose="020B0604020202020204" pitchFamily="34" charset="0"/>
              </a:rPr>
              <a:t>Work was performed at ALS/LBNL and the Molecular Foundry/LBNL. </a:t>
            </a:r>
          </a:p>
        </p:txBody>
      </p:sp>
      <p:pic>
        <p:nvPicPr>
          <p:cNvPr id="15" name="Picture 14" descr="0000_2016_ALS_Primary_Multiblue_SIgnature_RGB_ELCTRONIC.png">
            <a:extLst>
              <a:ext uri="{FF2B5EF4-FFF2-40B4-BE49-F238E27FC236}">
                <a16:creationId xmlns:a16="http://schemas.microsoft.com/office/drawing/2014/main" id="{3D7C9AAE-1E4F-CF48-A50C-F287EF90923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152" t="15559" r="11253" b="17272"/>
          <a:stretch/>
        </p:blipFill>
        <p:spPr>
          <a:xfrm>
            <a:off x="10892420" y="6097658"/>
            <a:ext cx="761505" cy="512552"/>
          </a:xfrm>
          <a:prstGeom prst="rect">
            <a:avLst/>
          </a:prstGeom>
        </p:spPr>
      </p:pic>
      <p:pic>
        <p:nvPicPr>
          <p:cNvPr id="16" name="Picture 15">
            <a:extLst>
              <a:ext uri="{FF2B5EF4-FFF2-40B4-BE49-F238E27FC236}">
                <a16:creationId xmlns:a16="http://schemas.microsoft.com/office/drawing/2014/main" id="{EF6A96AC-DA4E-FB47-A31B-BA614065B3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01304" y="6134264"/>
            <a:ext cx="336124" cy="436336"/>
          </a:xfrm>
          <a:prstGeom prst="rect">
            <a:avLst/>
          </a:prstGeom>
        </p:spPr>
      </p:pic>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4339343" y="1028728"/>
            <a:ext cx="7673761" cy="4939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spcAft>
                <a:spcPts val="600"/>
              </a:spcAft>
            </a:pPr>
            <a:r>
              <a:rPr lang="en-US" sz="2000" b="1" dirty="0">
                <a:solidFill>
                  <a:srgbClr val="0F6636"/>
                </a:solidFill>
                <a:latin typeface="+mj-lt"/>
                <a:ea typeface="Calibri" pitchFamily="34" charset="0"/>
                <a:cs typeface="Calibri"/>
              </a:rPr>
              <a:t>Scientific Achievement</a:t>
            </a:r>
          </a:p>
          <a:p>
            <a:pPr marL="114300">
              <a:spcAft>
                <a:spcPts val="800"/>
              </a:spcAft>
            </a:pPr>
            <a:r>
              <a:rPr lang="en-US" dirty="0">
                <a:latin typeface="+mj-lt"/>
              </a:rPr>
              <a:t>Researchers created topologically stable magnetic monopoles and imaged them in 3D with unprecedented spatial resolution using a technique developed at the Advanced Light Source (ALS).</a:t>
            </a:r>
          </a:p>
          <a:p>
            <a:pPr>
              <a:spcAft>
                <a:spcPts val="600"/>
              </a:spcAft>
            </a:pPr>
            <a:r>
              <a:rPr lang="en-US" altLang="ja-JP" sz="2000" b="1" dirty="0">
                <a:solidFill>
                  <a:srgbClr val="0F6636"/>
                </a:solidFill>
                <a:latin typeface="+mj-lt"/>
                <a:ea typeface="Calibri" pitchFamily="34" charset="0"/>
                <a:cs typeface="Calibri"/>
              </a:rPr>
              <a:t>Significance </a:t>
            </a:r>
            <a:r>
              <a:rPr lang="en-US" altLang="ja-JP" sz="2000" b="1" dirty="0">
                <a:solidFill>
                  <a:srgbClr val="0F6636"/>
                </a:solidFill>
                <a:latin typeface="+mj-lt"/>
                <a:ea typeface="Calibri" panose="020F0502020204030204" pitchFamily="34" charset="0"/>
                <a:cs typeface="Calibri" panose="020F0502020204030204" pitchFamily="34" charset="0"/>
              </a:rPr>
              <a:t>and</a:t>
            </a:r>
            <a:r>
              <a:rPr lang="en-US" altLang="ja-JP" sz="2000" b="1" dirty="0">
                <a:solidFill>
                  <a:srgbClr val="0F6636"/>
                </a:solidFill>
                <a:latin typeface="+mj-lt"/>
                <a:ea typeface="Calibri" pitchFamily="34" charset="0"/>
                <a:cs typeface="Calibri"/>
              </a:rPr>
              <a:t> Impact</a:t>
            </a:r>
          </a:p>
          <a:p>
            <a:pPr marL="114300">
              <a:spcAft>
                <a:spcPts val="800"/>
              </a:spcAft>
            </a:pPr>
            <a:r>
              <a:rPr lang="en-US" dirty="0">
                <a:latin typeface="+mj-lt"/>
              </a:rPr>
              <a:t>The work enables the study of magnetic monopole behavior for both fundamental interest and potential use in information storage and transport applications.</a:t>
            </a:r>
          </a:p>
          <a:p>
            <a:pPr>
              <a:spcAft>
                <a:spcPts val="600"/>
              </a:spcAft>
            </a:pPr>
            <a:r>
              <a:rPr lang="en-US" altLang="ja-JP" b="1" dirty="0">
                <a:solidFill>
                  <a:srgbClr val="0F6636"/>
                </a:solidFill>
                <a:latin typeface="+mj-lt"/>
                <a:ea typeface="Calibri" pitchFamily="34" charset="0"/>
                <a:cs typeface="Calibri"/>
              </a:rPr>
              <a:t>Research Details</a:t>
            </a:r>
          </a:p>
          <a:p>
            <a:pPr marL="288925" lvl="1" indent="-165100">
              <a:spcBef>
                <a:spcPts val="0"/>
              </a:spcBef>
              <a:spcAft>
                <a:spcPts val="400"/>
              </a:spcAft>
              <a:buFont typeface="Arial" panose="020B0604020202020204" pitchFamily="34" charset="0"/>
              <a:buChar char="•"/>
            </a:pPr>
            <a:r>
              <a:rPr lang="en-US" altLang="ja-JP" sz="1600" dirty="0">
                <a:latin typeface="+mj-lt"/>
                <a:cs typeface="Calibri"/>
              </a:rPr>
              <a:t>Silicon nanospheres embedded in nickel create a ferromagnetic meta-lattice that hosts topological magnetic monopoles (TMMs).</a:t>
            </a:r>
          </a:p>
          <a:p>
            <a:pPr marL="288925" lvl="1" indent="-165100">
              <a:spcBef>
                <a:spcPts val="0"/>
              </a:spcBef>
              <a:spcAft>
                <a:spcPts val="400"/>
              </a:spcAft>
              <a:buFont typeface="Arial" panose="020B0604020202020204" pitchFamily="34" charset="0"/>
              <a:buChar char="•"/>
            </a:pPr>
            <a:r>
              <a:rPr lang="en-US" altLang="ja-JP" sz="1600" dirty="0">
                <a:latin typeface="+mj-lt"/>
                <a:cs typeface="Calibri"/>
              </a:rPr>
              <a:t>Soft x-ray vector ptycho-tomography produces 3D, 10-nm-resolution images of magnetization vectors and emergent magnetic fields.</a:t>
            </a:r>
          </a:p>
          <a:p>
            <a:pPr marL="288925" lvl="1" indent="-165100">
              <a:spcBef>
                <a:spcPts val="0"/>
              </a:spcBef>
              <a:spcAft>
                <a:spcPts val="400"/>
              </a:spcAft>
              <a:buFont typeface="Arial" panose="020B0604020202020204" pitchFamily="34" charset="0"/>
              <a:buChar char="•"/>
            </a:pPr>
            <a:r>
              <a:rPr lang="en-US" altLang="ja-JP" sz="1600" dirty="0">
                <a:latin typeface="+mj-lt"/>
                <a:cs typeface="Calibri"/>
              </a:rPr>
              <a:t>Oppositely polarized TMM pairs were stabilized closer together than similarly polarized TMMs.</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 y="15548"/>
            <a:ext cx="11901893" cy="902525"/>
          </a:xfrm>
        </p:spPr>
        <p:txBody>
          <a:bodyPr>
            <a:normAutofit fontScale="90000"/>
          </a:bodyPr>
          <a:lstStyle/>
          <a:p>
            <a:pPr algn="ctr"/>
            <a:r>
              <a:rPr lang="en-US" dirty="0"/>
              <a:t>Imaging Topological Magnetic Monopoles in 3D</a:t>
            </a:r>
          </a:p>
        </p:txBody>
      </p:sp>
      <p:sp>
        <p:nvSpPr>
          <p:cNvPr id="2" name="TextBox 1">
            <a:extLst>
              <a:ext uri="{FF2B5EF4-FFF2-40B4-BE49-F238E27FC236}">
                <a16:creationId xmlns:a16="http://schemas.microsoft.com/office/drawing/2014/main" id="{CD6C02D0-68C3-8D51-A711-3A879AD65E79}"/>
              </a:ext>
            </a:extLst>
          </p:cNvPr>
          <p:cNvSpPr txBox="1"/>
          <p:nvPr/>
        </p:nvSpPr>
        <p:spPr>
          <a:xfrm>
            <a:off x="-644236" y="180109"/>
            <a:ext cx="184731" cy="369332"/>
          </a:xfrm>
          <a:prstGeom prst="rect">
            <a:avLst/>
          </a:prstGeom>
          <a:noFill/>
        </p:spPr>
        <p:txBody>
          <a:bodyPr wrap="none" rtlCol="0">
            <a:spAutoFit/>
          </a:bodyPr>
          <a:lstStyle/>
          <a:p>
            <a:endParaRPr lang="en-US"/>
          </a:p>
        </p:txBody>
      </p:sp>
      <p:sp>
        <p:nvSpPr>
          <p:cNvPr id="25" name="TextBox 24">
            <a:extLst>
              <a:ext uri="{FF2B5EF4-FFF2-40B4-BE49-F238E27FC236}">
                <a16:creationId xmlns:a16="http://schemas.microsoft.com/office/drawing/2014/main" id="{C305734B-C473-4428-A1A0-2D2513B567F5}"/>
              </a:ext>
            </a:extLst>
          </p:cNvPr>
          <p:cNvSpPr txBox="1"/>
          <p:nvPr/>
        </p:nvSpPr>
        <p:spPr>
          <a:xfrm>
            <a:off x="265394" y="3297258"/>
            <a:ext cx="3947743" cy="738664"/>
          </a:xfrm>
          <a:prstGeom prst="rect">
            <a:avLst/>
          </a:prstGeom>
          <a:noFill/>
        </p:spPr>
        <p:txBody>
          <a:bodyPr wrap="square" rtlCol="0">
            <a:spAutoFit/>
          </a:bodyPr>
          <a:lstStyle/>
          <a:p>
            <a:r>
              <a:rPr lang="en-US" sz="1400" dirty="0"/>
              <a:t>Visualizations of positive (red) and negative (blue) topological magnetic monopoles (TMMs) and their spin configurations. Scale bar: 10 nm.</a:t>
            </a:r>
          </a:p>
        </p:txBody>
      </p:sp>
      <p:pic>
        <p:nvPicPr>
          <p:cNvPr id="13" name="Picture 12" descr="A picture containing text, clipart&#10;&#10;Description automatically generated">
            <a:extLst>
              <a:ext uri="{FF2B5EF4-FFF2-40B4-BE49-F238E27FC236}">
                <a16:creationId xmlns:a16="http://schemas.microsoft.com/office/drawing/2014/main" id="{5B5037B9-9CEA-3CB6-A46F-57F55BF1E7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69948" y="6125541"/>
            <a:ext cx="548445" cy="201591"/>
          </a:xfrm>
          <a:prstGeom prst="rect">
            <a:avLst/>
          </a:prstGeom>
        </p:spPr>
      </p:pic>
      <p:pic>
        <p:nvPicPr>
          <p:cNvPr id="21" name="Picture 20" descr="A black and white logo&#10;&#10;Description automatically generated with low confidence">
            <a:extLst>
              <a:ext uri="{FF2B5EF4-FFF2-40B4-BE49-F238E27FC236}">
                <a16:creationId xmlns:a16="http://schemas.microsoft.com/office/drawing/2014/main" id="{4F163F5D-1F9E-B2A8-5196-9086B1B4497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56369" y="6129566"/>
            <a:ext cx="488484" cy="165171"/>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207680DA-ABA8-E95B-D3CD-6128F064366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10021" y="6359416"/>
            <a:ext cx="761505" cy="238955"/>
          </a:xfrm>
          <a:prstGeom prst="rect">
            <a:avLst/>
          </a:prstGeom>
        </p:spPr>
      </p:pic>
      <p:pic>
        <p:nvPicPr>
          <p:cNvPr id="31" name="Picture 30" descr="Logo&#10;&#10;Description automatically generated">
            <a:extLst>
              <a:ext uri="{FF2B5EF4-FFF2-40B4-BE49-F238E27FC236}">
                <a16:creationId xmlns:a16="http://schemas.microsoft.com/office/drawing/2014/main" id="{34D17979-E766-F175-FF21-0780A8D9DE8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06598" y="6129870"/>
            <a:ext cx="310372" cy="310372"/>
          </a:xfrm>
          <a:prstGeom prst="rect">
            <a:avLst/>
          </a:prstGeom>
        </p:spPr>
      </p:pic>
      <p:pic>
        <p:nvPicPr>
          <p:cNvPr id="37" name="Picture 36" descr="Text&#10;&#10;Description automatically generated">
            <a:extLst>
              <a:ext uri="{FF2B5EF4-FFF2-40B4-BE49-F238E27FC236}">
                <a16:creationId xmlns:a16="http://schemas.microsoft.com/office/drawing/2014/main" id="{DFCA1718-C9C1-FF7F-B311-88BDC62D471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35346" y="6359416"/>
            <a:ext cx="440455" cy="236400"/>
          </a:xfrm>
          <a:prstGeom prst="rect">
            <a:avLst/>
          </a:prstGeom>
        </p:spPr>
      </p:pic>
      <p:pic>
        <p:nvPicPr>
          <p:cNvPr id="43" name="Picture 42" descr="A picture containing text&#10;&#10;Description automatically generated">
            <a:extLst>
              <a:ext uri="{FF2B5EF4-FFF2-40B4-BE49-F238E27FC236}">
                <a16:creationId xmlns:a16="http://schemas.microsoft.com/office/drawing/2014/main" id="{7C485075-212A-AB58-9CDA-9355C69244BC}"/>
              </a:ext>
            </a:extLst>
          </p:cNvPr>
          <p:cNvPicPr>
            <a:picLocks noChangeAspect="1"/>
          </p:cNvPicPr>
          <p:nvPr/>
        </p:nvPicPr>
        <p:blipFill rotWithShape="1">
          <a:blip r:embed="rId14">
            <a:extLst>
              <a:ext uri="{28A0092B-C50C-407E-A947-70E740481C1C}">
                <a14:useLocalDpi xmlns:a14="http://schemas.microsoft.com/office/drawing/2010/main" val="0"/>
              </a:ext>
            </a:extLst>
          </a:blip>
          <a:srcRect t="-1" r="82372" b="2263"/>
          <a:stretch/>
        </p:blipFill>
        <p:spPr>
          <a:xfrm>
            <a:off x="6282628" y="6345358"/>
            <a:ext cx="310372" cy="256927"/>
          </a:xfrm>
          <a:prstGeom prst="rect">
            <a:avLst/>
          </a:prstGeom>
        </p:spPr>
      </p:pic>
      <p:pic>
        <p:nvPicPr>
          <p:cNvPr id="6" name="Picture 5" descr="A picture containing outdoor object&#10;&#10;Description automatically generated">
            <a:extLst>
              <a:ext uri="{FF2B5EF4-FFF2-40B4-BE49-F238E27FC236}">
                <a16:creationId xmlns:a16="http://schemas.microsoft.com/office/drawing/2014/main" id="{00998692-1163-2013-2A2F-A2C163F0F2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8896" y="1241531"/>
            <a:ext cx="4034242" cy="1946512"/>
          </a:xfrm>
          <a:prstGeom prst="rect">
            <a:avLst/>
          </a:prstGeom>
        </p:spPr>
      </p:pic>
      <p:pic>
        <p:nvPicPr>
          <p:cNvPr id="8" name="Picture 7" descr="Logo, company name&#10;&#10;Description automatically generated">
            <a:extLst>
              <a:ext uri="{FF2B5EF4-FFF2-40B4-BE49-F238E27FC236}">
                <a16:creationId xmlns:a16="http://schemas.microsoft.com/office/drawing/2014/main" id="{6085133B-D95B-DE39-32B0-6D18334A2272}"/>
              </a:ext>
            </a:extLst>
          </p:cNvPr>
          <p:cNvPicPr>
            <a:picLocks noChangeAspect="1"/>
          </p:cNvPicPr>
          <p:nvPr/>
        </p:nvPicPr>
        <p:blipFill rotWithShape="1">
          <a:blip r:embed="rId16">
            <a:extLst>
              <a:ext uri="{28A0092B-C50C-407E-A947-70E740481C1C}">
                <a14:useLocalDpi xmlns:a14="http://schemas.microsoft.com/office/drawing/2010/main" val="0"/>
              </a:ext>
            </a:extLst>
          </a:blip>
          <a:srcRect t="1" b="17098"/>
          <a:stretch/>
        </p:blipFill>
        <p:spPr>
          <a:xfrm>
            <a:off x="4859199" y="6104491"/>
            <a:ext cx="692159" cy="218168"/>
          </a:xfrm>
          <a:prstGeom prst="rect">
            <a:avLst/>
          </a:prstGeom>
        </p:spPr>
      </p:pic>
      <p:pic>
        <p:nvPicPr>
          <p:cNvPr id="10" name="Picture 9" descr="A picture containing clipart&#10;&#10;Description automatically generated">
            <a:extLst>
              <a:ext uri="{FF2B5EF4-FFF2-40B4-BE49-F238E27FC236}">
                <a16:creationId xmlns:a16="http://schemas.microsoft.com/office/drawing/2014/main" id="{2156592A-F8E9-6458-701C-120A4DB3A357}"/>
              </a:ext>
            </a:extLst>
          </p:cNvPr>
          <p:cNvPicPr>
            <a:picLocks noChangeAspect="1"/>
          </p:cNvPicPr>
          <p:nvPr/>
        </p:nvPicPr>
        <p:blipFill rotWithShape="1">
          <a:blip r:embed="rId17">
            <a:extLst>
              <a:ext uri="{28A0092B-C50C-407E-A947-70E740481C1C}">
                <a14:useLocalDpi xmlns:a14="http://schemas.microsoft.com/office/drawing/2010/main" val="0"/>
              </a:ext>
            </a:extLst>
          </a:blip>
          <a:srcRect l="23437" r="23484"/>
          <a:stretch/>
        </p:blipFill>
        <p:spPr>
          <a:xfrm>
            <a:off x="4374688" y="6133233"/>
            <a:ext cx="458839" cy="452365"/>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699D1B70-7312-DACF-6A0A-424CF2016D1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380707" y="6373760"/>
            <a:ext cx="476449" cy="222056"/>
          </a:xfrm>
          <a:prstGeom prst="rect">
            <a:avLst/>
          </a:prstGeom>
        </p:spPr>
      </p:pic>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45060</TotalTime>
  <Words>842</Words>
  <Application>Microsoft Macintosh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Corbel</vt:lpstr>
      <vt:lpstr>Verdana</vt:lpstr>
      <vt:lpstr>Wingdings 3</vt:lpstr>
      <vt:lpstr>DOE SC Theme - Green v13 (16x9)</vt:lpstr>
      <vt:lpstr>Imaging Topological Magnetic Monopoles in 3D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Lori Tamura</cp:lastModifiedBy>
  <cp:revision>995</cp:revision>
  <cp:lastPrinted>2023-01-18T02:34:35Z</cp:lastPrinted>
  <dcterms:created xsi:type="dcterms:W3CDTF">2020-04-15T21:20:35Z</dcterms:created>
  <dcterms:modified xsi:type="dcterms:W3CDTF">2023-05-16T17:35:33Z</dcterms:modified>
</cp:coreProperties>
</file>