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502" autoAdjust="0"/>
  </p:normalViewPr>
  <p:slideViewPr>
    <p:cSldViewPr snapToGrid="0">
      <p:cViewPr varScale="1">
        <p:scale>
          <a:sx n="127" d="100"/>
          <a:sy n="127" d="100"/>
        </p:scale>
        <p:origin x="712" y="192"/>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3/19/23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3/19/23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Recently, efforts to create artificially generated text using so-called “chatbots” have grown increasingly sophisticated, rapidly progressing to the point where, given prompts for topic and style, a natural-language “AI” can produce credibly written output. Now, scientists have adapted this approach to generate artificial proteins—specifically, antibacterial enzymes called lysozymes. Selected AI-designed lysozymes were synthesized and tested, and one structure was validated through protein crystallography at the ALS. In laboratory tests, some of the enzymes worked as well as those found in nature, even when their artificially generated amino-acid sequences diverged significantly from any known natural protein. The experiment demonstrates the ability of natural-language models to capture at least some of the principles of biology. This new technology will energize the 50-year-old field of protein engineering by speeding the development of new proteins for almost anything from therapeutics to degrading plastic.</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A. Madani (Salesforce Research and Profluent Bio); B. Krause, C. Xiong, R. Socher, and N. Naik (Salesforce Research); E.R. Greene, J.L. Olmos Jr., and J.S. Fraser (UC San Francisco); S. Subramanian (UC Berkeley and Howard Hughes Medical Institute); B.P. Mohr and Z.Z. Sun (Tierra Biosciences); and J.M. Holton (Berkeley Lab, SLAC National Accelerator Laboratory, and UCSF).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Salesforce Research; University of California Office of the President; National Institutes of Health; Plexxikon Inc.; and U.S. Department of Energy (DOE), Office of Biological and Environmental Research, Integrated Diffraction Analysis Technologies program. Operation of the ALS is supported by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als.lbl.gov</a:t>
            </a:r>
            <a:r>
              <a:rPr kumimoji="0" lang="en-US" sz="1200" b="0" i="0" u="none" strike="noStrike" kern="1200" cap="none" spc="0" normalizeH="0" baseline="0" noProof="0" dirty="0">
                <a:ln>
                  <a:noFill/>
                </a:ln>
                <a:solidFill>
                  <a:srgbClr val="106636"/>
                </a:solidFill>
                <a:effectLst/>
                <a:uLnTx/>
                <a:uFillTx/>
                <a:latin typeface="+mn-lt"/>
                <a:ea typeface="+mn-ea"/>
                <a:cs typeface="+mn-cs"/>
              </a:rPr>
              <a:t>/chatbot-style-ai-designs-novel-functional-protein/</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 y="5167701"/>
            <a:ext cx="4339343" cy="1015663"/>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A. Madani, B. Krause, E.R. Greene, S. Subramanian, B.P. Mohr, J.M. Holton, J.L. Olmos Jr., C. Xiong, Z.Z. Sun, R. Socher, J.S. Fraser, and N. Naik, </a:t>
            </a:r>
            <a:r>
              <a:rPr lang="en-US" sz="1200" i="1" dirty="0" err="1">
                <a:solidFill>
                  <a:srgbClr val="0F6636"/>
                </a:solidFill>
                <a:latin typeface="Arial" panose="020B0604020202020204" pitchFamily="34" charset="0"/>
                <a:cs typeface="Arial" panose="020B0604020202020204" pitchFamily="34" charset="0"/>
              </a:rPr>
              <a:t>Nat. Biotechnol</a:t>
            </a:r>
            <a:r>
              <a:rPr lang="en-US" sz="1200" dirty="0" err="1">
                <a:solidFill>
                  <a:srgbClr val="0F6636"/>
                </a:solidFill>
                <a:latin typeface="Arial" panose="020B0604020202020204" pitchFamily="34" charset="0"/>
                <a:cs typeface="Arial" panose="020B0604020202020204" pitchFamily="34" charset="0"/>
              </a:rPr>
              <a:t>. (2023), doi:10.1038/s41587-022-01618-2. </a:t>
            </a:r>
            <a:r>
              <a:rPr lang="en-US" sz="1200" dirty="0">
                <a:solidFill>
                  <a:srgbClr val="0F6636"/>
                </a:solidFill>
                <a:latin typeface="Arial" panose="020B0604020202020204" pitchFamily="34" charset="0"/>
                <a:cs typeface="Arial" panose="020B0604020202020204" pitchFamily="34" charset="0"/>
              </a:rPr>
              <a:t>Work was performed at ALS/LBNL.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339343" y="1028728"/>
            <a:ext cx="7673761" cy="50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6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Researchers used an artificial intelligence (AI) algorithm, similar to those used in natural-language (“chatbot”) models, to design a functional protein that was then structurally validated at the Advanced Light Source (ALS).</a:t>
            </a:r>
          </a:p>
          <a:p>
            <a:pPr>
              <a:spcAft>
                <a:spcPts val="6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could speed the development of novel proteins for almost anything from therapeutics to degrading plastic.</a:t>
            </a:r>
          </a:p>
          <a:p>
            <a:pPr>
              <a:spcAft>
                <a:spcPts val="6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"ProGen," a large language model developed to read and compose text, was adapted to predict protein sequences.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Trained on a database of 280 million protein sequences.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Prompted for "lysozyme," ProGen produced two designs comparable in activity to a natural lysozyme, with very little sequence identity.</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One design was synthesized and its structure was verified using protein crystallography at the ALS.</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 y="15548"/>
            <a:ext cx="11901893" cy="902525"/>
          </a:xfrm>
        </p:spPr>
        <p:txBody>
          <a:bodyPr>
            <a:normAutofit fontScale="90000"/>
          </a:bodyPr>
          <a:lstStyle/>
          <a:p>
            <a:pPr algn="ctr"/>
            <a:r>
              <a:rPr lang="en-US" dirty="0"/>
              <a:t>Chatbot-Style AI Designs Novel Functional Protein</a:t>
            </a:r>
          </a:p>
        </p:txBody>
      </p:sp>
      <p:pic>
        <p:nvPicPr>
          <p:cNvPr id="4" name="Picture 3" descr="Text, logo&#10;&#10;Description automatically generated">
            <a:extLst>
              <a:ext uri="{FF2B5EF4-FFF2-40B4-BE49-F238E27FC236}">
                <a16:creationId xmlns:a16="http://schemas.microsoft.com/office/drawing/2014/main" id="{9FF7001C-F689-2B24-0BBB-85B7C7CE1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610" y="6234593"/>
            <a:ext cx="671355" cy="256025"/>
          </a:xfrm>
          <a:prstGeom prst="rect">
            <a:avLst/>
          </a:prstGeom>
        </p:spPr>
      </p:pic>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25" name="TextBox 24">
            <a:extLst>
              <a:ext uri="{FF2B5EF4-FFF2-40B4-BE49-F238E27FC236}">
                <a16:creationId xmlns:a16="http://schemas.microsoft.com/office/drawing/2014/main" id="{C305734B-C473-4428-A1A0-2D2513B567F5}"/>
              </a:ext>
            </a:extLst>
          </p:cNvPr>
          <p:cNvSpPr txBox="1"/>
          <p:nvPr/>
        </p:nvSpPr>
        <p:spPr>
          <a:xfrm>
            <a:off x="268817" y="3974032"/>
            <a:ext cx="4027872" cy="954107"/>
          </a:xfrm>
          <a:prstGeom prst="rect">
            <a:avLst/>
          </a:prstGeom>
          <a:noFill/>
        </p:spPr>
        <p:txBody>
          <a:bodyPr wrap="square" rtlCol="0">
            <a:spAutoFit/>
          </a:bodyPr>
          <a:lstStyle/>
          <a:p>
            <a:r>
              <a:rPr lang="en-US" sz="1400" dirty="0"/>
              <a:t>The first documented structure of a functional artificial protein fully designed by AI: a lysozyme, which can kill certain types of bacteria by trigger-ing a reaction that dissolves bacterial cell walls. </a:t>
            </a:r>
          </a:p>
        </p:txBody>
      </p:sp>
      <p:pic>
        <p:nvPicPr>
          <p:cNvPr id="12" name="Picture 11" descr="A picture containing icon&#10;&#10;Description automatically generated">
            <a:extLst>
              <a:ext uri="{FF2B5EF4-FFF2-40B4-BE49-F238E27FC236}">
                <a16:creationId xmlns:a16="http://schemas.microsoft.com/office/drawing/2014/main" id="{FCEF1777-60B8-F41C-BC0A-1DCE33090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9611" y="6111580"/>
            <a:ext cx="688917" cy="481704"/>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B8361114-03D4-9DFF-4AA9-78B466C9DBD0}"/>
              </a:ext>
            </a:extLst>
          </p:cNvPr>
          <p:cNvPicPr>
            <a:picLocks noChangeAspect="1"/>
          </p:cNvPicPr>
          <p:nvPr/>
        </p:nvPicPr>
        <p:blipFill rotWithShape="1">
          <a:blip r:embed="rId7">
            <a:extLst>
              <a:ext uri="{28A0092B-C50C-407E-A947-70E740481C1C}">
                <a14:useLocalDpi xmlns:a14="http://schemas.microsoft.com/office/drawing/2010/main" val="0"/>
              </a:ext>
            </a:extLst>
          </a:blip>
          <a:srcRect t="30286" b="30285"/>
          <a:stretch/>
        </p:blipFill>
        <p:spPr>
          <a:xfrm>
            <a:off x="5281789" y="6192170"/>
            <a:ext cx="864528" cy="340870"/>
          </a:xfrm>
          <a:prstGeom prst="rect">
            <a:avLst/>
          </a:prstGeom>
        </p:spPr>
      </p:pic>
      <p:pic>
        <p:nvPicPr>
          <p:cNvPr id="18" name="Picture 17" descr="A blue and white logo&#10;&#10;Description automatically generated with medium confidence">
            <a:extLst>
              <a:ext uri="{FF2B5EF4-FFF2-40B4-BE49-F238E27FC236}">
                <a16:creationId xmlns:a16="http://schemas.microsoft.com/office/drawing/2014/main" id="{6E42BFDB-87C9-421B-B661-64583C9190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308" y="6248285"/>
            <a:ext cx="514262" cy="246417"/>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31ED270B-91E2-6D13-9A1E-7AB8C776FE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5506" y="6183364"/>
            <a:ext cx="559109" cy="372739"/>
          </a:xfrm>
          <a:prstGeom prst="rect">
            <a:avLst/>
          </a:prstGeom>
        </p:spPr>
      </p:pic>
      <p:pic>
        <p:nvPicPr>
          <p:cNvPr id="26" name="Picture 25" descr="Logo&#10;&#10;Description automatically generated">
            <a:extLst>
              <a:ext uri="{FF2B5EF4-FFF2-40B4-BE49-F238E27FC236}">
                <a16:creationId xmlns:a16="http://schemas.microsoft.com/office/drawing/2014/main" id="{646CFB8E-6225-9B38-FB2C-EF3FA5BA9B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4890" y="6134264"/>
            <a:ext cx="921781" cy="481705"/>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E18744AE-1A80-4602-F295-4722BEFBF9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31375" y="6248285"/>
            <a:ext cx="704889" cy="208294"/>
          </a:xfrm>
          <a:prstGeom prst="rect">
            <a:avLst/>
          </a:prstGeom>
        </p:spPr>
      </p:pic>
      <p:pic>
        <p:nvPicPr>
          <p:cNvPr id="30" name="Picture 29" descr="A picture containing accessory&#10;&#10;Description automatically generated">
            <a:extLst>
              <a:ext uri="{FF2B5EF4-FFF2-40B4-BE49-F238E27FC236}">
                <a16:creationId xmlns:a16="http://schemas.microsoft.com/office/drawing/2014/main" id="{FFBC4E07-F967-DA77-1863-C62FAD7B1FBF}"/>
              </a:ext>
            </a:extLst>
          </p:cNvPr>
          <p:cNvPicPr>
            <a:picLocks noChangeAspect="1"/>
          </p:cNvPicPr>
          <p:nvPr/>
        </p:nvPicPr>
        <p:blipFill rotWithShape="1">
          <a:blip r:embed="rId12">
            <a:extLst>
              <a:ext uri="{28A0092B-C50C-407E-A947-70E740481C1C}">
                <a14:useLocalDpi xmlns:a14="http://schemas.microsoft.com/office/drawing/2010/main" val="0"/>
              </a:ext>
            </a:extLst>
          </a:blip>
          <a:srcRect l="14680" t="13746" r="18308" b="12265"/>
          <a:stretch/>
        </p:blipFill>
        <p:spPr>
          <a:xfrm>
            <a:off x="361740" y="1326829"/>
            <a:ext cx="3892295" cy="2552281"/>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43349</TotalTime>
  <Words>596</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Chatbot-Style AI Designs Novel Functional Protein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965</cp:revision>
  <cp:lastPrinted>2023-01-18T02:34:35Z</cp:lastPrinted>
  <dcterms:created xsi:type="dcterms:W3CDTF">2020-04-15T21:20:35Z</dcterms:created>
  <dcterms:modified xsi:type="dcterms:W3CDTF">2023-03-19T21:16:43Z</dcterms:modified>
</cp:coreProperties>
</file>