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90448" autoAdjust="0"/>
  </p:normalViewPr>
  <p:slideViewPr>
    <p:cSldViewPr snapToGrid="0">
      <p:cViewPr varScale="1">
        <p:scale>
          <a:sx n="134" d="100"/>
          <a:sy n="134" d="100"/>
        </p:scale>
        <p:origin x="544" y="18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16"/>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6/21/23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6/21/23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Chirality is a key principle in cutting-edge materials research because it breaks crystal symmetries, a condition that often leads to new physical phenomena with relevance to next-generation electronic and spintronic devices. One example of the consequences of chirality in materials involves the peculiar helical trajectories of electrons in crystals with chiral atomic structures. In earlier work, physicists at Princeton University predicted and confirmed a link between this type of crystal-lattice chirality and the chiral momentum distribution of topologically protected electrons at the crystal surface. These chiral electronic behaviors manifested as looping, helicoid “Fermi arcs” in spectroscopic data obtained at the ALS. Now, in two recently published studies, the Princeton group has extended their study of topological chiral crystals by tuning the electronic structure using chemical doping. This enabled them to probe the multiple intertwined topological phases of the surface electrons as well as saddle-shaped features (“van Hove singularities”) associated with the emergence of exotic material properties.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T.A. Cochran, I. Belopolski, D.S. Sanchez, Z.-J. Cheng, X.P. Yang, D. Multer, and J.-X. Yin (Princeton University); K. Manna (Max Planck Institute for Chemical Physics of Solids, Germany, and Indian Institute of Technology, India); M. Yahyavi (National Cheng Kung University, Taiwan, and Nanyang Technological University, Singapore); Y. Liu and X. Xu (Peking University); H. Borrmann and C. Shekhar (Max Planck Institute for Chemical Physics of Solids, Germany); A. Chikina and V.N. Strocov (Swiss Light Source); J.A. Krieger (Swiss Light Source and Paul Scherrer Institute, Switzerland); J. Sánchez-Barriga (BESSY II and IMDEA Nanociencia, Spain); P. Le Fèvre and F. Bertran (SOLEIL Synchrotron); J.D. Denlinger (ALS); T.-R. Chang (National Cheng Kung University, Taiwan); S. Jia, G. Chang, and T. Hou (Nanyang Technological University, Singapore); W. Xie (Michigan State University); C. Felser (Max Planck Institute for Chemical Physics of Solids, Germany); H. Lin (Academia Sinica, Taiwan); and M.Z. Hasan (Princeton University and Berkeley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US Department of Energy, Office of Science, Basic Energy Sciences program (DOE BES); National Science Foundation; Helmholtz Association (Germany); European Research Council; Swiss National Science Foundation; National Research Foundation (Singapore); Nanyang Technological University (Singapore); Department of Atomic Energy (India); and Max Planck Society (Germany).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https://als.lbl.gov/chiral-twists-and-turns-lead-way-to-new-materials/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nip Single Corner Rectangle 56">
            <a:extLst>
              <a:ext uri="{FF2B5EF4-FFF2-40B4-BE49-F238E27FC236}">
                <a16:creationId xmlns:a16="http://schemas.microsoft.com/office/drawing/2014/main" id="{C5E40908-7F42-C210-13CE-E99948777A3F}"/>
              </a:ext>
            </a:extLst>
          </p:cNvPr>
          <p:cNvSpPr/>
          <p:nvPr/>
        </p:nvSpPr>
        <p:spPr>
          <a:xfrm flipH="1">
            <a:off x="308428" y="1078812"/>
            <a:ext cx="3505357" cy="2611190"/>
          </a:xfrm>
          <a:prstGeom prst="snip1Rect">
            <a:avLst>
              <a:gd name="adj" fmla="val 14137"/>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2BCC9-030F-8595-73CD-F119708DF463}"/>
              </a:ext>
            </a:extLst>
          </p:cNvPr>
          <p:cNvSpPr txBox="1"/>
          <p:nvPr/>
        </p:nvSpPr>
        <p:spPr>
          <a:xfrm>
            <a:off x="-13505" y="3698110"/>
            <a:ext cx="4398380" cy="830997"/>
          </a:xfrm>
          <a:prstGeom prst="rect">
            <a:avLst/>
          </a:prstGeom>
          <a:noFill/>
        </p:spPr>
        <p:txBody>
          <a:bodyPr wrap="square" rtlCol="0">
            <a:spAutoFit/>
          </a:bodyPr>
          <a:lstStyle/>
          <a:p>
            <a:r>
              <a:rPr lang="en-US" sz="1200" dirty="0"/>
              <a:t>Chiral electron trajectories on the surface of a rhodium-silicon (RhSi) crystal. The looping helicoid arcs of the electron spectrum have a definite handedness, connected to the chirality of the atomic lattice.</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3506" y="4579544"/>
            <a:ext cx="4520601" cy="1631216"/>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T.A. Cochran, I. Belopolski, K. Manna, M. Yahyavi, Y. Liu, D.S. Sanchez, </a:t>
            </a:r>
            <a:br>
              <a:rPr lang="en-US" sz="1000" dirty="0" err="1">
                <a:solidFill>
                  <a:srgbClr val="0F6636"/>
                </a:solidFill>
                <a:latin typeface="Arial" panose="020B0604020202020204" pitchFamily="34" charset="0"/>
                <a:cs typeface="Arial" panose="020B0604020202020204" pitchFamily="34" charset="0"/>
              </a:rPr>
            </a:br>
            <a:r>
              <a:rPr lang="en-US" sz="1000" dirty="0" err="1">
                <a:solidFill>
                  <a:srgbClr val="0F6636"/>
                </a:solidFill>
                <a:latin typeface="Arial" panose="020B0604020202020204" pitchFamily="34" charset="0"/>
                <a:cs typeface="Arial" panose="020B0604020202020204" pitchFamily="34" charset="0"/>
              </a:rPr>
              <a:t>Z.-J. Cheng, X.P. Yang, D. Multer, J.-X. Yin, H. Borrmann, A.Chikina, J.A. Krieger, J. Sánchez-Barriga, P. Le Fèvre, F. Bertran, V.N. Strocov, J.D. Denlinger, T.-R. Chang, S. Jia, C. Felser, H. Lin, G. Chang, and M.Z. Hasan, </a:t>
            </a:r>
            <a:r>
              <a:rPr lang="en-US" sz="1000" i="1" dirty="0" err="1">
                <a:solidFill>
                  <a:srgbClr val="0F6636"/>
                </a:solidFill>
                <a:latin typeface="Arial" panose="020B0604020202020204" pitchFamily="34" charset="0"/>
                <a:cs typeface="Arial" panose="020B0604020202020204" pitchFamily="34" charset="0"/>
              </a:rPr>
              <a:t>Phys. Rev. Lett</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130</a:t>
            </a:r>
            <a:r>
              <a:rPr lang="en-US" sz="1000" dirty="0" err="1">
                <a:solidFill>
                  <a:srgbClr val="0F6636"/>
                </a:solidFill>
                <a:latin typeface="Arial" panose="020B0604020202020204" pitchFamily="34" charset="0"/>
                <a:cs typeface="Arial" panose="020B0604020202020204" pitchFamily="34" charset="0"/>
              </a:rPr>
              <a:t>, 066402 (2023), doi:10.1103/PhysRevLett.130.066402; and D.S. Sanchez, T.A. Cochran, I. Belopolski, Z.-J. Cheng, X.P. Yang, Y. Liu, T. Hou, X. Xu, K. Manna, C. Shekhar, J.-X. Yin, H. Borrmann, A. Chikina, J.D. Denlinger, V.N. Strocov, W. Xie, C. Felser, S. Jia, G. Chang, and M.Z. Hasan, </a:t>
            </a:r>
            <a:r>
              <a:rPr lang="en-US" sz="1000" i="1" dirty="0" err="1">
                <a:solidFill>
                  <a:srgbClr val="0F6636"/>
                </a:solidFill>
                <a:latin typeface="Arial" panose="020B0604020202020204" pitchFamily="34" charset="0"/>
                <a:cs typeface="Arial" panose="020B0604020202020204" pitchFamily="34" charset="0"/>
              </a:rPr>
              <a:t>Nat. Phys.</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19</a:t>
            </a:r>
            <a:r>
              <a:rPr lang="en-US" sz="1000" dirty="0" err="1">
                <a:solidFill>
                  <a:srgbClr val="0F6636"/>
                </a:solidFill>
                <a:latin typeface="Arial" panose="020B0604020202020204" pitchFamily="34" charset="0"/>
                <a:cs typeface="Arial" panose="020B0604020202020204" pitchFamily="34" charset="0"/>
              </a:rPr>
              <a:t>, 682 (2023), doi:10.1038/s41567-022-01892-6. </a:t>
            </a:r>
            <a:r>
              <a:rPr lang="en-US" sz="1000" dirty="0">
                <a:solidFill>
                  <a:srgbClr val="0F6636"/>
                </a:solidFill>
                <a:latin typeface="Arial" panose="020B0604020202020204" pitchFamily="34" charset="0"/>
                <a:cs typeface="Arial" panose="020B0604020202020204" pitchFamily="34" charset="0"/>
              </a:rPr>
              <a:t>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5131" y="15548"/>
            <a:ext cx="11901893" cy="902525"/>
          </a:xfrm>
        </p:spPr>
        <p:txBody>
          <a:bodyPr>
            <a:normAutofit fontScale="90000"/>
          </a:bodyPr>
          <a:lstStyle/>
          <a:p>
            <a:pPr algn="ctr"/>
            <a:r>
              <a:rPr lang="en-US" dirty="0"/>
              <a:t>Chiral Twists and Turns Lead Way to New Materials</a:t>
            </a:r>
          </a:p>
        </p:txBody>
      </p:sp>
      <p:sp>
        <p:nvSpPr>
          <p:cNvPr id="2" name="TextBox 1">
            <a:extLst>
              <a:ext uri="{FF2B5EF4-FFF2-40B4-BE49-F238E27FC236}">
                <a16:creationId xmlns:a16="http://schemas.microsoft.com/office/drawing/2014/main" id="{CD6C02D0-68C3-8D51-A711-3A879AD65E79}"/>
              </a:ext>
            </a:extLst>
          </p:cNvPr>
          <p:cNvSpPr txBox="1"/>
          <p:nvPr/>
        </p:nvSpPr>
        <p:spPr>
          <a:xfrm>
            <a:off x="-644236" y="180109"/>
            <a:ext cx="184731" cy="369332"/>
          </a:xfrm>
          <a:prstGeom prst="rect">
            <a:avLst/>
          </a:prstGeom>
          <a:noFill/>
        </p:spPr>
        <p:txBody>
          <a:bodyPr wrap="none" rtlCol="0">
            <a:spAutoFit/>
          </a:bodyPr>
          <a:lstStyle/>
          <a:p>
            <a:endParaRPr lang="en-US"/>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98381" y="1115160"/>
            <a:ext cx="7762624"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0"/>
              </a:spcAft>
            </a:pPr>
            <a:r>
              <a:rPr lang="en-US" sz="2000" b="1" dirty="0">
                <a:solidFill>
                  <a:srgbClr val="0F6636"/>
                </a:solidFill>
                <a:latin typeface="+mj-lt"/>
                <a:ea typeface="Calibri" pitchFamily="34" charset="0"/>
                <a:cs typeface="Calibri"/>
              </a:rPr>
              <a:t>Scientific Achievement</a:t>
            </a:r>
          </a:p>
          <a:p>
            <a:pPr marL="114300">
              <a:spcAft>
                <a:spcPts val="400"/>
              </a:spcAft>
            </a:pPr>
            <a:r>
              <a:rPr lang="en-US" dirty="0">
                <a:latin typeface="+mj-lt"/>
              </a:rPr>
              <a:t>Using the Advanced Light Source (ALS), researchers found that, in crystals with structural chirality (left- or right-handedness), tuning the electronic behavior reveals hidden chiral phases and singularities.</a:t>
            </a:r>
          </a:p>
          <a:p>
            <a:pPr>
              <a:spcAft>
                <a:spcPts val="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400"/>
              </a:spcAft>
            </a:pPr>
            <a:r>
              <a:rPr lang="en-US" dirty="0">
                <a:latin typeface="+mj-lt"/>
              </a:rPr>
              <a:t>The results provide a new way to predict, test, and manipulate novel materials that exhibit desirable properties for next-generation electronic and spintronic devices.</a:t>
            </a:r>
          </a:p>
          <a:p>
            <a:pPr>
              <a:spcAft>
                <a:spcPts val="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Angle-resolved photoemission spectroscopy (ARPES) was used to study RhSi and CoSi, which have chiral/helical crystal structures.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Ultraviolet used to probe surface states, soft x-rays for bulk.</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Band structure was tuned by doping with Ni or Fe.</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Strong evidence for the topological nature of the surface states.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Two types of Van Hove singularities found: inter- and intra-helicoid.</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12" name="Picture 11" descr="A black text on a white background&#10;&#10;Description automatically generated with medium confidence">
            <a:extLst>
              <a:ext uri="{FF2B5EF4-FFF2-40B4-BE49-F238E27FC236}">
                <a16:creationId xmlns:a16="http://schemas.microsoft.com/office/drawing/2014/main" id="{200DB830-6191-4D0C-5E7F-74D07F359C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4223" y="6154584"/>
            <a:ext cx="988956" cy="276999"/>
          </a:xfrm>
          <a:prstGeom prst="rect">
            <a:avLst/>
          </a:prstGeom>
        </p:spPr>
      </p:pic>
      <p:pic>
        <p:nvPicPr>
          <p:cNvPr id="18" name="Picture 17" descr="A picture containing text, font, logo, graphics&#10;&#10;Description automatically generated">
            <a:extLst>
              <a:ext uri="{FF2B5EF4-FFF2-40B4-BE49-F238E27FC236}">
                <a16:creationId xmlns:a16="http://schemas.microsoft.com/office/drawing/2014/main" id="{2A4E4B26-FC3E-164E-778D-6C0A06A93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2950" y="6152828"/>
            <a:ext cx="932536" cy="484265"/>
          </a:xfrm>
          <a:prstGeom prst="rect">
            <a:avLst/>
          </a:prstGeom>
        </p:spPr>
      </p:pic>
      <p:pic>
        <p:nvPicPr>
          <p:cNvPr id="25" name="Picture 24" descr="A red and black logo&#10;&#10;Description automatically generated with low confidence">
            <a:extLst>
              <a:ext uri="{FF2B5EF4-FFF2-40B4-BE49-F238E27FC236}">
                <a16:creationId xmlns:a16="http://schemas.microsoft.com/office/drawing/2014/main" id="{E72D29BB-5709-B3F1-AE6C-74EA770848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0565" y="6119614"/>
            <a:ext cx="316347" cy="316347"/>
          </a:xfrm>
          <a:prstGeom prst="rect">
            <a:avLst/>
          </a:prstGeom>
        </p:spPr>
      </p:pic>
      <p:pic>
        <p:nvPicPr>
          <p:cNvPr id="28" name="Picture 27" descr="A picture containing graphics, carmine, red, symbol&#10;&#10;Description automatically generated">
            <a:extLst>
              <a:ext uri="{FF2B5EF4-FFF2-40B4-BE49-F238E27FC236}">
                <a16:creationId xmlns:a16="http://schemas.microsoft.com/office/drawing/2014/main" id="{3D43BED5-92D8-E0FB-34B9-8A419DAEEF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9692" y="6315407"/>
            <a:ext cx="311926" cy="311926"/>
          </a:xfrm>
          <a:prstGeom prst="rect">
            <a:avLst/>
          </a:prstGeom>
        </p:spPr>
      </p:pic>
      <p:pic>
        <p:nvPicPr>
          <p:cNvPr id="30" name="Picture 29" descr="A picture containing text, font, graphics, graphic design&#10;&#10;Description automatically generated">
            <a:extLst>
              <a:ext uri="{FF2B5EF4-FFF2-40B4-BE49-F238E27FC236}">
                <a16:creationId xmlns:a16="http://schemas.microsoft.com/office/drawing/2014/main" id="{1453454C-4EED-C125-1A17-31016629B2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9620" y="6388372"/>
            <a:ext cx="610674" cy="219166"/>
          </a:xfrm>
          <a:prstGeom prst="rect">
            <a:avLst/>
          </a:prstGeom>
        </p:spPr>
      </p:pic>
      <p:pic>
        <p:nvPicPr>
          <p:cNvPr id="35" name="Picture 34" descr="A black and white logo&#10;&#10;Description automatically generated with low confidence">
            <a:extLst>
              <a:ext uri="{FF2B5EF4-FFF2-40B4-BE49-F238E27FC236}">
                <a16:creationId xmlns:a16="http://schemas.microsoft.com/office/drawing/2014/main" id="{7B017F4A-531D-BA31-FFD0-C665D1528C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34957" y="6136094"/>
            <a:ext cx="559558" cy="235448"/>
          </a:xfrm>
          <a:prstGeom prst="rect">
            <a:avLst/>
          </a:prstGeom>
        </p:spPr>
      </p:pic>
      <p:pic>
        <p:nvPicPr>
          <p:cNvPr id="37" name="Picture 36" descr="A close-up of a logo&#10;&#10;Description automatically generated with low confidence">
            <a:extLst>
              <a:ext uri="{FF2B5EF4-FFF2-40B4-BE49-F238E27FC236}">
                <a16:creationId xmlns:a16="http://schemas.microsoft.com/office/drawing/2014/main" id="{3E6E2BBC-70FC-59BA-487D-088775B958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47652" y="6423317"/>
            <a:ext cx="828464" cy="167350"/>
          </a:xfrm>
          <a:prstGeom prst="rect">
            <a:avLst/>
          </a:prstGeom>
        </p:spPr>
      </p:pic>
      <p:pic>
        <p:nvPicPr>
          <p:cNvPr id="41" name="Picture 40" descr="A picture containing text, font, screenshot, graphics&#10;&#10;Description automatically generated">
            <a:extLst>
              <a:ext uri="{FF2B5EF4-FFF2-40B4-BE49-F238E27FC236}">
                <a16:creationId xmlns:a16="http://schemas.microsoft.com/office/drawing/2014/main" id="{4349C17F-1DCA-FDAF-67CB-A9C64DCF21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99536" y="6117526"/>
            <a:ext cx="524014" cy="253555"/>
          </a:xfrm>
          <a:prstGeom prst="rect">
            <a:avLst/>
          </a:prstGeom>
        </p:spPr>
      </p:pic>
      <p:pic>
        <p:nvPicPr>
          <p:cNvPr id="43" name="Picture 42" descr="A picture containing graphics, graphic design, yellow, logo&#10;&#10;Description automatically generated">
            <a:extLst>
              <a:ext uri="{FF2B5EF4-FFF2-40B4-BE49-F238E27FC236}">
                <a16:creationId xmlns:a16="http://schemas.microsoft.com/office/drawing/2014/main" id="{74179743-AF63-3C84-18AA-83C85A29ABF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46809" y="6159949"/>
            <a:ext cx="421279" cy="203516"/>
          </a:xfrm>
          <a:prstGeom prst="rect">
            <a:avLst/>
          </a:prstGeom>
        </p:spPr>
      </p:pic>
      <p:pic>
        <p:nvPicPr>
          <p:cNvPr id="47" name="Picture 46" descr="A green text on a black background&#10;&#10;Description automatically generated with low confidence">
            <a:extLst>
              <a:ext uri="{FF2B5EF4-FFF2-40B4-BE49-F238E27FC236}">
                <a16:creationId xmlns:a16="http://schemas.microsoft.com/office/drawing/2014/main" id="{35F28FB7-ABA1-D3DA-AEA2-04F15214AFD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74963" y="6394960"/>
            <a:ext cx="945538" cy="228804"/>
          </a:xfrm>
          <a:prstGeom prst="rect">
            <a:avLst/>
          </a:prstGeom>
        </p:spPr>
      </p:pic>
      <p:pic>
        <p:nvPicPr>
          <p:cNvPr id="49" name="Picture 48" descr="Blue chinese characters on a black background&#10;&#10;Description automatically generated with low confidence">
            <a:extLst>
              <a:ext uri="{FF2B5EF4-FFF2-40B4-BE49-F238E27FC236}">
                <a16:creationId xmlns:a16="http://schemas.microsoft.com/office/drawing/2014/main" id="{DEEB806D-F169-EF70-56E1-C97437C2AB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09316" y="6117526"/>
            <a:ext cx="961409" cy="288423"/>
          </a:xfrm>
          <a:prstGeom prst="rect">
            <a:avLst/>
          </a:prstGeom>
        </p:spPr>
      </p:pic>
      <p:pic>
        <p:nvPicPr>
          <p:cNvPr id="50" name="Picture 49">
            <a:extLst>
              <a:ext uri="{FF2B5EF4-FFF2-40B4-BE49-F238E27FC236}">
                <a16:creationId xmlns:a16="http://schemas.microsoft.com/office/drawing/2014/main" id="{D44EF7AF-E710-2ED1-041C-00261C83D6BD}"/>
              </a:ext>
            </a:extLst>
          </p:cNvPr>
          <p:cNvPicPr>
            <a:picLocks noChangeAspect="1"/>
          </p:cNvPicPr>
          <p:nvPr/>
        </p:nvPicPr>
        <p:blipFill>
          <a:blip r:embed="rId17"/>
          <a:stretch>
            <a:fillRect/>
          </a:stretch>
        </p:blipFill>
        <p:spPr>
          <a:xfrm>
            <a:off x="6465171" y="6134264"/>
            <a:ext cx="310896" cy="310896"/>
          </a:xfrm>
          <a:prstGeom prst="rect">
            <a:avLst/>
          </a:prstGeom>
        </p:spPr>
      </p:pic>
      <p:pic>
        <p:nvPicPr>
          <p:cNvPr id="6" name="Picture 5" descr="A picture containing graphics, circle, font, logo&#10;&#10;Description automatically generated">
            <a:extLst>
              <a:ext uri="{FF2B5EF4-FFF2-40B4-BE49-F238E27FC236}">
                <a16:creationId xmlns:a16="http://schemas.microsoft.com/office/drawing/2014/main" id="{9AFCC3FD-B9FC-609E-99D3-30028712BD8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17505" y="6410599"/>
            <a:ext cx="395909" cy="196939"/>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57824</TotalTime>
  <Words>953</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Chiral Twists and Turns Lead Way to New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1170</cp:revision>
  <cp:lastPrinted>2023-01-18T02:34:35Z</cp:lastPrinted>
  <dcterms:created xsi:type="dcterms:W3CDTF">2020-04-15T21:20:35Z</dcterms:created>
  <dcterms:modified xsi:type="dcterms:W3CDTF">2023-06-21T17:25:51Z</dcterms:modified>
</cp:coreProperties>
</file>