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7618" autoAdjust="0"/>
  </p:normalViewPr>
  <p:slideViewPr>
    <p:cSldViewPr snapToGrid="0">
      <p:cViewPr varScale="1">
        <p:scale>
          <a:sx n="130" d="100"/>
          <a:sy n="130" d="100"/>
        </p:scale>
        <p:origin x="704" y="176"/>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6/26/23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6/26/23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The production of hydrogen fuel through the use of renewable energy is a promising way to address the energy needs of the modern world. Currently, the process of splitting water to generate “clean” hydrogen—avoiding the input of fossil fuels and the output of greenhouse gases—requires precious-metal electrocatalysts such as platinum and ruthenium. While these materials are effective at lowering the energy barriers that slow down a key chemical reaction (the oxygen evolution reaction, or OER), they raise economic barriers because of their rarity and expense. Less costly earth-abundant materials, on the other hand, have proven less effective at driving the sluggish OER, creating a bottleneck in the generation of hydrogen. In this work, researchers synthesized a modified form of cobalt oxide (Co</a:t>
            </a:r>
            <a:r>
              <a:rPr kumimoji="0" lang="en-US" sz="1200" b="0" i="0" u="none" strike="noStrike" kern="1200" cap="none" spc="0" normalizeH="0" baseline="-25000" noProof="0" dirty="0">
                <a:ln>
                  <a:noFill/>
                </a:ln>
                <a:solidFill>
                  <a:prstClr val="black"/>
                </a:solidFill>
                <a:effectLst/>
                <a:uLnTx/>
                <a:uFillTx/>
                <a:latin typeface="Arial"/>
                <a:ea typeface="+mn-ea"/>
                <a:cs typeface="Arial"/>
              </a:rPr>
              <a:t>3</a:t>
            </a:r>
            <a:r>
              <a:rPr kumimoji="0" lang="en-US" sz="1200" b="0" i="0" u="none" strike="noStrike" kern="1200" cap="none" spc="0" normalizeH="0" baseline="0" noProof="0" dirty="0">
                <a:ln>
                  <a:noFill/>
                </a:ln>
                <a:solidFill>
                  <a:prstClr val="black"/>
                </a:solidFill>
                <a:effectLst/>
                <a:uLnTx/>
                <a:uFillTx/>
                <a:latin typeface="Arial"/>
                <a:ea typeface="+mn-ea"/>
                <a:cs typeface="Arial"/>
              </a:rPr>
              <a:t>O</a:t>
            </a:r>
            <a:r>
              <a:rPr kumimoji="0" lang="en-US" sz="1200" b="0" i="0" u="none" strike="noStrike" kern="1200" cap="none" spc="0" normalizeH="0" baseline="-25000" noProof="0" dirty="0">
                <a:ln>
                  <a:noFill/>
                </a:ln>
                <a:solidFill>
                  <a:prstClr val="black"/>
                </a:solidFill>
                <a:effectLst/>
                <a:uLnTx/>
                <a:uFillTx/>
                <a:latin typeface="Arial"/>
                <a:ea typeface="+mn-ea"/>
                <a:cs typeface="Arial"/>
              </a:rPr>
              <a:t>4</a:t>
            </a:r>
            <a:r>
              <a:rPr kumimoji="0" lang="en-US" sz="1200" b="0" i="0" u="none" strike="noStrike" kern="1200" cap="none" spc="0" normalizeH="0" baseline="0" noProof="0" dirty="0">
                <a:ln>
                  <a:noFill/>
                </a:ln>
                <a:solidFill>
                  <a:prstClr val="black"/>
                </a:solidFill>
                <a:effectLst/>
                <a:uLnTx/>
                <a:uFillTx/>
                <a:latin typeface="Arial"/>
                <a:ea typeface="+mn-ea"/>
                <a:cs typeface="Arial"/>
              </a:rPr>
              <a:t>) that is 40 times more efficient in driving the OER than ruthenium oxide (RuO</a:t>
            </a:r>
            <a:r>
              <a:rPr kumimoji="0" lang="en-US" sz="1200" b="0" i="0" u="none" strike="noStrike" kern="1200" cap="none" spc="0" normalizeH="0" baseline="-25000" noProof="0" dirty="0">
                <a:ln>
                  <a:noFill/>
                </a:ln>
                <a:solidFill>
                  <a:prstClr val="black"/>
                </a:solidFill>
                <a:effectLst/>
                <a:uLnTx/>
                <a:uFillTx/>
                <a:latin typeface="Arial"/>
                <a:ea typeface="+mn-ea"/>
                <a:cs typeface="Arial"/>
              </a:rPr>
              <a:t>2</a:t>
            </a:r>
            <a:r>
              <a:rPr kumimoji="0" lang="en-US" sz="1200" b="0" i="0" u="none" strike="noStrike" kern="1200" cap="none" spc="0" normalizeH="0" baseline="0" noProof="0" dirty="0">
                <a:ln>
                  <a:noFill/>
                </a:ln>
                <a:solidFill>
                  <a:prstClr val="black"/>
                </a:solidFill>
                <a:effectLst/>
                <a:uLnTx/>
                <a:uFillTx/>
                <a:latin typeface="Arial"/>
                <a:ea typeface="+mn-ea"/>
                <a:cs typeface="Arial"/>
              </a:rPr>
              <a:t>), a commercial precious-metal electrocatalyst. Numerous experiments, including x-ray spectroscopy at the ALS, revealed key information about the material’s modified surface structure and chemical properties, advancing our understanding of oxide electrocatalysts for a wide variety of energy technologies.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X. Li, Y. Du, X. Wang, and Z. Cheng (University of Wollongong, Australia); L. Ge, H. Huang, Z. Fu, and Y. Lu (University of Science and Technology of China); and Y. Ha and W. Yang (ALS).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National Natural Science Foundation of China, Australia Research Council, and Anhui Provincial Department of Science and Technology (China). Operation of the ALS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https://als.lbl.gov/surface-engineering-boosts-water-splitting-efficiency/</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2BCC9-030F-8595-73CD-F119708DF463}"/>
              </a:ext>
            </a:extLst>
          </p:cNvPr>
          <p:cNvSpPr txBox="1"/>
          <p:nvPr/>
        </p:nvSpPr>
        <p:spPr>
          <a:xfrm>
            <a:off x="86054" y="4119003"/>
            <a:ext cx="3876594" cy="1200329"/>
          </a:xfrm>
          <a:prstGeom prst="rect">
            <a:avLst/>
          </a:prstGeom>
          <a:noFill/>
        </p:spPr>
        <p:txBody>
          <a:bodyPr wrap="square" rtlCol="0">
            <a:spAutoFit/>
          </a:bodyPr>
          <a:lstStyle/>
          <a:p>
            <a:r>
              <a:rPr lang="en-US" sz="1200" dirty="0"/>
              <a:t>Top: SEM images show the differing morphologies of nonfaceted Co</a:t>
            </a:r>
            <a:r>
              <a:rPr lang="en-US" sz="1200" baseline="-25000" dirty="0"/>
              <a:t>3</a:t>
            </a:r>
            <a:r>
              <a:rPr lang="en-US" sz="1200" dirty="0"/>
              <a:t>O</a:t>
            </a:r>
            <a:r>
              <a:rPr lang="en-US" sz="1200" baseline="-25000" dirty="0"/>
              <a:t>4</a:t>
            </a:r>
            <a:r>
              <a:rPr lang="en-US" sz="1200" dirty="0"/>
              <a:t>(ref) and faceted Co</a:t>
            </a:r>
            <a:r>
              <a:rPr lang="en-US" sz="1200" baseline="-25000" dirty="0"/>
              <a:t>3</a:t>
            </a:r>
            <a:r>
              <a:rPr lang="en-US" sz="1200" dirty="0"/>
              <a:t>O</a:t>
            </a:r>
            <a:r>
              <a:rPr lang="en-US" sz="1200" baseline="-25000" dirty="0"/>
              <a:t>4</a:t>
            </a:r>
            <a:r>
              <a:rPr lang="en-US" sz="1200" dirty="0"/>
              <a:t>(111) after surface-termination engineering. Bottom: The mRIXS data for Co</a:t>
            </a:r>
            <a:r>
              <a:rPr lang="en-US" sz="1200" baseline="-25000" dirty="0"/>
              <a:t>3</a:t>
            </a:r>
            <a:r>
              <a:rPr lang="en-US" sz="1200" dirty="0"/>
              <a:t>O</a:t>
            </a:r>
            <a:r>
              <a:rPr lang="en-US" sz="1200" baseline="-25000" dirty="0"/>
              <a:t>4</a:t>
            </a:r>
            <a:r>
              <a:rPr lang="en-US" sz="1200" dirty="0"/>
              <a:t>(111) shows the "fingerprint" of oxygen states (red arrow in right panel) associated with greatly improved electrocatalytic performance.</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86055" y="5459837"/>
            <a:ext cx="3876594" cy="707886"/>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X. Li, L. Ge, Y. Du, H. Huang, Y. Ha, Z. Fu, Y. Lu, W. Yang, </a:t>
            </a:r>
            <a:br>
              <a:rPr lang="en-US" sz="1000" dirty="0" err="1">
                <a:solidFill>
                  <a:srgbClr val="0F6636"/>
                </a:solidFill>
                <a:latin typeface="Arial" panose="020B0604020202020204" pitchFamily="34" charset="0"/>
                <a:cs typeface="Arial" panose="020B0604020202020204" pitchFamily="34" charset="0"/>
              </a:rPr>
            </a:br>
            <a:r>
              <a:rPr lang="en-US" sz="1000" dirty="0" err="1">
                <a:solidFill>
                  <a:srgbClr val="0F6636"/>
                </a:solidFill>
                <a:latin typeface="Arial" panose="020B0604020202020204" pitchFamily="34" charset="0"/>
                <a:cs typeface="Arial" panose="020B0604020202020204" pitchFamily="34" charset="0"/>
              </a:rPr>
              <a:t>X. Wang, and Z. Cheng, </a:t>
            </a:r>
            <a:r>
              <a:rPr lang="en-US" sz="1000" i="1" dirty="0" err="1">
                <a:solidFill>
                  <a:srgbClr val="0F6636"/>
                </a:solidFill>
                <a:latin typeface="Arial" panose="020B0604020202020204" pitchFamily="34" charset="0"/>
                <a:cs typeface="Arial" panose="020B0604020202020204" pitchFamily="34" charset="0"/>
              </a:rPr>
              <a:t>ACS Nano</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17</a:t>
            </a:r>
            <a:r>
              <a:rPr lang="en-US" sz="1000" dirty="0" err="1">
                <a:solidFill>
                  <a:srgbClr val="0F6636"/>
                </a:solidFill>
                <a:latin typeface="Arial" panose="020B0604020202020204" pitchFamily="34" charset="0"/>
                <a:cs typeface="Arial" panose="020B0604020202020204" pitchFamily="34" charset="0"/>
              </a:rPr>
              <a:t>, 6811 (2023), doi:10.1021/acsnano.3c00387. </a:t>
            </a:r>
            <a:r>
              <a:rPr lang="en-US" sz="1000" dirty="0">
                <a:solidFill>
                  <a:srgbClr val="0F6636"/>
                </a:solidFill>
                <a:latin typeface="Arial" panose="020B0604020202020204" pitchFamily="34" charset="0"/>
                <a:cs typeface="Arial" panose="020B0604020202020204" pitchFamily="34" charset="0"/>
              </a:rPr>
              <a:t>Work was performed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25131" y="15548"/>
            <a:ext cx="11901893" cy="902525"/>
          </a:xfrm>
        </p:spPr>
        <p:txBody>
          <a:bodyPr>
            <a:normAutofit fontScale="90000"/>
          </a:bodyPr>
          <a:lstStyle/>
          <a:p>
            <a:pPr algn="ctr"/>
            <a:r>
              <a:rPr lang="en-US" dirty="0"/>
              <a:t>Surface Engineering Boosts Water-Splitting Efficiency</a:t>
            </a:r>
          </a:p>
        </p:txBody>
      </p:sp>
      <p:sp>
        <p:nvSpPr>
          <p:cNvPr id="2" name="TextBox 1">
            <a:extLst>
              <a:ext uri="{FF2B5EF4-FFF2-40B4-BE49-F238E27FC236}">
                <a16:creationId xmlns:a16="http://schemas.microsoft.com/office/drawing/2014/main" id="{CD6C02D0-68C3-8D51-A711-3A879AD65E79}"/>
              </a:ext>
            </a:extLst>
          </p:cNvPr>
          <p:cNvSpPr txBox="1"/>
          <p:nvPr/>
        </p:nvSpPr>
        <p:spPr>
          <a:xfrm>
            <a:off x="-644236" y="180109"/>
            <a:ext cx="184731" cy="369332"/>
          </a:xfrm>
          <a:prstGeom prst="rect">
            <a:avLst/>
          </a:prstGeom>
          <a:noFill/>
        </p:spPr>
        <p:txBody>
          <a:bodyPr wrap="none" rtlCol="0">
            <a:spAutoFit/>
          </a:bodyPr>
          <a:lstStyle/>
          <a:p>
            <a:endParaRPr lang="en-US"/>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962648" y="1013247"/>
            <a:ext cx="8229351" cy="5103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400"/>
              </a:spcAft>
            </a:pPr>
            <a:r>
              <a:rPr lang="en-US" sz="2000" b="1" dirty="0">
                <a:solidFill>
                  <a:srgbClr val="0F6636"/>
                </a:solidFill>
                <a:latin typeface="+mj-lt"/>
                <a:ea typeface="Calibri" pitchFamily="34" charset="0"/>
                <a:cs typeface="Calibri"/>
              </a:rPr>
              <a:t>Scientific Achievement</a:t>
            </a:r>
          </a:p>
          <a:p>
            <a:pPr marL="114300">
              <a:spcAft>
                <a:spcPts val="800"/>
              </a:spcAft>
            </a:pPr>
            <a:r>
              <a:rPr lang="en-US" dirty="0">
                <a:latin typeface="+mj-lt"/>
              </a:rPr>
              <a:t>With the support of data from the Advanced Light Source (ALS), researchers modified the surface of an electrocatalyst to maximize its efficiency at splitting water.</a:t>
            </a:r>
          </a:p>
          <a:p>
            <a:pPr>
              <a:spcAft>
                <a:spcPts val="4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800"/>
              </a:spcAft>
            </a:pPr>
            <a:r>
              <a:rPr lang="en-US" dirty="0">
                <a:latin typeface="+mj-lt"/>
              </a:rPr>
              <a:t>The optimized material is approximately 40 times more efficient than similar commercial electrocatalysts and could help make the production of clean hydrogen fuel more sustainable and economical.</a:t>
            </a:r>
          </a:p>
          <a:p>
            <a:pPr>
              <a:spcAft>
                <a:spcPts val="4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600"/>
              </a:spcAft>
              <a:buFont typeface="Arial" panose="020B0604020202020204" pitchFamily="34" charset="0"/>
              <a:buChar char="•"/>
            </a:pPr>
            <a:r>
              <a:rPr lang="en-US" altLang="ja-JP" sz="1600" dirty="0">
                <a:latin typeface="+mj-lt"/>
                <a:cs typeface="Calibri"/>
              </a:rPr>
              <a:t>Termination engineering of Co</a:t>
            </a:r>
            <a:r>
              <a:rPr lang="en-US" altLang="ja-JP" sz="1600" baseline="-25000" dirty="0">
                <a:latin typeface="+mj-lt"/>
                <a:cs typeface="Calibri"/>
              </a:rPr>
              <a:t>3</a:t>
            </a:r>
            <a:r>
              <a:rPr lang="en-US" altLang="ja-JP" sz="1600" dirty="0">
                <a:latin typeface="+mj-lt"/>
                <a:cs typeface="Calibri"/>
              </a:rPr>
              <a:t>O</a:t>
            </a:r>
            <a:r>
              <a:rPr lang="en-US" altLang="ja-JP" sz="1600" baseline="-25000" dirty="0">
                <a:latin typeface="+mj-lt"/>
                <a:cs typeface="Calibri"/>
              </a:rPr>
              <a:t>4</a:t>
            </a:r>
            <a:r>
              <a:rPr lang="en-US" altLang="ja-JP" sz="1600" dirty="0">
                <a:latin typeface="+mj-lt"/>
                <a:cs typeface="Calibri"/>
              </a:rPr>
              <a:t> placed the (111) plane at the surface to maximize oxygen evolution reaction (OER) activity.</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Samples were characterized using various microscopy and spectroscopy techniques, including high-efficiency mapping of resonant inelastic x-ray scattering (mRIXS) at the ALS.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The data plus calculations revealed that the material's improved performance is a result of the increased surface density of highly active Co</a:t>
            </a:r>
            <a:r>
              <a:rPr lang="en-US" altLang="ja-JP" sz="1600" baseline="30000" dirty="0">
                <a:latin typeface="+mj-lt"/>
                <a:cs typeface="Calibri"/>
              </a:rPr>
              <a:t>3+</a:t>
            </a:r>
            <a:r>
              <a:rPr lang="en-US" altLang="ja-JP" sz="1600" dirty="0">
                <a:latin typeface="+mj-lt"/>
                <a:cs typeface="Calibri"/>
              </a:rPr>
              <a:t> and the involvement of oxygen anions as independent active sites.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pic>
        <p:nvPicPr>
          <p:cNvPr id="8" name="Picture 7" descr="A black background with blue text&#10;&#10;Description automatically generated with low confidence">
            <a:extLst>
              <a:ext uri="{FF2B5EF4-FFF2-40B4-BE49-F238E27FC236}">
                <a16:creationId xmlns:a16="http://schemas.microsoft.com/office/drawing/2014/main" id="{81E8E6BA-D2A2-5DFF-AF8E-888D5923D8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6351" y="6031665"/>
            <a:ext cx="1555480" cy="731406"/>
          </a:xfrm>
          <a:prstGeom prst="rect">
            <a:avLst/>
          </a:prstGeom>
        </p:spPr>
      </p:pic>
      <p:pic>
        <p:nvPicPr>
          <p:cNvPr id="10" name="Picture 9" descr="A picture containing text, font, logo, calligraphy&#10;&#10;Description automatically generated">
            <a:extLst>
              <a:ext uri="{FF2B5EF4-FFF2-40B4-BE49-F238E27FC236}">
                <a16:creationId xmlns:a16="http://schemas.microsoft.com/office/drawing/2014/main" id="{F60387BB-97DD-CE7E-DED3-8E0BB51313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1925" y="6134264"/>
            <a:ext cx="1926262" cy="436336"/>
          </a:xfrm>
          <a:prstGeom prst="rect">
            <a:avLst/>
          </a:prstGeom>
        </p:spPr>
      </p:pic>
      <p:pic>
        <p:nvPicPr>
          <p:cNvPr id="24" name="Picture 23" descr="A picture containing text, screenshot&#10;&#10;Description automatically generated">
            <a:extLst>
              <a:ext uri="{FF2B5EF4-FFF2-40B4-BE49-F238E27FC236}">
                <a16:creationId xmlns:a16="http://schemas.microsoft.com/office/drawing/2014/main" id="{5113F591-45F3-6D96-E109-68D769350E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054" y="1134529"/>
            <a:ext cx="3679624" cy="2913035"/>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61213</TotalTime>
  <Words>590</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Surface Engineering Boosts Water-Splitting Efficiency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1205</cp:revision>
  <cp:lastPrinted>2023-01-18T02:34:35Z</cp:lastPrinted>
  <dcterms:created xsi:type="dcterms:W3CDTF">2020-04-15T21:20:35Z</dcterms:created>
  <dcterms:modified xsi:type="dcterms:W3CDTF">2023-06-26T17:36:30Z</dcterms:modified>
</cp:coreProperties>
</file>