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6803" autoAdjust="0"/>
  </p:normalViewPr>
  <p:slideViewPr>
    <p:cSldViewPr snapToGrid="0">
      <p:cViewPr varScale="1">
        <p:scale>
          <a:sx n="110" d="100"/>
          <a:sy n="110" d="100"/>
        </p:scale>
        <p:origin x="2168" y="184"/>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7/20/23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7/20/23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Misfolded proteins are toxic to cells. They disrupt normal functions and cause some age-related human degenerative diseases, like Alzheimer’s, Parkinson’s, and Huntington’s diseases. Cells can deal with misfolded proteins by refolding or eliminating them. While the cell decides whether to refold or degrade proteins, it sequesters them into membraneless inclusions—clusters of misfolded proteins, like tiny garbage dumps, that occur in both the cytoplasm and the nucleus. In this work, researchers visually followed the fate of the misfolded proteins through cryogenic </a:t>
            </a:r>
            <a:r>
              <a:rPr kumimoji="0" lang="en-US" sz="1200" b="0" i="0" u="none" strike="noStrike" kern="1200" cap="none" spc="0" normalizeH="0" baseline="0" noProof="0" dirty="0">
                <a:ln>
                  <a:noFill/>
                </a:ln>
                <a:solidFill>
                  <a:srgbClr val="FF0000"/>
                </a:solidFill>
                <a:effectLst/>
                <a:uLnTx/>
                <a:uFillTx/>
                <a:latin typeface="Arial"/>
                <a:ea typeface="+mn-ea"/>
                <a:cs typeface="Arial"/>
              </a:rPr>
              <a:t>soft x-ray</a:t>
            </a:r>
            <a:r>
              <a:rPr kumimoji="0" lang="en-US" sz="1200" b="0" i="0" u="none" strike="noStrike" kern="1200" cap="none" spc="0" normalizeH="0" baseline="0" noProof="0" dirty="0">
                <a:ln>
                  <a:noFill/>
                </a:ln>
                <a:solidFill>
                  <a:prstClr val="black"/>
                </a:solidFill>
                <a:effectLst/>
                <a:uLnTx/>
                <a:uFillTx/>
                <a:latin typeface="Arial"/>
                <a:ea typeface="+mn-ea"/>
                <a:cs typeface="Arial"/>
              </a:rPr>
              <a:t> tomographic imaging and super-resolution visible-light microscopy. The results led to a previously unknown cellular pathway for clearing misfolded proteins from the nucleus, a discovery that could lead to new targets for age-related disease therapies.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E.M. Sontag (Marquette University and Stanford University); F. Morales-Polanco, T. Gestaut, and J. Frydman (Stanford University); J.H. Chen and G. McDermott (UCSF); P.T. Dolan (National Institute of Allergy and Infectious Diseases); and M.A. Le Gros and C. Larabell (UCSF and Berkeley Lab).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National Institutes of Health, Way Klingler Startup Funds (Marquette University), Pew Charitable Trusts, and the Gordon and Betty Moore Foundation. Operation of the ALS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https://als.lbl.gov/a-new-pathway-for-clearing-misfolded-proteins/</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2BCC9-030F-8595-73CD-F119708DF463}"/>
              </a:ext>
            </a:extLst>
          </p:cNvPr>
          <p:cNvSpPr txBox="1"/>
          <p:nvPr/>
        </p:nvSpPr>
        <p:spPr>
          <a:xfrm>
            <a:off x="186898" y="3487516"/>
            <a:ext cx="3727200" cy="1938992"/>
          </a:xfrm>
          <a:prstGeom prst="rect">
            <a:avLst/>
          </a:prstGeom>
          <a:noFill/>
        </p:spPr>
        <p:txBody>
          <a:bodyPr wrap="square" rtlCol="0">
            <a:spAutoFit/>
          </a:bodyPr>
          <a:lstStyle/>
          <a:p>
            <a:r>
              <a:rPr lang="en-US" sz="1200" dirty="0"/>
              <a:t>Left: Soft x-ray tomographic reconstruction of a yeast cell in which misfolded proteins (magenta) in the cytoplasm are being engulfed by vacuoles (gray), the cell’s protein degradation machinery. Right: Super-resolution visible-light microscopy reconstruction showing misfolded nuclear proteins (green) being extruded from the nucleus (blue) toward a vacuole through a nuclear-vacuolar junction (yellow). (Image credit: Fabián Morales-Polanco/Stanford University).</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45431" y="5475498"/>
            <a:ext cx="3768667" cy="707886"/>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E.M. Sontag, F. Morales-Polanco, J.H. Chen, G. McDermott, P.T. Dolan, T. Gestaut, M.A. Le Gros, C. Larabell, and J. Frydman, </a:t>
            </a:r>
            <a:r>
              <a:rPr lang="en-US" sz="1000" i="1" dirty="0" err="1">
                <a:solidFill>
                  <a:srgbClr val="0F6636"/>
                </a:solidFill>
                <a:latin typeface="Arial" panose="020B0604020202020204" pitchFamily="34" charset="0"/>
                <a:cs typeface="Arial" panose="020B0604020202020204" pitchFamily="34" charset="0"/>
              </a:rPr>
              <a:t>Nat. Cell Biol.</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25</a:t>
            </a:r>
            <a:r>
              <a:rPr lang="en-US" sz="1000" dirty="0" err="1">
                <a:solidFill>
                  <a:srgbClr val="0F6636"/>
                </a:solidFill>
                <a:latin typeface="Arial" panose="020B0604020202020204" pitchFamily="34" charset="0"/>
                <a:cs typeface="Arial" panose="020B0604020202020204" pitchFamily="34" charset="0"/>
              </a:rPr>
              <a:t>, 699 (2023), doi:10.1038/s41556-023-01128-6. </a:t>
            </a:r>
            <a:r>
              <a:rPr lang="en-US" sz="1000" dirty="0">
                <a:solidFill>
                  <a:srgbClr val="0F6636"/>
                </a:solidFill>
                <a:latin typeface="Arial" panose="020B0604020202020204" pitchFamily="34" charset="0"/>
                <a:cs typeface="Arial" panose="020B0604020202020204" pitchFamily="34" charset="0"/>
              </a:rPr>
              <a:t>Work was performed at the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25131" y="15548"/>
            <a:ext cx="11901893" cy="902525"/>
          </a:xfrm>
        </p:spPr>
        <p:txBody>
          <a:bodyPr>
            <a:normAutofit fontScale="90000"/>
          </a:bodyPr>
          <a:lstStyle/>
          <a:p>
            <a:pPr algn="ctr"/>
            <a:r>
              <a:rPr lang="en-US" dirty="0"/>
              <a:t>A New Pathway for Clearing Misfolded Proteins</a:t>
            </a:r>
          </a:p>
        </p:txBody>
      </p:sp>
      <p:sp>
        <p:nvSpPr>
          <p:cNvPr id="2" name="TextBox 1">
            <a:extLst>
              <a:ext uri="{FF2B5EF4-FFF2-40B4-BE49-F238E27FC236}">
                <a16:creationId xmlns:a16="http://schemas.microsoft.com/office/drawing/2014/main" id="{CD6C02D0-68C3-8D51-A711-3A879AD65E79}"/>
              </a:ext>
            </a:extLst>
          </p:cNvPr>
          <p:cNvSpPr txBox="1"/>
          <p:nvPr/>
        </p:nvSpPr>
        <p:spPr>
          <a:xfrm>
            <a:off x="-644236" y="180109"/>
            <a:ext cx="184731" cy="369332"/>
          </a:xfrm>
          <a:prstGeom prst="rect">
            <a:avLst/>
          </a:prstGeom>
          <a:noFill/>
        </p:spPr>
        <p:txBody>
          <a:bodyPr wrap="none" rtlCol="0">
            <a:spAutoFit/>
          </a:bodyPr>
          <a:lstStyle/>
          <a:p>
            <a:endParaRPr lang="en-US"/>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962648" y="1084894"/>
            <a:ext cx="8229351"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200"/>
              </a:spcAft>
            </a:pPr>
            <a:r>
              <a:rPr lang="en-US" sz="2000" b="1" dirty="0">
                <a:solidFill>
                  <a:srgbClr val="0F6636"/>
                </a:solidFill>
                <a:latin typeface="+mj-lt"/>
                <a:ea typeface="Calibri" pitchFamily="34" charset="0"/>
                <a:cs typeface="Calibri"/>
              </a:rPr>
              <a:t>Scientific Achievement</a:t>
            </a:r>
          </a:p>
          <a:p>
            <a:pPr marL="114300">
              <a:spcAft>
                <a:spcPts val="600"/>
              </a:spcAft>
            </a:pPr>
            <a:r>
              <a:rPr lang="en-US" dirty="0">
                <a:latin typeface="+mj-lt"/>
              </a:rPr>
              <a:t>Researchers integrated several approaches, such as cryogenic 3D imaging at the Advanced Light Source (ALS), to define a novel cellular pathway—involving a shared “garbage dump”—for clearing misfolded proteins from cells.</a:t>
            </a:r>
          </a:p>
          <a:p>
            <a:pPr>
              <a:spcAft>
                <a:spcPts val="2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600"/>
              </a:spcAft>
            </a:pPr>
            <a:r>
              <a:rPr lang="en-US" dirty="0">
                <a:latin typeface="+mj-lt"/>
              </a:rPr>
              <a:t>The pathway is a potential therapy target for age-related diseases like Alzheimer’s, Huntington’s, and Parkinson’s diseases.</a:t>
            </a:r>
          </a:p>
          <a:p>
            <a:pPr>
              <a:spcAft>
                <a:spcPts val="2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200"/>
              </a:spcAft>
              <a:buFont typeface="Arial" panose="020B0604020202020204" pitchFamily="34" charset="0"/>
              <a:buChar char="•"/>
            </a:pPr>
            <a:r>
              <a:rPr lang="en-US" altLang="ja-JP" sz="1600" dirty="0">
                <a:latin typeface="+mj-lt"/>
                <a:cs typeface="Calibri"/>
              </a:rPr>
              <a:t>Intact yeast cells were imaged using cryogenic soft x-ray tomography at the ALS and super-resolution visible-light microscopy.</a:t>
            </a:r>
          </a:p>
          <a:p>
            <a:pPr marL="288925" lvl="1" indent="-165100">
              <a:spcBef>
                <a:spcPts val="0"/>
              </a:spcBef>
              <a:spcAft>
                <a:spcPts val="200"/>
              </a:spcAft>
              <a:buFont typeface="Arial" panose="020B0604020202020204" pitchFamily="34" charset="0"/>
              <a:buChar char="•"/>
            </a:pPr>
            <a:r>
              <a:rPr lang="en-US" altLang="ja-JP" sz="1600" dirty="0">
                <a:latin typeface="+mj-lt"/>
                <a:cs typeface="Calibri"/>
              </a:rPr>
              <a:t>Misfolded protein clusters (inclusions) migrated toward the nucleus–vacuole boundary (where proteins are queued up for degradation).</a:t>
            </a:r>
          </a:p>
          <a:p>
            <a:pPr marL="288925" lvl="1" indent="-165100">
              <a:spcBef>
                <a:spcPts val="0"/>
              </a:spcBef>
              <a:spcAft>
                <a:spcPts val="200"/>
              </a:spcAft>
              <a:buFont typeface="Arial" panose="020B0604020202020204" pitchFamily="34" charset="0"/>
              <a:buChar char="•"/>
            </a:pPr>
            <a:r>
              <a:rPr lang="en-US" altLang="ja-JP" sz="1600" dirty="0">
                <a:latin typeface="+mj-lt"/>
                <a:cs typeface="Calibri"/>
              </a:rPr>
              <a:t>Inclusions from the nucleus budded straight into the vacuole at the junction of the two membranes.</a:t>
            </a:r>
          </a:p>
          <a:p>
            <a:pPr marL="288925" lvl="1" indent="-165100">
              <a:spcBef>
                <a:spcPts val="0"/>
              </a:spcBef>
              <a:spcAft>
                <a:spcPts val="200"/>
              </a:spcAft>
              <a:buFont typeface="Arial" panose="020B0604020202020204" pitchFamily="34" charset="0"/>
              <a:buChar char="•"/>
            </a:pPr>
            <a:r>
              <a:rPr lang="en-US" altLang="ja-JP" sz="1600" dirty="0">
                <a:latin typeface="+mj-lt"/>
                <a:cs typeface="Calibri"/>
              </a:rPr>
              <a:t>Genetic experiments showed that the budding action was facilitated by proteins that help transport molecules around cells. </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10" name="Snip Single Corner Rectangle 9">
            <a:extLst>
              <a:ext uri="{FF2B5EF4-FFF2-40B4-BE49-F238E27FC236}">
                <a16:creationId xmlns:a16="http://schemas.microsoft.com/office/drawing/2014/main" id="{495424C7-5950-C12D-6F23-80486E0CCEBB}"/>
              </a:ext>
            </a:extLst>
          </p:cNvPr>
          <p:cNvSpPr/>
          <p:nvPr/>
        </p:nvSpPr>
        <p:spPr>
          <a:xfrm flipH="1">
            <a:off x="62302" y="1413162"/>
            <a:ext cx="3851606" cy="2019149"/>
          </a:xfrm>
          <a:prstGeom prst="snip1Rect">
            <a:avLst>
              <a:gd name="adj" fmla="val 32324"/>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background with red text&#10;&#10;Description automatically generated">
            <a:extLst>
              <a:ext uri="{FF2B5EF4-FFF2-40B4-BE49-F238E27FC236}">
                <a16:creationId xmlns:a16="http://schemas.microsoft.com/office/drawing/2014/main" id="{A2CA8989-36DF-C849-F74B-3566286E43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7369" y="6155265"/>
            <a:ext cx="1305160" cy="424695"/>
          </a:xfrm>
          <a:prstGeom prst="rect">
            <a:avLst/>
          </a:prstGeom>
        </p:spPr>
      </p:pic>
      <p:pic>
        <p:nvPicPr>
          <p:cNvPr id="16" name="Picture 15" descr="A blue logo with black background&#10;&#10;Description automatically generated">
            <a:extLst>
              <a:ext uri="{FF2B5EF4-FFF2-40B4-BE49-F238E27FC236}">
                <a16:creationId xmlns:a16="http://schemas.microsoft.com/office/drawing/2014/main" id="{2DBC0772-2ACE-F904-8925-D1D2CEBD40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6890" y="6134264"/>
            <a:ext cx="823146" cy="401283"/>
          </a:xfrm>
          <a:prstGeom prst="rect">
            <a:avLst/>
          </a:prstGeom>
        </p:spPr>
      </p:pic>
      <p:pic>
        <p:nvPicPr>
          <p:cNvPr id="20" name="Picture 19" descr="A close-up of a sign&#10;&#10;Description automatically generated">
            <a:extLst>
              <a:ext uri="{FF2B5EF4-FFF2-40B4-BE49-F238E27FC236}">
                <a16:creationId xmlns:a16="http://schemas.microsoft.com/office/drawing/2014/main" id="{61C627DA-9051-EF4A-26B3-2258D2E3EF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5028" y="6168264"/>
            <a:ext cx="1641284" cy="401283"/>
          </a:xfrm>
          <a:prstGeom prst="rect">
            <a:avLst/>
          </a:prstGeom>
        </p:spPr>
      </p:pic>
      <p:pic>
        <p:nvPicPr>
          <p:cNvPr id="25" name="Picture 24" descr="Blue text on a black background&#10;&#10;Description automatically generated">
            <a:extLst>
              <a:ext uri="{FF2B5EF4-FFF2-40B4-BE49-F238E27FC236}">
                <a16:creationId xmlns:a16="http://schemas.microsoft.com/office/drawing/2014/main" id="{BE43570C-F9A7-DBDD-D6F7-D31D3B67A3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7521" y="6120311"/>
            <a:ext cx="1524377" cy="436336"/>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65394</TotalTime>
  <Words>563</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A New Pathway for Clearing Misfolded Proteins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1250</cp:revision>
  <cp:lastPrinted>2023-01-18T02:34:35Z</cp:lastPrinted>
  <dcterms:created xsi:type="dcterms:W3CDTF">2020-04-15T21:20:35Z</dcterms:created>
  <dcterms:modified xsi:type="dcterms:W3CDTF">2023-07-21T00:11:02Z</dcterms:modified>
</cp:coreProperties>
</file>