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9932" autoAdjust="0"/>
  </p:normalViewPr>
  <p:slideViewPr>
    <p:cSldViewPr snapToGrid="0">
      <p:cViewPr varScale="1">
        <p:scale>
          <a:sx n="115" d="100"/>
          <a:sy n="115" d="100"/>
        </p:scale>
        <p:origin x="2008" y="184"/>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992"/>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11/14/23</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11/14/23</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Some materials have properties that change (such as color, conductivity, or shape) in response to relatively small changes in environmental conditions (such as humidity, light, or temperature). This category of highly responsive, “smart” materials includes block copolymers, which consist of two or more types of monomer chains that self-assemble into discrete regions (or “blocks”). In blocks with both hydrophilic (water-loving) and hydrophobic (water-avoiding) components, heating to a critical temperature can weaken interactions between monomers in favor of interactions with the solvent, thus triggering nanoscale restructuring that can affect the material’s overall physical properties. Scientists would like to leverage the dynamic behavior of such temperature-responsive polymers for numerous applications, ranging from drug delivery to catalysis. To gain mechanistic insight into the solution-phase dynamics of these polymers, a team of researchers coupled liquid-phase electron microscopy with liquid-phase variable-temperature resonant soft x-ray scattering (VT-RSoXS). Correlating the data obtained from using the techniques in tandem provided a powerful approach to understanding complex nanoscale dynamics in solution.</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J. Korpanty and N.C. Gianneschi (Northwestern University) and C. Wang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US Department of Defense, Army Research Office and Office of Naval Research; National Science Foundation; Northwestern University; W.M. Keck Foundation; and the State of Illinois.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https://als.lbl.gov/insight-into-how-thermoresponsive-nanomaterials-work/</a:t>
            </a: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nip Same Side Corner Rectangle 7">
            <a:extLst>
              <a:ext uri="{FF2B5EF4-FFF2-40B4-BE49-F238E27FC236}">
                <a16:creationId xmlns:a16="http://schemas.microsoft.com/office/drawing/2014/main" id="{DD46E000-9E69-5901-C1CB-CCC01D412D17}"/>
              </a:ext>
            </a:extLst>
          </p:cNvPr>
          <p:cNvSpPr/>
          <p:nvPr/>
        </p:nvSpPr>
        <p:spPr>
          <a:xfrm>
            <a:off x="68741" y="1309524"/>
            <a:ext cx="4793179" cy="2811477"/>
          </a:xfrm>
          <a:prstGeom prst="snip2Same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9B2BCC9-030F-8595-73CD-F119708DF463}"/>
              </a:ext>
            </a:extLst>
          </p:cNvPr>
          <p:cNvSpPr txBox="1"/>
          <p:nvPr/>
        </p:nvSpPr>
        <p:spPr>
          <a:xfrm>
            <a:off x="127598" y="4124135"/>
            <a:ext cx="4784018" cy="1384995"/>
          </a:xfrm>
          <a:prstGeom prst="rect">
            <a:avLst/>
          </a:prstGeom>
          <a:noFill/>
        </p:spPr>
        <p:txBody>
          <a:bodyPr wrap="square" rtlCol="0">
            <a:spAutoFit/>
          </a:bodyPr>
          <a:lstStyle/>
          <a:p>
            <a:r>
              <a:rPr lang="en-US" sz="1200" dirty="0"/>
              <a:t>To gain mechanistic insight into what happens in a thermally responsive nanomaterial made up of polymers in solution, researchers used a multimodal approach that combined liquid-phase transition electron microscopy (TEM) and resonant soft x-ray scattering (RSoXS). The proposed mechanism for the thermally triggered transformation could not be confidently assigned by using either technique in isolation.</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19555" y="6428827"/>
            <a:ext cx="576296" cy="365125"/>
          </a:xfrm>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31796" y="5573101"/>
            <a:ext cx="4730124" cy="400110"/>
          </a:xfrm>
          <a:prstGeom prst="rect">
            <a:avLst/>
          </a:prstGeom>
          <a:noFill/>
        </p:spPr>
        <p:txBody>
          <a:bodyPr wrap="square">
            <a:spAutoFit/>
          </a:bodyPr>
          <a:lstStyle/>
          <a:p>
            <a:pPr fontAlgn="auto">
              <a:spcBef>
                <a:spcPts val="600"/>
              </a:spcBef>
              <a:spcAft>
                <a:spcPts val="0"/>
              </a:spcAft>
            </a:pPr>
            <a:r>
              <a:rPr lang="en-US" sz="1000" dirty="0" err="1">
                <a:solidFill>
                  <a:srgbClr val="0F6636"/>
                </a:solidFill>
                <a:latin typeface="Arial" panose="020B0604020202020204" pitchFamily="34" charset="0"/>
                <a:cs typeface="Arial" panose="020B0604020202020204" pitchFamily="34" charset="0"/>
              </a:rPr>
              <a:t>J. Korpanty, C. Wang, and N.C. Gianneschi, </a:t>
            </a:r>
            <a:r>
              <a:rPr lang="en-US" sz="1000" i="1" dirty="0" err="1">
                <a:solidFill>
                  <a:srgbClr val="0F6636"/>
                </a:solidFill>
                <a:latin typeface="Arial" panose="020B0604020202020204" pitchFamily="34" charset="0"/>
                <a:cs typeface="Arial" panose="020B0604020202020204" pitchFamily="34" charset="0"/>
              </a:rPr>
              <a:t>Nat. Commun.</a:t>
            </a:r>
            <a:r>
              <a:rPr lang="en-US" sz="1000" dirty="0" err="1">
                <a:solidFill>
                  <a:srgbClr val="0F6636"/>
                </a:solidFill>
                <a:latin typeface="Arial" panose="020B0604020202020204" pitchFamily="34" charset="0"/>
                <a:cs typeface="Arial" panose="020B0604020202020204" pitchFamily="34" charset="0"/>
              </a:rPr>
              <a:t> </a:t>
            </a:r>
            <a:r>
              <a:rPr lang="en-US" sz="1000" b="1" dirty="0" err="1">
                <a:solidFill>
                  <a:srgbClr val="0F6636"/>
                </a:solidFill>
                <a:latin typeface="Arial" panose="020B0604020202020204" pitchFamily="34" charset="0"/>
                <a:cs typeface="Arial" panose="020B0604020202020204" pitchFamily="34" charset="0"/>
              </a:rPr>
              <a:t>14</a:t>
            </a:r>
            <a:r>
              <a:rPr lang="en-US" sz="1000" dirty="0" err="1">
                <a:solidFill>
                  <a:srgbClr val="0F6636"/>
                </a:solidFill>
                <a:latin typeface="Arial" panose="020B0604020202020204" pitchFamily="34" charset="0"/>
                <a:cs typeface="Arial" panose="020B0604020202020204" pitchFamily="34" charset="0"/>
              </a:rPr>
              <a:t>, 3441 (2023); doi:10.1038/s41467-023-38781-2. </a:t>
            </a:r>
            <a:r>
              <a:rPr lang="en-US" sz="1000" dirty="0">
                <a:solidFill>
                  <a:srgbClr val="0F6636"/>
                </a:solidFill>
                <a:latin typeface="Arial" panose="020B0604020202020204" pitchFamily="34" charset="0"/>
                <a:cs typeface="Arial" panose="020B0604020202020204" pitchFamily="34" charset="0"/>
              </a:rPr>
              <a:t>Work was performed in part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5192" y="15548"/>
            <a:ext cx="11901893" cy="902525"/>
          </a:xfrm>
        </p:spPr>
        <p:txBody>
          <a:bodyPr>
            <a:normAutofit fontScale="90000"/>
          </a:bodyPr>
          <a:lstStyle/>
          <a:p>
            <a:pPr algn="ctr"/>
            <a:r>
              <a:rPr lang="en-US" dirty="0"/>
              <a:t>Insight into How Thermoresponsive Nanomaterials Work</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911616" y="986113"/>
            <a:ext cx="7148588" cy="5347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Aft>
                <a:spcPts val="500"/>
              </a:spcAft>
            </a:pPr>
            <a:r>
              <a:rPr lang="en-US" sz="2000" b="1" dirty="0">
                <a:solidFill>
                  <a:srgbClr val="0F6636"/>
                </a:solidFill>
                <a:latin typeface="+mj-lt"/>
                <a:ea typeface="Calibri" pitchFamily="34" charset="0"/>
                <a:cs typeface="Calibri"/>
              </a:rPr>
              <a:t>Scientific Achievement</a:t>
            </a:r>
          </a:p>
          <a:p>
            <a:pPr marL="114300">
              <a:spcAft>
                <a:spcPts val="600"/>
              </a:spcAft>
            </a:pPr>
            <a:r>
              <a:rPr lang="en-US" dirty="0">
                <a:latin typeface="+mj-lt"/>
              </a:rPr>
              <a:t>By combining soft x-ray scattering at the Advanced Light Source (ALS) with electron microscopy, researchers learned how nanoscale polymer assemblies in solution restructure in response to heating.</a:t>
            </a:r>
          </a:p>
          <a:p>
            <a:pPr>
              <a:spcAft>
                <a:spcPts val="5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600"/>
              </a:spcAft>
            </a:pPr>
            <a:r>
              <a:rPr lang="en-US" dirty="0">
                <a:latin typeface="+mj-lt"/>
              </a:rPr>
              <a:t>The approach can be generalized to many complex, solution-phase, nanoscale processes, and holds promise for driving advances in applications from drug delivery to catalysis.</a:t>
            </a:r>
          </a:p>
          <a:p>
            <a:pPr>
              <a:spcAft>
                <a:spcPts val="3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Temperature-responsive polymer assemblies were probed using correlated RSoXS (at the ALS) and TEM (at Northwestern Univ.), utilizing a liquid-cell with shared sample geometry. </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Particles transition from polydisperse core-shell structures with multiphase cores to more-ordered spherical micelles.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Demonstrates a generalizable workflow for studying complex, solution-phase nanomaterials.</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pic>
        <p:nvPicPr>
          <p:cNvPr id="6" name="Picture 5" descr="Purple text on a black background&#10;&#10;Description automatically generated">
            <a:extLst>
              <a:ext uri="{FF2B5EF4-FFF2-40B4-BE49-F238E27FC236}">
                <a16:creationId xmlns:a16="http://schemas.microsoft.com/office/drawing/2014/main" id="{B8FD8CCD-5706-6767-62FD-0C5D9D9CE9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6222" y="6155795"/>
            <a:ext cx="1630395" cy="393274"/>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75390</TotalTime>
  <Words>512</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Insight into How Thermoresponsive Nanomaterials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1286</cp:revision>
  <cp:lastPrinted>2023-01-18T02:34:35Z</cp:lastPrinted>
  <dcterms:created xsi:type="dcterms:W3CDTF">2020-04-15T21:20:35Z</dcterms:created>
  <dcterms:modified xsi:type="dcterms:W3CDTF">2023-11-14T19:44:34Z</dcterms:modified>
</cp:coreProperties>
</file>