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636"/>
    <a:srgbClr val="106636"/>
    <a:srgbClr val="000000"/>
    <a:srgbClr val="0000FF"/>
    <a:srgbClr val="F2F2F2"/>
    <a:srgbClr val="5AE838"/>
    <a:srgbClr val="9966FF"/>
    <a:srgbClr val="0099FF"/>
    <a:srgbClr val="33CCFF"/>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013" autoAdjust="0"/>
    <p:restoredTop sz="80417" autoAdjust="0"/>
  </p:normalViewPr>
  <p:slideViewPr>
    <p:cSldViewPr snapToGrid="0">
      <p:cViewPr varScale="1">
        <p:scale>
          <a:sx n="121" d="100"/>
          <a:sy n="121" d="100"/>
        </p:scale>
        <p:origin x="1304" y="168"/>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11/6/23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11/6/23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How likely is an electric-vehicle battery to self-combust and explode? The chances of that happening are actually pretty slim: Some analysts say that gasoline vehicles are nearly 30 times more likely to catch fire than electric vehicles. But recent news of EVs catching fire while parked have left many consumers—and researchers—scratching their heads over how these rare events could possibly happen. Researchers have long known that high electric currents can lead to “thermal runaway”—a chain reaction that can cause a battery to overheat, catch fire, and explode. But without a reliable method to measure currents inside a resting battery, it has not been clear why some batteries go into thermal runaway when an EV is parked. Now, by using operando x-ray microtomography at the ALS, scientists have shown that the presence of large local currents inside batteries at rest after fast charging could be one of the causes behind thermal runaway.</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Researchers: </a:t>
            </a:r>
            <a:r>
              <a:rPr lang="en-US" sz="1200" b="0" i="0" u="none" strike="noStrike" kern="1200" dirty="0">
                <a:solidFill>
                  <a:schemeClr val="tx1"/>
                </a:solidFill>
                <a:effectLst/>
                <a:latin typeface="+mn-lt"/>
                <a:ea typeface="+mn-ea"/>
                <a:cs typeface="+mn-cs"/>
              </a:rPr>
              <a:t>A.S. Ho and N.P. Balsara (UC Berkeley and Berkeley Lab), D.Y. Parkinson (ALS), and S.E. Trask and A.N. Jansen (Argonne National Laboratory).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Funding: US Department of Energy (DOE), Office of Energy Efficiency and Renewable Energy, Vehicle Techologies Office; and the National Science Foundation. Operation of the ALS is supported by the US DOE, Office of Science, Basic Energy Sciences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06636"/>
                </a:solidFill>
                <a:effectLst/>
                <a:uLnTx/>
                <a:uFillTx/>
                <a:latin typeface="+mn-lt"/>
                <a:ea typeface="+mn-ea"/>
                <a:cs typeface="+mn-cs"/>
              </a:rPr>
              <a:t>Full highlight: https://als.lbl.gov/internal-currents-in-lithium-batteries-after-fast-charging/</a:t>
            </a:r>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19555" y="6428827"/>
            <a:ext cx="576296" cy="365125"/>
          </a:xfrm>
        </p:spPr>
        <p:txBody>
          <a:bodyPr/>
          <a:lstStyle/>
          <a:p>
            <a:fld id="{600448BA-62AF-4340-AB5F-316C0E06117B}" type="slidenum">
              <a:rPr lang="en-US" smtClean="0">
                <a:solidFill>
                  <a:srgbClr val="0F3F66"/>
                </a:solidFill>
              </a:rPr>
              <a:pPr/>
              <a:t>1</a:t>
            </a:fld>
            <a:endParaRPr lang="en-US" dirty="0">
              <a:solidFill>
                <a:srgbClr val="0F3F66"/>
              </a:solidFill>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14071" y="5164539"/>
            <a:ext cx="4268742" cy="1015663"/>
          </a:xfrm>
          <a:prstGeom prst="rect">
            <a:avLst/>
          </a:prstGeom>
          <a:noFill/>
        </p:spPr>
        <p:txBody>
          <a:bodyPr wrap="square">
            <a:spAutoFit/>
          </a:bodyPr>
          <a:lstStyle/>
          <a:p>
            <a:pPr fontAlgn="auto">
              <a:spcBef>
                <a:spcPts val="600"/>
              </a:spcBef>
              <a:spcAft>
                <a:spcPts val="0"/>
              </a:spcAft>
            </a:pPr>
            <a:r>
              <a:rPr lang="en-US" sz="1000" dirty="0" err="1">
                <a:solidFill>
                  <a:srgbClr val="0F6636"/>
                </a:solidFill>
                <a:latin typeface="Arial" panose="020B0604020202020204" pitchFamily="34" charset="0"/>
                <a:cs typeface="Arial" panose="020B0604020202020204" pitchFamily="34" charset="0"/>
              </a:rPr>
              <a:t>A.S. Ho, D.Y. Parkinson, S.E. Trask, A.N. Jansen, and N.P. Balsara, </a:t>
            </a:r>
            <a:r>
              <a:rPr lang="en-US" sz="1000" i="1" dirty="0" err="1">
                <a:solidFill>
                  <a:srgbClr val="0F6636"/>
                </a:solidFill>
                <a:latin typeface="Arial" panose="020B0604020202020204" pitchFamily="34" charset="0"/>
                <a:cs typeface="Arial" panose="020B0604020202020204" pitchFamily="34" charset="0"/>
              </a:rPr>
              <a:t>ACS Nano</a:t>
            </a:r>
            <a:r>
              <a:rPr lang="en-US" sz="1000" dirty="0" err="1">
                <a:solidFill>
                  <a:srgbClr val="0F6636"/>
                </a:solidFill>
                <a:latin typeface="Arial" panose="020B0604020202020204" pitchFamily="34" charset="0"/>
                <a:cs typeface="Arial" panose="020B0604020202020204" pitchFamily="34" charset="0"/>
              </a:rPr>
              <a:t> </a:t>
            </a:r>
            <a:r>
              <a:rPr lang="en-US" sz="1000" b="1" dirty="0" err="1">
                <a:solidFill>
                  <a:srgbClr val="0F6636"/>
                </a:solidFill>
                <a:latin typeface="Arial" panose="020B0604020202020204" pitchFamily="34" charset="0"/>
                <a:cs typeface="Arial" panose="020B0604020202020204" pitchFamily="34" charset="0"/>
              </a:rPr>
              <a:t>17</a:t>
            </a:r>
            <a:r>
              <a:rPr lang="en-US" sz="1000" dirty="0" err="1">
                <a:solidFill>
                  <a:srgbClr val="0F6636"/>
                </a:solidFill>
                <a:latin typeface="Arial" panose="020B0604020202020204" pitchFamily="34" charset="0"/>
                <a:cs typeface="Arial" panose="020B0604020202020204" pitchFamily="34" charset="0"/>
              </a:rPr>
              <a:t>, 19180 (2023), doi:10.1021/acsnano.3c05470. </a:t>
            </a:r>
            <a:r>
              <a:rPr lang="en-US" sz="1000" dirty="0">
                <a:solidFill>
                  <a:srgbClr val="0F6636"/>
                </a:solidFill>
                <a:latin typeface="Arial" panose="020B0604020202020204" pitchFamily="34" charset="0"/>
                <a:cs typeface="Arial" panose="020B0604020202020204" pitchFamily="34" charset="0"/>
              </a:rPr>
              <a:t>Work was performed at ALS/LBNL and Chemical Sciences and Engineering/ANL and was primarily funded by the DOE's Advanced Battery Cell Research Program (eXtreme fast charge Cell Evaluation of Lithium-ion batteries, XCEL). </a:t>
            </a: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5192" y="15548"/>
            <a:ext cx="11901893" cy="902525"/>
          </a:xfrm>
        </p:spPr>
        <p:txBody>
          <a:bodyPr>
            <a:normAutofit fontScale="90000"/>
          </a:bodyPr>
          <a:lstStyle/>
          <a:p>
            <a:pPr algn="ctr"/>
            <a:r>
              <a:rPr lang="en-US" dirty="0"/>
              <a:t>Internal Currents in Li Batteries after Fast Charging</a:t>
            </a:r>
          </a:p>
        </p:txBody>
      </p:sp>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4527395" y="986113"/>
            <a:ext cx="7532809" cy="5106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spcAft>
                <a:spcPts val="500"/>
              </a:spcAft>
            </a:pPr>
            <a:r>
              <a:rPr lang="en-US" sz="2000" b="1" dirty="0">
                <a:solidFill>
                  <a:srgbClr val="0F6636"/>
                </a:solidFill>
                <a:latin typeface="+mj-lt"/>
                <a:ea typeface="Calibri" pitchFamily="34" charset="0"/>
                <a:cs typeface="Calibri"/>
              </a:rPr>
              <a:t>Scientific Achievement</a:t>
            </a:r>
          </a:p>
          <a:p>
            <a:pPr marL="114300">
              <a:spcAft>
                <a:spcPts val="1200"/>
              </a:spcAft>
            </a:pPr>
            <a:r>
              <a:rPr lang="en-US" dirty="0">
                <a:latin typeface="+mj-lt"/>
              </a:rPr>
              <a:t>In lithium batteries after fast charging, researchers measured the persistence of internal currents and found that large local currents continue even after charging has stopped.</a:t>
            </a:r>
          </a:p>
          <a:p>
            <a:pPr>
              <a:spcAft>
                <a:spcPts val="500"/>
              </a:spcAft>
            </a:pPr>
            <a:r>
              <a:rPr lang="en-US" altLang="ja-JP" sz="2000" b="1" dirty="0">
                <a:solidFill>
                  <a:srgbClr val="0F6636"/>
                </a:solidFill>
                <a:latin typeface="+mj-lt"/>
                <a:ea typeface="Calibri" pitchFamily="34" charset="0"/>
                <a:cs typeface="Calibri"/>
              </a:rPr>
              <a:t>Significance </a:t>
            </a:r>
            <a:r>
              <a:rPr lang="en-US" altLang="ja-JP" sz="2000" b="1" dirty="0">
                <a:solidFill>
                  <a:srgbClr val="0F6636"/>
                </a:solidFill>
                <a:latin typeface="+mj-lt"/>
                <a:ea typeface="Calibri" panose="020F0502020204030204" pitchFamily="34" charset="0"/>
                <a:cs typeface="Calibri" panose="020F0502020204030204" pitchFamily="34" charset="0"/>
              </a:rPr>
              <a:t>and</a:t>
            </a:r>
            <a:r>
              <a:rPr lang="en-US" altLang="ja-JP" sz="2000" b="1" dirty="0">
                <a:solidFill>
                  <a:srgbClr val="0F6636"/>
                </a:solidFill>
                <a:latin typeface="+mj-lt"/>
                <a:ea typeface="Calibri" pitchFamily="34" charset="0"/>
                <a:cs typeface="Calibri"/>
              </a:rPr>
              <a:t> Impact</a:t>
            </a:r>
          </a:p>
          <a:p>
            <a:pPr marL="114300">
              <a:spcAft>
                <a:spcPts val="1200"/>
              </a:spcAft>
            </a:pPr>
            <a:r>
              <a:rPr lang="en-US" dirty="0">
                <a:latin typeface="+mj-lt"/>
              </a:rPr>
              <a:t>The work uses hard x-ray 3D imaging at the Advanced Light Source (ALS) in a novel way and sheds light on the causes of thermal runaway and the catastrophic failure of lithium batteries at rest.</a:t>
            </a:r>
          </a:p>
          <a:p>
            <a:pPr>
              <a:spcAft>
                <a:spcPts val="500"/>
              </a:spcAft>
            </a:pPr>
            <a:r>
              <a:rPr lang="en-US" altLang="ja-JP" b="1" dirty="0">
                <a:solidFill>
                  <a:srgbClr val="0F6636"/>
                </a:solidFill>
                <a:latin typeface="+mj-lt"/>
                <a:ea typeface="Calibri" pitchFamily="34" charset="0"/>
                <a:cs typeface="Calibri"/>
              </a:rPr>
              <a:t>Research Details</a:t>
            </a:r>
          </a:p>
          <a:p>
            <a:pPr marL="288925" lvl="1" indent="-165100">
              <a:spcBef>
                <a:spcPts val="0"/>
              </a:spcBef>
              <a:spcAft>
                <a:spcPts val="800"/>
              </a:spcAft>
              <a:buFont typeface="Arial" panose="020B0604020202020204" pitchFamily="34" charset="0"/>
              <a:buChar char="•"/>
            </a:pPr>
            <a:r>
              <a:rPr lang="en-US" altLang="ja-JP" sz="1600" dirty="0">
                <a:latin typeface="+mj-lt"/>
                <a:cs typeface="Calibri"/>
              </a:rPr>
              <a:t>Volume changes in Li metal on electrode surface and in graphite particles in the electrode were measured by x-ray microtomography.</a:t>
            </a:r>
          </a:p>
          <a:p>
            <a:pPr marL="288925" lvl="1" indent="-165100">
              <a:spcBef>
                <a:spcPts val="0"/>
              </a:spcBef>
              <a:spcAft>
                <a:spcPts val="800"/>
              </a:spcAft>
              <a:buFont typeface="Arial" panose="020B0604020202020204" pitchFamily="34" charset="0"/>
              <a:buChar char="•"/>
            </a:pPr>
            <a:r>
              <a:rPr lang="en-US" altLang="ja-JP" sz="1600" dirty="0">
                <a:latin typeface="+mj-lt"/>
                <a:cs typeface="Calibri"/>
              </a:rPr>
              <a:t>The data was used to determine spatially resolved ionic current densities in the Li (current source) and graphite (current sink).</a:t>
            </a:r>
          </a:p>
          <a:p>
            <a:pPr marL="288925" lvl="1" indent="-165100">
              <a:spcBef>
                <a:spcPts val="0"/>
              </a:spcBef>
              <a:spcAft>
                <a:spcPts val="800"/>
              </a:spcAft>
              <a:buFont typeface="Arial" panose="020B0604020202020204" pitchFamily="34" charset="0"/>
              <a:buChar char="•"/>
            </a:pPr>
            <a:r>
              <a:rPr lang="en-US" altLang="ja-JP" sz="1600" dirty="0">
                <a:latin typeface="+mj-lt"/>
                <a:cs typeface="Calibri"/>
              </a:rPr>
              <a:t>The Li current density was independent of time, with outliers generating current densities higher than that used for fast charging.</a:t>
            </a:r>
            <a:endParaRPr lang="en-US" altLang="ja-JP" sz="1600" baseline="30000" dirty="0">
              <a:latin typeface="+mj-lt"/>
              <a:cs typeface="Calibri"/>
            </a:endParaRPr>
          </a:p>
        </p:txBody>
      </p:sp>
      <p:pic>
        <p:nvPicPr>
          <p:cNvPr id="21" name="Picture 20" descr="0000_2016_ALS_Primary_Multiblue_SIgnature_RGB_ELCTRONIC.png">
            <a:extLst>
              <a:ext uri="{FF2B5EF4-FFF2-40B4-BE49-F238E27FC236}">
                <a16:creationId xmlns:a16="http://schemas.microsoft.com/office/drawing/2014/main" id="{E91A8843-D6D1-83BD-ED73-598872EC52B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892420" y="6097658"/>
            <a:ext cx="761505" cy="512552"/>
          </a:xfrm>
          <a:prstGeom prst="rect">
            <a:avLst/>
          </a:prstGeom>
        </p:spPr>
      </p:pic>
      <p:pic>
        <p:nvPicPr>
          <p:cNvPr id="22" name="Picture 21">
            <a:extLst>
              <a:ext uri="{FF2B5EF4-FFF2-40B4-BE49-F238E27FC236}">
                <a16:creationId xmlns:a16="http://schemas.microsoft.com/office/drawing/2014/main" id="{2426A68E-081E-2579-6CBC-3F109EEF0C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1304" y="6134264"/>
            <a:ext cx="336124" cy="436336"/>
          </a:xfrm>
          <a:prstGeom prst="rect">
            <a:avLst/>
          </a:prstGeom>
        </p:spPr>
      </p:pic>
      <p:pic>
        <p:nvPicPr>
          <p:cNvPr id="4" name="Picture 3" descr="A blue and white logo&#10;&#10;Description automatically generated">
            <a:extLst>
              <a:ext uri="{FF2B5EF4-FFF2-40B4-BE49-F238E27FC236}">
                <a16:creationId xmlns:a16="http://schemas.microsoft.com/office/drawing/2014/main" id="{426AE40D-3C56-F333-B93E-FBB74363F4A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85128" y="6108809"/>
            <a:ext cx="1174402" cy="447865"/>
          </a:xfrm>
          <a:prstGeom prst="rect">
            <a:avLst/>
          </a:prstGeom>
        </p:spPr>
      </p:pic>
      <p:pic>
        <p:nvPicPr>
          <p:cNvPr id="8" name="Picture 7" descr="A black and white logo&#10;&#10;Description automatically generated">
            <a:extLst>
              <a:ext uri="{FF2B5EF4-FFF2-40B4-BE49-F238E27FC236}">
                <a16:creationId xmlns:a16="http://schemas.microsoft.com/office/drawing/2014/main" id="{A97B3E93-E6B3-BFEE-83A6-BB99F6A983E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4730" y="6069624"/>
            <a:ext cx="1631582" cy="565615"/>
          </a:xfrm>
          <a:prstGeom prst="rect">
            <a:avLst/>
          </a:prstGeom>
        </p:spPr>
      </p:pic>
      <p:sp>
        <p:nvSpPr>
          <p:cNvPr id="5" name="TextBox 4">
            <a:extLst>
              <a:ext uri="{FF2B5EF4-FFF2-40B4-BE49-F238E27FC236}">
                <a16:creationId xmlns:a16="http://schemas.microsoft.com/office/drawing/2014/main" id="{49B2BCC9-030F-8595-73CD-F119708DF463}"/>
              </a:ext>
            </a:extLst>
          </p:cNvPr>
          <p:cNvSpPr txBox="1"/>
          <p:nvPr/>
        </p:nvSpPr>
        <p:spPr>
          <a:xfrm>
            <a:off x="114070" y="3384280"/>
            <a:ext cx="4268743" cy="1754326"/>
          </a:xfrm>
          <a:prstGeom prst="rect">
            <a:avLst/>
          </a:prstGeom>
          <a:noFill/>
        </p:spPr>
        <p:txBody>
          <a:bodyPr wrap="square" rtlCol="0">
            <a:spAutoFit/>
          </a:bodyPr>
          <a:lstStyle/>
          <a:p>
            <a:r>
              <a:rPr lang="en-US" sz="1200" dirty="0"/>
              <a:t>3D tomographic data from a lithium-ion battery electrode, a few minutes after fast charging (start of rest) and about 20 minutes later (end of rest). The blue layer shows metallic lithium that has plated on the electrode surface, while the black layer shows underlithiated graphite particles in the electrode itself. By analyzing changes in this data over time, researchers were able to quantify ionic currents generated by the movement of lithium ions from the plated lithium to the underlithiated graphite.</a:t>
            </a:r>
          </a:p>
        </p:txBody>
      </p:sp>
      <p:sp>
        <p:nvSpPr>
          <p:cNvPr id="2" name="Snip Same Side Corner Rectangle 1">
            <a:extLst>
              <a:ext uri="{FF2B5EF4-FFF2-40B4-BE49-F238E27FC236}">
                <a16:creationId xmlns:a16="http://schemas.microsoft.com/office/drawing/2014/main" id="{7F6FB710-CA66-C7C9-D22E-72BC4EB4A088}"/>
              </a:ext>
            </a:extLst>
          </p:cNvPr>
          <p:cNvSpPr/>
          <p:nvPr/>
        </p:nvSpPr>
        <p:spPr>
          <a:xfrm>
            <a:off x="241737" y="1156137"/>
            <a:ext cx="3951890" cy="2123090"/>
          </a:xfrm>
          <a:prstGeom prst="snip2SameRect">
            <a:avLst/>
          </a:prstGeom>
          <a:blipFill dpi="0" rotWithShape="1">
            <a:blip r:embed="rId7">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81127</TotalTime>
  <Words>598</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Verdana</vt:lpstr>
      <vt:lpstr>Wingdings 3</vt:lpstr>
      <vt:lpstr>DOE SC Theme - Green v13 (16x9)</vt:lpstr>
      <vt:lpstr>Internal Currents in Li Batteries after Fast Charging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Lori Tamura</cp:lastModifiedBy>
  <cp:revision>1310</cp:revision>
  <cp:lastPrinted>2023-01-18T02:34:35Z</cp:lastPrinted>
  <dcterms:created xsi:type="dcterms:W3CDTF">2020-04-15T21:20:35Z</dcterms:created>
  <dcterms:modified xsi:type="dcterms:W3CDTF">2023-11-06T18:08:06Z</dcterms:modified>
</cp:coreProperties>
</file>