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04" autoAdjust="0"/>
    <p:restoredTop sz="80476" autoAdjust="0"/>
  </p:normalViewPr>
  <p:slideViewPr>
    <p:cSldViewPr snapToGrid="0">
      <p:cViewPr varScale="1">
        <p:scale>
          <a:sx n="102" d="100"/>
          <a:sy n="102" d="100"/>
        </p:scale>
        <p:origin x="2488" y="168"/>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11/14/23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11/14/23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Polymer electrolyte fuel cells (PEFCs) that run on green hydrogen are a promising option for powering heavy-duty vehicles that produce zero greenhouse-gas emissions. This type of fuel cell has the potential to extend driving range without incurring additional weight penalties. However, PEFCs use platinum as a catalyst to drive a key chemical reaction. The fast degradation of this precious metal in a PEFC and the resulting high cost currently prevent the widespread commercialization of this otherwise excellent technology. In this study, researchers wanted to better understand the nanoscale mechanisms by which platinum degrades during PEFC operation. They put the relevant components through accelerated stress tests that simulated the conditions of use in heavy-duty vehicles. They then probed the changes in platinum nanoparticle size and location using x-ray microdiffraction and microfluorescence at the ALS. The results point the way to improvements in PEFC fabrication that can significantly extend the lifetime and efficiency of PEFCs in heavy-duty vehicles, reduce their cost, improve air quality, and fight climate change.</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K. Khedekar, P. Atanassov, and I.V. Zenyuk (University of California, Irvine); A. Zaffora (UC Irvine and University of Palermo, Italy); M. Santamaria (University of Palermo, Italy); M. Coats and S. Pylypenko (Colorado School of Mines); J. Braaten, L. Cheng, and C. Johnston (Bosch Research and Technology Center North America); and N. Tamura (ALS).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Bosch Research and Technology Center North America. Operation of the ALS is supported by the US Department of Energy,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https://als.lbl.gov/tracking-platinum-movement-on-fuel-cell-electrodes/</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19555" y="6428827"/>
            <a:ext cx="576296" cy="365125"/>
          </a:xfrm>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55046" y="5491112"/>
            <a:ext cx="4173471" cy="707886"/>
          </a:xfrm>
          <a:prstGeom prst="rect">
            <a:avLst/>
          </a:prstGeom>
          <a:noFill/>
        </p:spPr>
        <p:txBody>
          <a:bodyPr wrap="square">
            <a:spAutoFit/>
          </a:bodyPr>
          <a:lstStyle/>
          <a:p>
            <a:pPr fontAlgn="auto">
              <a:spcBef>
                <a:spcPts val="600"/>
              </a:spcBef>
              <a:spcAft>
                <a:spcPts val="0"/>
              </a:spcAft>
            </a:pPr>
            <a:r>
              <a:rPr lang="en-US" sz="1000" dirty="0" err="1">
                <a:solidFill>
                  <a:srgbClr val="0F6636"/>
                </a:solidFill>
                <a:latin typeface="Arial" panose="020B0604020202020204" pitchFamily="34" charset="0"/>
                <a:cs typeface="Arial" panose="020B0604020202020204" pitchFamily="34" charset="0"/>
              </a:rPr>
              <a:t>K. Khedekar, A. Zaffora, M. Santamaria, M. Coats, S. Pylypenko, J. Braaten, P. Atanassov, N. Tamura, L. Cheng, C. Johnston, and I.V. Zenyuk, </a:t>
            </a:r>
            <a:r>
              <a:rPr lang="en-US" sz="1000" i="1" dirty="0" err="1">
                <a:solidFill>
                  <a:srgbClr val="0F6636"/>
                </a:solidFill>
                <a:latin typeface="Arial" panose="020B0604020202020204" pitchFamily="34" charset="0"/>
                <a:cs typeface="Arial" panose="020B0604020202020204" pitchFamily="34" charset="0"/>
              </a:rPr>
              <a:t>Nat. Catal.</a:t>
            </a:r>
            <a:r>
              <a:rPr lang="en-US" sz="1000" dirty="0" err="1">
                <a:solidFill>
                  <a:srgbClr val="0F6636"/>
                </a:solidFill>
                <a:latin typeface="Arial" panose="020B0604020202020204" pitchFamily="34" charset="0"/>
                <a:cs typeface="Arial" panose="020B0604020202020204" pitchFamily="34" charset="0"/>
              </a:rPr>
              <a:t> </a:t>
            </a:r>
            <a:r>
              <a:rPr lang="en-US" sz="1000" b="1" dirty="0" err="1">
                <a:solidFill>
                  <a:srgbClr val="0F6636"/>
                </a:solidFill>
                <a:latin typeface="Arial" panose="020B0604020202020204" pitchFamily="34" charset="0"/>
                <a:cs typeface="Arial" panose="020B0604020202020204" pitchFamily="34" charset="0"/>
              </a:rPr>
              <a:t>6</a:t>
            </a:r>
            <a:r>
              <a:rPr lang="en-US" sz="1000" dirty="0" err="1">
                <a:solidFill>
                  <a:srgbClr val="0F6636"/>
                </a:solidFill>
                <a:latin typeface="Arial" panose="020B0604020202020204" pitchFamily="34" charset="0"/>
                <a:cs typeface="Arial" panose="020B0604020202020204" pitchFamily="34" charset="0"/>
              </a:rPr>
              <a:t>, 676 (2023), doi:10.1038/s41929-023-00993-6. </a:t>
            </a:r>
            <a:r>
              <a:rPr lang="en-US" sz="1000" dirty="0">
                <a:solidFill>
                  <a:srgbClr val="0F6636"/>
                </a:solidFill>
                <a:latin typeface="Arial" panose="020B0604020202020204" pitchFamily="34" charset="0"/>
                <a:cs typeface="Arial" panose="020B0604020202020204" pitchFamily="34" charset="0"/>
              </a:rPr>
              <a:t>Work was performed at ALS/LBNL.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5192" y="15548"/>
            <a:ext cx="11901893" cy="902525"/>
          </a:xfrm>
        </p:spPr>
        <p:txBody>
          <a:bodyPr>
            <a:normAutofit fontScale="90000"/>
          </a:bodyPr>
          <a:lstStyle/>
          <a:p>
            <a:pPr algn="ctr"/>
            <a:r>
              <a:rPr lang="en-US" dirty="0"/>
              <a:t>Tracking Platinum Movement on Fuel-Cell Electrodes</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386943" y="986113"/>
            <a:ext cx="7673261" cy="5065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400"/>
              </a:spcAft>
            </a:pPr>
            <a:r>
              <a:rPr lang="en-US" sz="2000" b="1" dirty="0">
                <a:solidFill>
                  <a:srgbClr val="0F6636"/>
                </a:solidFill>
                <a:latin typeface="+mj-lt"/>
                <a:ea typeface="Calibri" pitchFamily="34" charset="0"/>
                <a:cs typeface="Calibri"/>
              </a:rPr>
              <a:t>Scientific Achievement</a:t>
            </a:r>
          </a:p>
          <a:p>
            <a:pPr marL="114300">
              <a:spcAft>
                <a:spcPts val="600"/>
              </a:spcAft>
            </a:pPr>
            <a:r>
              <a:rPr lang="en-US" dirty="0">
                <a:latin typeface="+mj-lt"/>
              </a:rPr>
              <a:t>Using the Advanced Light Source (ALS), researchers tracked the movement of the platinum nanoparticles that catalyze reactions in polymer electrolyte fuel cells (PEFCs) and correlated this movement with nanoparticle degradation.</a:t>
            </a:r>
          </a:p>
          <a:p>
            <a:pPr>
              <a:spcAft>
                <a:spcPts val="4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600"/>
              </a:spcAft>
            </a:pPr>
            <a:r>
              <a:rPr lang="en-US" dirty="0">
                <a:latin typeface="+mj-lt"/>
              </a:rPr>
              <a:t>The results yielded solutions that can immediately reduce platinum waste in emission-free heavy-duty fuel-cell vehicles.</a:t>
            </a:r>
          </a:p>
          <a:p>
            <a:pPr>
              <a:spcAft>
                <a:spcPts val="4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600"/>
              </a:spcAft>
              <a:buFont typeface="Arial" panose="020B0604020202020204" pitchFamily="34" charset="0"/>
              <a:buChar char="•"/>
            </a:pPr>
            <a:r>
              <a:rPr lang="en-US" altLang="ja-JP" sz="1600" dirty="0">
                <a:latin typeface="+mj-lt"/>
                <a:cs typeface="Calibri"/>
              </a:rPr>
              <a:t>Catalyst-coated membranes (CCMs) designed for potential use in heavy-duty vehicles were subjected to accelerated stress tests (ASTs).</a:t>
            </a:r>
          </a:p>
          <a:p>
            <a:pPr marL="288925" lvl="1" indent="-165100">
              <a:spcBef>
                <a:spcPts val="0"/>
              </a:spcBef>
              <a:spcAft>
                <a:spcPts val="800"/>
              </a:spcAft>
              <a:buFont typeface="Arial" panose="020B0604020202020204" pitchFamily="34" charset="0"/>
              <a:buChar char="•"/>
            </a:pPr>
            <a:r>
              <a:rPr lang="en-US" altLang="ja-JP" sz="1600" dirty="0">
                <a:latin typeface="+mj-lt"/>
                <a:cs typeface="Calibri"/>
              </a:rPr>
              <a:t>X-ray microdiffraction (µXRD) and microfluorescence (µXRF) revealed a linear correlation between Pt nanoparticle growth (i.e., degradation) and local Pt mass loading (i.e., distribution).</a:t>
            </a:r>
          </a:p>
          <a:p>
            <a:pPr marL="288925" lvl="1" indent="-165100">
              <a:spcBef>
                <a:spcPts val="0"/>
              </a:spcBef>
              <a:spcAft>
                <a:spcPts val="800"/>
              </a:spcAft>
              <a:buFont typeface="Arial" panose="020B0604020202020204" pitchFamily="34" charset="0"/>
              <a:buChar char="•"/>
            </a:pPr>
            <a:r>
              <a:rPr lang="en-US" altLang="ja-JP" sz="1600" dirty="0">
                <a:latin typeface="+mj-lt"/>
                <a:cs typeface="Calibri"/>
              </a:rPr>
              <a:t>More durable PEFCs will require homogenous initial distribution of Pt and avoidance of undesired morphological features in the cathode catalyst layer.</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892420" y="6097658"/>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pic>
        <p:nvPicPr>
          <p:cNvPr id="12" name="Picture 11" descr="A blue and white logo&#10;&#10;Description automatically generated">
            <a:extLst>
              <a:ext uri="{FF2B5EF4-FFF2-40B4-BE49-F238E27FC236}">
                <a16:creationId xmlns:a16="http://schemas.microsoft.com/office/drawing/2014/main" id="{EF46D29C-804B-A4A6-291D-BD1F7B407F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9413" y="6130376"/>
            <a:ext cx="1099457" cy="444111"/>
          </a:xfrm>
          <a:prstGeom prst="rect">
            <a:avLst/>
          </a:prstGeom>
        </p:spPr>
      </p:pic>
      <p:pic>
        <p:nvPicPr>
          <p:cNvPr id="14" name="Picture 13" descr="A close-up of a logo&#10;&#10;Description automatically generated">
            <a:extLst>
              <a:ext uri="{FF2B5EF4-FFF2-40B4-BE49-F238E27FC236}">
                <a16:creationId xmlns:a16="http://schemas.microsoft.com/office/drawing/2014/main" id="{45C6E099-96F8-FF04-7D6D-53EAEDF372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9024" y="6064456"/>
            <a:ext cx="1484993" cy="541124"/>
          </a:xfrm>
          <a:prstGeom prst="rect">
            <a:avLst/>
          </a:prstGeom>
        </p:spPr>
      </p:pic>
      <p:pic>
        <p:nvPicPr>
          <p:cNvPr id="16" name="Picture 15" descr="A logo with red text&#10;&#10;Description automatically generated">
            <a:extLst>
              <a:ext uri="{FF2B5EF4-FFF2-40B4-BE49-F238E27FC236}">
                <a16:creationId xmlns:a16="http://schemas.microsoft.com/office/drawing/2014/main" id="{5E5DB5E0-4B43-D533-C7FF-88116558530B}"/>
              </a:ext>
            </a:extLst>
          </p:cNvPr>
          <p:cNvPicPr>
            <a:picLocks noChangeAspect="1"/>
          </p:cNvPicPr>
          <p:nvPr/>
        </p:nvPicPr>
        <p:blipFill rotWithShape="1">
          <a:blip r:embed="rId7">
            <a:extLst>
              <a:ext uri="{28A0092B-C50C-407E-A947-70E740481C1C}">
                <a14:useLocalDpi xmlns:a14="http://schemas.microsoft.com/office/drawing/2010/main" val="0"/>
              </a:ext>
            </a:extLst>
          </a:blip>
          <a:srcRect t="17249" b="12620"/>
          <a:stretch/>
        </p:blipFill>
        <p:spPr>
          <a:xfrm>
            <a:off x="9118444" y="6134264"/>
            <a:ext cx="1106096" cy="436336"/>
          </a:xfrm>
          <a:prstGeom prst="rect">
            <a:avLst/>
          </a:prstGeom>
        </p:spPr>
      </p:pic>
      <p:pic>
        <p:nvPicPr>
          <p:cNvPr id="29" name="Picture 28" descr="A close-up of a logo&#10;&#10;Description automatically generated">
            <a:extLst>
              <a:ext uri="{FF2B5EF4-FFF2-40B4-BE49-F238E27FC236}">
                <a16:creationId xmlns:a16="http://schemas.microsoft.com/office/drawing/2014/main" id="{827CB557-7D4F-2B3E-C10D-B5FDE694E4F7}"/>
              </a:ext>
            </a:extLst>
          </p:cNvPr>
          <p:cNvPicPr>
            <a:picLocks noChangeAspect="1"/>
          </p:cNvPicPr>
          <p:nvPr/>
        </p:nvPicPr>
        <p:blipFill rotWithShape="1">
          <a:blip r:embed="rId8">
            <a:extLst>
              <a:ext uri="{28A0092B-C50C-407E-A947-70E740481C1C}">
                <a14:useLocalDpi xmlns:a14="http://schemas.microsoft.com/office/drawing/2010/main" val="0"/>
              </a:ext>
            </a:extLst>
          </a:blip>
          <a:srcRect l="6735" r="10845"/>
          <a:stretch/>
        </p:blipFill>
        <p:spPr>
          <a:xfrm>
            <a:off x="4658689" y="6130207"/>
            <a:ext cx="1610162" cy="444447"/>
          </a:xfrm>
          <a:prstGeom prst="rect">
            <a:avLst/>
          </a:prstGeom>
        </p:spPr>
      </p:pic>
      <p:pic>
        <p:nvPicPr>
          <p:cNvPr id="18" name="Picture 17" descr="A screenshot of a screen&#10;&#10;Description automatically generated">
            <a:extLst>
              <a:ext uri="{FF2B5EF4-FFF2-40B4-BE49-F238E27FC236}">
                <a16:creationId xmlns:a16="http://schemas.microsoft.com/office/drawing/2014/main" id="{E857D34C-8ED1-A0A1-8981-A22DD50372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295" y="1213566"/>
            <a:ext cx="3946972" cy="3123025"/>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155046" y="4368865"/>
            <a:ext cx="4173471" cy="1015663"/>
          </a:xfrm>
          <a:prstGeom prst="rect">
            <a:avLst/>
          </a:prstGeom>
          <a:noFill/>
        </p:spPr>
        <p:txBody>
          <a:bodyPr wrap="square" rtlCol="0">
            <a:spAutoFit/>
          </a:bodyPr>
          <a:lstStyle/>
          <a:p>
            <a:r>
              <a:rPr lang="en-US" sz="1200" dirty="0"/>
              <a:t>CCMs were scanned before (left) and after (right) ASTs. µXRD (top) yielded Pt particle size, and µXRF (bottom) revealed Pt particle loading. Statistical analysis showed a linear correlation between particle size and loading only after the ASTs. Scale bar = 50 µm.</a:t>
            </a:r>
          </a:p>
        </p:txBody>
      </p:sp>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83826</TotalTime>
  <Words>585</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Tracking Platinum Movement on Fuel-Cell Electrodes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1338</cp:revision>
  <cp:lastPrinted>2023-01-18T02:34:35Z</cp:lastPrinted>
  <dcterms:created xsi:type="dcterms:W3CDTF">2020-04-15T21:20:35Z</dcterms:created>
  <dcterms:modified xsi:type="dcterms:W3CDTF">2023-11-14T21:46:32Z</dcterms:modified>
</cp:coreProperties>
</file>