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78" autoAdjust="0"/>
    <p:restoredTop sz="88498" autoAdjust="0"/>
  </p:normalViewPr>
  <p:slideViewPr>
    <p:cSldViewPr snapToGrid="0">
      <p:cViewPr>
        <p:scale>
          <a:sx n="110" d="100"/>
          <a:sy n="110" d="100"/>
        </p:scale>
        <p:origin x="960" y="248"/>
      </p:cViewPr>
      <p:guideLst>
        <p:guide orient="horz" pos="312"/>
        <p:guide pos="3843"/>
      </p:guideLst>
    </p:cSldViewPr>
  </p:slideViewPr>
  <p:outlineViewPr>
    <p:cViewPr>
      <p:scale>
        <a:sx n="33" d="100"/>
        <a:sy n="33" d="100"/>
      </p:scale>
      <p:origin x="0" y="0"/>
    </p:cViewPr>
  </p:outlineViewPr>
  <p:notesTextViewPr>
    <p:cViewPr>
      <p:scale>
        <a:sx n="95" d="100"/>
        <a:sy n="95"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1/8/24</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1/8/24</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Lithium-metal solid-state batteries are a promising technology, but the deposition (plating) of lithium metal on electrode surfaces remains a significant technical hurdle. In this work, researchers used micro-computed tomography (micro-CT) data to train an artificial intelligence model to identify characteristics vital to improving battery performance. The training data consisted of micro-CT images of a lithium-metal battery as it charged and discharged. During this process, lithium ions become less mobile and start depositing at one of the electrode surfaces. As the deposits increase, dendritic structures can grow and penetrate the electrolyte that separates positive and negative electrodes, eventually short-circuiting the battery.</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Y. Huang and A.F.-H. Su (UC Irvine), D. Perlmutter (Berkeley Lab), J. Quenum and D. Ushizima (UC Berkeley and Berkeley Lab), P. Shevchenko (Advanced Photon Source), D.Y. Parkinson (ALS), and I.V. Zenyuk (UC Irvine and UC Berkeley).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National Science Foundation and US Department of Energy (DOE), Office of Science, Advanced Scientific Computing Research program. Operation of the ALS and APS is supported by DOE,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https://als.lbl.gov/a-deep-learning-analysis-of-lithium-plating-dynamics-in-batteries/</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19555" y="6428827"/>
            <a:ext cx="576296" cy="365125"/>
          </a:xfrm>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85020" y="5299378"/>
            <a:ext cx="4021822" cy="707886"/>
          </a:xfrm>
          <a:prstGeom prst="rect">
            <a:avLst/>
          </a:prstGeom>
          <a:noFill/>
        </p:spPr>
        <p:txBody>
          <a:bodyPr wrap="square">
            <a:spAutoFit/>
          </a:bodyPr>
          <a:lstStyle/>
          <a:p>
            <a:pPr fontAlgn="auto">
              <a:spcBef>
                <a:spcPts val="600"/>
              </a:spcBef>
              <a:spcAft>
                <a:spcPts val="0"/>
              </a:spcAft>
            </a:pPr>
            <a:r>
              <a:rPr lang="en-US" sz="1000" dirty="0" err="1">
                <a:solidFill>
                  <a:srgbClr val="0F6636"/>
                </a:solidFill>
                <a:latin typeface="Arial" panose="020B0604020202020204" pitchFamily="34" charset="0"/>
                <a:cs typeface="Arial" panose="020B0604020202020204" pitchFamily="34" charset="0"/>
              </a:rPr>
              <a:t>Y. Huang, D. Perlmutter, A.F.-H. Su, J. Quenum, P. Shevchenko, D.Y. Parkinson, I.V. Zenyuk, and D. Ushizima, </a:t>
            </a:r>
            <a:r>
              <a:rPr lang="en-US" sz="1000" i="1" dirty="0" err="1">
                <a:solidFill>
                  <a:srgbClr val="0F6636"/>
                </a:solidFill>
                <a:latin typeface="Arial" panose="020B0604020202020204" pitchFamily="34" charset="0"/>
                <a:cs typeface="Arial" panose="020B0604020202020204" pitchFamily="34" charset="0"/>
              </a:rPr>
              <a:t>npj Comput. Mater.</a:t>
            </a:r>
            <a:r>
              <a:rPr lang="en-US" sz="1000" dirty="0" err="1">
                <a:solidFill>
                  <a:srgbClr val="0F6636"/>
                </a:solidFill>
                <a:latin typeface="Arial" panose="020B0604020202020204" pitchFamily="34" charset="0"/>
                <a:cs typeface="Arial" panose="020B0604020202020204" pitchFamily="34" charset="0"/>
              </a:rPr>
              <a:t> </a:t>
            </a:r>
            <a:r>
              <a:rPr lang="en-US" sz="1000" b="1" dirty="0" err="1">
                <a:solidFill>
                  <a:srgbClr val="0F6636"/>
                </a:solidFill>
                <a:latin typeface="Arial" panose="020B0604020202020204" pitchFamily="34" charset="0"/>
                <a:cs typeface="Arial" panose="020B0604020202020204" pitchFamily="34" charset="0"/>
              </a:rPr>
              <a:t>9</a:t>
            </a:r>
            <a:r>
              <a:rPr lang="en-US" sz="1000" dirty="0" err="1">
                <a:solidFill>
                  <a:srgbClr val="0F6636"/>
                </a:solidFill>
                <a:latin typeface="Arial" panose="020B0604020202020204" pitchFamily="34" charset="0"/>
                <a:cs typeface="Arial" panose="020B0604020202020204" pitchFamily="34" charset="0"/>
              </a:rPr>
              <a:t>, 93 (2023); doi:10.1038/s41524-023-01039-y. </a:t>
            </a:r>
            <a:r>
              <a:rPr lang="en-US" sz="1000" dirty="0">
                <a:solidFill>
                  <a:srgbClr val="0F6636"/>
                </a:solidFill>
                <a:latin typeface="Arial" panose="020B0604020202020204" pitchFamily="34" charset="0"/>
                <a:cs typeface="Arial" panose="020B0604020202020204" pitchFamily="34" charset="0"/>
              </a:rPr>
              <a:t>Work was performed at ALS/LBNL, NERSC/LBNL, and APS/ANL.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5192" y="15548"/>
            <a:ext cx="11901893" cy="902525"/>
          </a:xfrm>
        </p:spPr>
        <p:txBody>
          <a:bodyPr>
            <a:normAutofit fontScale="90000"/>
          </a:bodyPr>
          <a:lstStyle/>
          <a:p>
            <a:pPr algn="ctr"/>
            <a:r>
              <a:rPr lang="en-US" dirty="0"/>
              <a:t>Deep-Learning Analysis of Lithium Plating in Batteries</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389952" y="1080241"/>
            <a:ext cx="7639210" cy="5093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800"/>
              </a:spcAft>
            </a:pPr>
            <a:r>
              <a:rPr lang="en-US" sz="2000" b="1" dirty="0">
                <a:solidFill>
                  <a:srgbClr val="0F6636"/>
                </a:solidFill>
                <a:latin typeface="+mj-lt"/>
                <a:ea typeface="Calibri" pitchFamily="34" charset="0"/>
                <a:cs typeface="Calibri"/>
              </a:rPr>
              <a:t>Scientific Achievement</a:t>
            </a:r>
          </a:p>
          <a:p>
            <a:pPr marL="114300">
              <a:spcAft>
                <a:spcPts val="1000"/>
              </a:spcAft>
            </a:pPr>
            <a:r>
              <a:rPr lang="en-US" dirty="0">
                <a:latin typeface="+mj-lt"/>
              </a:rPr>
              <a:t>Researchers combined operando x-ray micro-computed tomography with a deep-learning computer algorithm ("batteryNET") to gain an enhanced understanding of solid-state batteries’ inner workings.</a:t>
            </a:r>
          </a:p>
          <a:p>
            <a:pPr>
              <a:spcAft>
                <a:spcPts val="8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1000"/>
              </a:spcAft>
            </a:pPr>
            <a:r>
              <a:rPr lang="en-US" dirty="0">
                <a:latin typeface="+mj-lt"/>
              </a:rPr>
              <a:t>The approach could enable more advanced optimization of battery designs, improving safety and allowing the exploration of the full potential of this energy storage technology.</a:t>
            </a:r>
          </a:p>
          <a:p>
            <a:pPr>
              <a:spcAft>
                <a:spcPts val="8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600"/>
              </a:spcAft>
              <a:buFont typeface="Arial" panose="020B0604020202020204" pitchFamily="34" charset="0"/>
              <a:buChar char="•"/>
            </a:pPr>
            <a:r>
              <a:rPr lang="en-US" sz="1600" b="0" i="0">
                <a:solidFill>
                  <a:srgbClr val="000000"/>
                </a:solidFill>
                <a:effectLst/>
                <a:latin typeface="Verdana" panose="020B0604030504040204" pitchFamily="34" charset="0"/>
                <a:ea typeface="Verdana" panose="020B0604030504040204" pitchFamily="34" charset="0"/>
                <a:cs typeface="Verdana" panose="020B0604030504040204" pitchFamily="34" charset="0"/>
              </a:rPr>
              <a:t>Process turns high-resolution (but low-contrast) micro-CT data into information about the electrodes, electrolyte, and lithium distribution that can be used to inspect batteries for longer duration and safety</a:t>
            </a:r>
            <a:r>
              <a:rPr lang="en-US" altLang="ja-JP" sz="1600" dirty="0">
                <a:latin typeface="Verdana" panose="020B0604030504040204" pitchFamily="34" charset="0"/>
                <a:ea typeface="Verdana" panose="020B0604030504040204" pitchFamily="34" charset="0"/>
                <a:cs typeface="Verdana" panose="020B0604030504040204" pitchFamily="34" charset="0"/>
              </a:rPr>
              <a:t>.</a:t>
            </a:r>
          </a:p>
          <a:p>
            <a:pPr marL="288925" lvl="1" indent="-165100">
              <a:spcBef>
                <a:spcPts val="0"/>
              </a:spcBef>
              <a:spcAft>
                <a:spcPts val="300"/>
              </a:spcAft>
              <a:buFont typeface="Arial" panose="020B0604020202020204" pitchFamily="34" charset="0"/>
              <a:buChar char="•"/>
            </a:pPr>
            <a:r>
              <a:rPr lang="en-US" altLang="ja-JP" sz="1600" dirty="0">
                <a:latin typeface="+mj-lt"/>
                <a:cs typeface="Calibri"/>
              </a:rPr>
              <a:t>Operando detection and tracking of dendrite formations can inform materials scientists about optimal electrode–electrolyte compositions and interactions.</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892420" y="6097658"/>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185019" y="3735057"/>
            <a:ext cx="4021822" cy="1384995"/>
          </a:xfrm>
          <a:prstGeom prst="rect">
            <a:avLst/>
          </a:prstGeom>
          <a:noFill/>
        </p:spPr>
        <p:txBody>
          <a:bodyPr wrap="square" rtlCol="0">
            <a:spAutoFit/>
          </a:bodyPr>
          <a:lstStyle/>
          <a:p>
            <a:r>
              <a:rPr lang="en-US" sz="1200" dirty="0"/>
              <a:t>Top: Micro-computed tomography of lithium-related battery components during charging and discharging. Each pixel was categorized as part of a class or object (semantically segmented). Bottom: Three-dimensional reconstruction with different phases colored as labeled above. The arrows indicate how Li ions and electrons move during the charging and discharging stages.</a:t>
            </a:r>
          </a:p>
        </p:txBody>
      </p:sp>
      <p:pic>
        <p:nvPicPr>
          <p:cNvPr id="10" name="Picture 9" descr="A diagram of a layer of li&#10;&#10;Description automatically generated with medium confidence">
            <a:extLst>
              <a:ext uri="{FF2B5EF4-FFF2-40B4-BE49-F238E27FC236}">
                <a16:creationId xmlns:a16="http://schemas.microsoft.com/office/drawing/2014/main" id="{C61BB619-68E5-661D-E941-795677C46E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018" y="1270246"/>
            <a:ext cx="3132959" cy="2481633"/>
          </a:xfrm>
          <a:prstGeom prst="rect">
            <a:avLst/>
          </a:prstGeom>
        </p:spPr>
      </p:pic>
      <p:pic>
        <p:nvPicPr>
          <p:cNvPr id="15" name="Picture 14" descr="A close-up of a logo&#10;&#10;Description automatically generated">
            <a:extLst>
              <a:ext uri="{FF2B5EF4-FFF2-40B4-BE49-F238E27FC236}">
                <a16:creationId xmlns:a16="http://schemas.microsoft.com/office/drawing/2014/main" id="{0563150D-352B-7FEB-768F-B650ADF9D84D}"/>
              </a:ext>
            </a:extLst>
          </p:cNvPr>
          <p:cNvPicPr>
            <a:picLocks noChangeAspect="1"/>
          </p:cNvPicPr>
          <p:nvPr/>
        </p:nvPicPr>
        <p:blipFill rotWithShape="1">
          <a:blip r:embed="rId6">
            <a:extLst>
              <a:ext uri="{28A0092B-C50C-407E-A947-70E740481C1C}">
                <a14:useLocalDpi xmlns:a14="http://schemas.microsoft.com/office/drawing/2010/main" val="0"/>
              </a:ext>
            </a:extLst>
          </a:blip>
          <a:srcRect r="36959" b="42143"/>
          <a:stretch/>
        </p:blipFill>
        <p:spPr>
          <a:xfrm>
            <a:off x="4357256" y="6269510"/>
            <a:ext cx="1127194" cy="218971"/>
          </a:xfrm>
          <a:prstGeom prst="rect">
            <a:avLst/>
          </a:prstGeom>
        </p:spPr>
      </p:pic>
      <p:pic>
        <p:nvPicPr>
          <p:cNvPr id="18" name="Picture 17" descr="A blue text on a black background&#10;&#10;Description automatically generated">
            <a:extLst>
              <a:ext uri="{FF2B5EF4-FFF2-40B4-BE49-F238E27FC236}">
                <a16:creationId xmlns:a16="http://schemas.microsoft.com/office/drawing/2014/main" id="{C57EDC35-B28D-5676-C783-B7AAD1BF1C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9244" y="6214474"/>
            <a:ext cx="783900" cy="312567"/>
          </a:xfrm>
          <a:prstGeom prst="rect">
            <a:avLst/>
          </a:prstGeom>
        </p:spPr>
      </p:pic>
      <p:pic>
        <p:nvPicPr>
          <p:cNvPr id="20" name="Picture 19" descr="A black and white logo&#10;&#10;Description automatically generated">
            <a:extLst>
              <a:ext uri="{FF2B5EF4-FFF2-40B4-BE49-F238E27FC236}">
                <a16:creationId xmlns:a16="http://schemas.microsoft.com/office/drawing/2014/main" id="{E4557667-78F3-C928-E704-AD8D1208D4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76749" y="6201715"/>
            <a:ext cx="973683" cy="338085"/>
          </a:xfrm>
          <a:prstGeom prst="rect">
            <a:avLst/>
          </a:prstGeom>
        </p:spPr>
      </p:pic>
      <p:pic>
        <p:nvPicPr>
          <p:cNvPr id="27" name="Picture 26" descr="A logo of a university of california&#10;&#10;Description automatically generated">
            <a:extLst>
              <a:ext uri="{FF2B5EF4-FFF2-40B4-BE49-F238E27FC236}">
                <a16:creationId xmlns:a16="http://schemas.microsoft.com/office/drawing/2014/main" id="{3D72B4EE-B672-DA6E-1372-80C2866E9997}"/>
              </a:ext>
            </a:extLst>
          </p:cNvPr>
          <p:cNvPicPr>
            <a:picLocks noChangeAspect="1"/>
          </p:cNvPicPr>
          <p:nvPr/>
        </p:nvPicPr>
        <p:blipFill rotWithShape="1">
          <a:blip r:embed="rId9">
            <a:extLst>
              <a:ext uri="{28A0092B-C50C-407E-A947-70E740481C1C}">
                <a14:useLocalDpi xmlns:a14="http://schemas.microsoft.com/office/drawing/2010/main" val="0"/>
              </a:ext>
            </a:extLst>
          </a:blip>
          <a:srcRect t="22420" b="16995"/>
          <a:stretch/>
        </p:blipFill>
        <p:spPr>
          <a:xfrm>
            <a:off x="5548055" y="6188712"/>
            <a:ext cx="992870" cy="364090"/>
          </a:xfrm>
          <a:prstGeom prst="rect">
            <a:avLst/>
          </a:prstGeom>
        </p:spPr>
      </p:pic>
      <p:pic>
        <p:nvPicPr>
          <p:cNvPr id="29" name="Picture 28" descr="A logo with white text&#10;&#10;Description automatically generated">
            <a:extLst>
              <a:ext uri="{FF2B5EF4-FFF2-40B4-BE49-F238E27FC236}">
                <a16:creationId xmlns:a16="http://schemas.microsoft.com/office/drawing/2014/main" id="{FB8A7761-F6F3-D3F1-6035-9E852A4CB987}"/>
              </a:ext>
            </a:extLst>
          </p:cNvPr>
          <p:cNvPicPr>
            <a:picLocks noChangeAspect="1"/>
          </p:cNvPicPr>
          <p:nvPr/>
        </p:nvPicPr>
        <p:blipFill rotWithShape="1">
          <a:blip r:embed="rId10">
            <a:extLst>
              <a:ext uri="{28A0092B-C50C-407E-A947-70E740481C1C}">
                <a14:useLocalDpi xmlns:a14="http://schemas.microsoft.com/office/drawing/2010/main" val="0"/>
              </a:ext>
            </a:extLst>
          </a:blip>
          <a:srcRect l="4804" t="24280" r="44225" b="26162"/>
          <a:stretch/>
        </p:blipFill>
        <p:spPr>
          <a:xfrm>
            <a:off x="8588179" y="6215178"/>
            <a:ext cx="845007" cy="311158"/>
          </a:xfrm>
          <a:prstGeom prst="rect">
            <a:avLst/>
          </a:prstGeom>
        </p:spPr>
      </p:pic>
      <p:pic>
        <p:nvPicPr>
          <p:cNvPr id="31" name="Picture 30" descr="A logo with a magnifying glass&#10;&#10;Description automatically generated">
            <a:extLst>
              <a:ext uri="{FF2B5EF4-FFF2-40B4-BE49-F238E27FC236}">
                <a16:creationId xmlns:a16="http://schemas.microsoft.com/office/drawing/2014/main" id="{BE971D8D-F584-9BE5-4253-24690CB768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79173" y="6201714"/>
            <a:ext cx="681400" cy="338086"/>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104569</TotalTime>
  <Words>490</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Deep-Learning Analysis of Lithium Plating in Batteries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1431</cp:revision>
  <cp:lastPrinted>2023-01-18T02:34:35Z</cp:lastPrinted>
  <dcterms:created xsi:type="dcterms:W3CDTF">2020-04-15T21:20:35Z</dcterms:created>
  <dcterms:modified xsi:type="dcterms:W3CDTF">2024-01-10T02:54:20Z</dcterms:modified>
</cp:coreProperties>
</file>