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89639"/>
  </p:normalViewPr>
  <p:slideViewPr>
    <p:cSldViewPr snapToGrid="0">
      <p:cViewPr varScale="1">
        <p:scale>
          <a:sx n="130" d="100"/>
          <a:sy n="130" d="100"/>
        </p:scale>
        <p:origin x="13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2/23/24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Catalytic converters have been successfully used for decades to remove noxious gases from exhaust streams produced by fossil-fuel combustion. The central chemical reaction, the conversion of carbon monoxide (CO) to carbon dioxide (CO</a:t>
            </a:r>
            <a:r>
              <a:rPr kumimoji="0" lang="en-US" sz="1200" b="0" i="0" u="none" strike="noStrike" kern="1200" cap="none" spc="0" normalizeH="0" baseline="-25000" noProof="0">
                <a:ln>
                  <a:noFill/>
                </a:ln>
                <a:solidFill>
                  <a:prstClr val="black"/>
                </a:solidFill>
                <a:effectLst/>
                <a:uLnTx/>
                <a:uFillTx/>
                <a:latin typeface="Arial"/>
                <a:ea typeface="+mn-ea"/>
                <a:cs typeface="Arial"/>
              </a:rPr>
              <a:t>2</a:t>
            </a:r>
            <a:r>
              <a:rPr kumimoji="0" lang="en-US" sz="1200" b="0" i="0" u="none" strike="noStrike" kern="1200" cap="none" spc="0" normalizeH="0" baseline="0" noProof="0">
                <a:ln>
                  <a:noFill/>
                </a:ln>
                <a:solidFill>
                  <a:prstClr val="black"/>
                </a:solidFill>
                <a:effectLst/>
                <a:uLnTx/>
                <a:uFillTx/>
                <a:latin typeface="Arial"/>
                <a:ea typeface="+mn-ea"/>
                <a:cs typeface="Arial"/>
              </a:rPr>
              <a:t>), requires a catalyst that provides special sites where the reactants and products can bind, react, and detach without requiring much energy. In particular, noble metals such as gold or platinum, when combined with “reducible” oxides (i.e., oxygen-containing materials that can exchange electrons with the metal), have been found to exhibit superior catalytic activity. However, to maximize efficiency, scientists need a clearer understanding of the origins of this increased activity. To this end, researchers used resonant photoelectron spectroscopy (ResPES) at the ALS to study thin films of cobalt oxide (CoO</a:t>
            </a:r>
            <a:r>
              <a:rPr kumimoji="0" lang="en-US" sz="1200" b="0" i="0" u="none" strike="noStrike" kern="1200" cap="none" spc="0" normalizeH="0" baseline="-25000" noProof="0">
                <a:ln>
                  <a:noFill/>
                </a:ln>
                <a:solidFill>
                  <a:prstClr val="black"/>
                </a:solidFill>
                <a:effectLst/>
                <a:uLnTx/>
                <a:uFillTx/>
                <a:latin typeface="Arial"/>
                <a:ea typeface="+mn-ea"/>
                <a:cs typeface="Arial"/>
              </a:rPr>
              <a:t>x</a:t>
            </a:r>
            <a:r>
              <a:rPr kumimoji="0" lang="en-US" sz="1200" b="0" i="0" u="none" strike="noStrike" kern="1200" cap="none" spc="0" normalizeH="0" baseline="0" noProof="0">
                <a:ln>
                  <a:noFill/>
                </a:ln>
                <a:solidFill>
                  <a:prstClr val="black"/>
                </a:solidFill>
                <a:effectLst/>
                <a:uLnTx/>
                <a:uFillTx/>
                <a:latin typeface="Arial"/>
                <a:ea typeface="+mn-ea"/>
                <a:cs typeface="Arial"/>
              </a:rPr>
              <a:t>) on a gold substrate. The findings provide new insight into the enhanced catalytic reactivity of CoO</a:t>
            </a:r>
            <a:r>
              <a:rPr kumimoji="0" lang="en-US" sz="1200" b="0" i="0" u="none" strike="noStrike" kern="1200" cap="none" spc="0" normalizeH="0" baseline="-25000" noProof="0">
                <a:ln>
                  <a:noFill/>
                </a:ln>
                <a:solidFill>
                  <a:prstClr val="black"/>
                </a:solidFill>
                <a:effectLst/>
                <a:uLnTx/>
                <a:uFillTx/>
                <a:latin typeface="Arial"/>
                <a:ea typeface="+mn-ea"/>
                <a:cs typeface="Arial"/>
              </a:rPr>
              <a:t>x</a:t>
            </a:r>
            <a:r>
              <a:rPr kumimoji="0" lang="en-US" sz="1200" b="0" i="0" u="none" strike="noStrike" kern="1200" cap="none" spc="0" normalizeH="0" baseline="0" noProof="0">
                <a:ln>
                  <a:noFill/>
                </a:ln>
                <a:solidFill>
                  <a:prstClr val="black"/>
                </a:solidFill>
                <a:effectLst/>
                <a:uLnTx/>
                <a:uFillTx/>
                <a:latin typeface="Arial"/>
                <a:ea typeface="+mn-ea"/>
                <a:cs typeface="Arial"/>
              </a:rPr>
              <a:t> catalysts, highlighting both their chemical and topographical evolution in response to varied ambient-pressure environments.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Researchers: </a:t>
            </a:r>
            <a:r>
              <a:rPr lang="en-US" sz="1200" b="0" i="0" u="none" strike="noStrike" kern="1200">
                <a:solidFill>
                  <a:schemeClr val="tx1"/>
                </a:solidFill>
                <a:effectLst/>
                <a:latin typeface="+mn-lt"/>
                <a:ea typeface="+mn-ea"/>
                <a:cs typeface="+mn-cs"/>
              </a:rPr>
              <a:t>H. Chen, L.J. Falling, J. Oliver-Meseguer, M. Jaugstetter (Berkeley Lab); H. Kersell (ALS and Oregon State University); G. Yan and P. Sautet (UCLA); X. Zhao, A.T. Bell, and M. Salmeron (Berkeley Lab and UC Berkeley); S. Nemsak (ALS and UC Davis); A. Hunt and I. Waluyo (NSLS-II); and H. Ogasawara (SLAC).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Acknowledgement from paper: US Department of Energy, Office of Science, Basic Energy Sciences program (DOE BES); Alexander von Humboldt Foundation; National Science Foundation; and US-Israel Binational Science Foundation. Operation of the ALS, NSLS-II, and SSRL is supported by DOE BES.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https://als.lbl.gov/probing-active-site-chemical-states-in-a-cobalt-based-catalyst/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2/23/24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2/23/24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258158" y="5340085"/>
            <a:ext cx="3920849" cy="90024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H. Chen, L.J. Falling, H. Kersell, G. Yan, X. Zhao, J. Oliver-Meseguer, M. Jaugstetter, S. Nemsak, A. Hunt, I. Waluyo, H. Ogasawara, </a:t>
            </a:r>
            <a:b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b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A.T. Bell, P. Sautet, and M. Salmeron,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Nat. Commun.</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14</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6889 (2023), doi:10.1038/s41467-023-42301-7. Work was performed at ALS/LBNL, NSLS-II/BNL, and SSRL/SLAC.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a:ln>
            <a:noFill/>
          </a:ln>
        </p:spPr>
        <p:txBody>
          <a:bodyPr>
            <a:normAutofit/>
          </a:bodyPr>
          <a:lstStyle/>
          <a:p>
            <a:pPr algn="ctr"/>
            <a:r>
              <a:rPr lang="en-US" sz="2800" dirty="0"/>
              <a:t>Probing Active-Site Chemical States in a Cobalt-Based Catalyst</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562168" y="846964"/>
            <a:ext cx="7524572"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spcAft>
                <a:spcPts val="400"/>
              </a:spcAft>
              <a:buClrTx/>
              <a:buSzTx/>
              <a:buFontTx/>
              <a:buNone/>
              <a:tabLst/>
              <a:defRPr/>
            </a:pPr>
            <a:r>
              <a:rPr lang="en-US" sz="2200" dirty="0">
                <a:solidFill>
                  <a:prstClr val="black"/>
                </a:solidFill>
                <a:latin typeface="AvenirNext LT Pro Bold"/>
              </a:rPr>
              <a:t>Researchers identified the dominant chemical state of active sites in a cobalt-based catalyst using resonant photoemission spectroscopy under realistic conditions.</a:t>
            </a:r>
            <a:endParaRPr kumimoji="0" lang="en-US" sz="2200" b="0" i="0" u="none" strike="noStrike" kern="1200" cap="none" spc="0" normalizeH="0" baseline="0" noProof="0" dirty="0">
              <a:ln>
                <a:noFill/>
              </a:ln>
              <a:solidFill>
                <a:prstClr val="black"/>
              </a:solidFill>
              <a:effectLst/>
              <a:uLnTx/>
              <a:uFillTx/>
              <a:latin typeface="AvenirNext LT Pro Bold"/>
              <a:ea typeface="+mn-ea"/>
              <a:cs typeface="+mn-cs"/>
            </a:endParaRPr>
          </a:p>
          <a:p>
            <a:pPr marL="0" marR="0" lvl="0" indent="0" algn="l" defTabSz="914400" rtl="0" eaLnBrk="1" fontAlgn="base" latinLnBrk="0" hangingPunct="1">
              <a:lnSpc>
                <a:spcPct val="100000"/>
              </a:lnSpc>
              <a:spcBef>
                <a:spcPct val="0"/>
              </a:spcBef>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spcAft>
                <a:spcPts val="4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The work will help scientists develop more-efficient catalysts for removing noxious carbon monoxide from exhaust streams generated by the burning of fossil fuels.</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spcAft>
                <a:spcPts val="400"/>
              </a:spcAft>
              <a:buFont typeface="Arial" panose="020B0604020202020204" pitchFamily="34" charset="0"/>
              <a:buChar char="•"/>
              <a:defRPr/>
            </a:pPr>
            <a:r>
              <a:rPr lang="en-US" altLang="ja-JP" sz="2000" dirty="0">
                <a:solidFill>
                  <a:prstClr val="black"/>
                </a:solidFill>
                <a:latin typeface="AvenirNext LT Pro Bold"/>
                <a:cs typeface="Calibri"/>
              </a:rPr>
              <a:t>Cobalt oxide films were studied in various environmental conditions (gas mixtures and temperatures) using resonant photoemission spectroscopy (ResPES) at the Advanced Light Source (ALS).</a:t>
            </a:r>
          </a:p>
          <a:p>
            <a:pPr marL="288925" lvl="1" indent="-165100" fontAlgn="base">
              <a:spcAft>
                <a:spcPts val="300"/>
              </a:spcAft>
              <a:buFont typeface="Arial" panose="020B0604020202020204" pitchFamily="34" charset="0"/>
              <a:buChar char="•"/>
              <a:defRPr/>
            </a:pPr>
            <a:r>
              <a:rPr kumimoji="0" lang="en-US" altLang="ja-JP" sz="2000" b="0" i="0" u="none" strike="noStrike" kern="1200" cap="none" spc="0" normalizeH="0" baseline="0" noProof="0" dirty="0">
                <a:ln>
                  <a:noFill/>
                </a:ln>
                <a:solidFill>
                  <a:prstClr val="black"/>
                </a:solidFill>
                <a:effectLst/>
                <a:uLnTx/>
                <a:uFillTx/>
                <a:latin typeface="AvenirNext LT Pro Bold"/>
                <a:ea typeface="+mn-ea"/>
                <a:cs typeface="Calibri"/>
              </a:rPr>
              <a:t>The results showed that Co</a:t>
            </a:r>
            <a:r>
              <a:rPr kumimoji="0" lang="en-US" altLang="ja-JP" sz="2000" b="0" i="0" u="none" strike="noStrike" kern="1200" cap="none" spc="0" normalizeH="0" baseline="30000" noProof="0" dirty="0">
                <a:ln>
                  <a:noFill/>
                </a:ln>
                <a:solidFill>
                  <a:prstClr val="black"/>
                </a:solidFill>
                <a:effectLst/>
                <a:uLnTx/>
                <a:uFillTx/>
                <a:latin typeface="AvenirNext LT Pro Bold"/>
                <a:ea typeface="+mn-ea"/>
                <a:cs typeface="Calibri"/>
              </a:rPr>
              <a:t>3+</a:t>
            </a:r>
            <a:r>
              <a:rPr kumimoji="0" lang="en-US" altLang="ja-JP" sz="2000" b="0" i="0" u="none" strike="noStrike" kern="1200" cap="none" spc="0" normalizeH="0" baseline="0" noProof="0" dirty="0">
                <a:ln>
                  <a:noFill/>
                </a:ln>
                <a:solidFill>
                  <a:prstClr val="black"/>
                </a:solidFill>
                <a:effectLst/>
                <a:uLnTx/>
                <a:uFillTx/>
                <a:latin typeface="AvenirNext LT Pro Bold"/>
                <a:ea typeface="+mn-ea"/>
                <a:cs typeface="Calibri"/>
              </a:rPr>
              <a:t> provides the most-active sites for the CO-to-CO</a:t>
            </a:r>
            <a:r>
              <a:rPr kumimoji="0" lang="en-US" altLang="ja-JP" sz="2000" b="0" i="0" u="none" strike="noStrike" kern="1200" cap="none" spc="0" normalizeH="0" baseline="-25000" noProof="0" dirty="0">
                <a:ln>
                  <a:noFill/>
                </a:ln>
                <a:solidFill>
                  <a:prstClr val="black"/>
                </a:solidFill>
                <a:effectLst/>
                <a:uLnTx/>
                <a:uFillTx/>
                <a:latin typeface="AvenirNext LT Pro Bold"/>
                <a:ea typeface="+mn-ea"/>
                <a:cs typeface="Calibri"/>
              </a:rPr>
              <a:t>2</a:t>
            </a:r>
            <a:r>
              <a:rPr kumimoji="0" lang="en-US" altLang="ja-JP" sz="2000" b="0" i="0" u="none" strike="noStrike" kern="1200" cap="none" spc="0" normalizeH="0" baseline="0" noProof="0" dirty="0">
                <a:ln>
                  <a:noFill/>
                </a:ln>
                <a:solidFill>
                  <a:prstClr val="black"/>
                </a:solidFill>
                <a:effectLst/>
                <a:uLnTx/>
                <a:uFillTx/>
                <a:latin typeface="AvenirNext LT Pro Bold"/>
                <a:ea typeface="+mn-ea"/>
                <a:cs typeface="Calibri"/>
              </a:rPr>
              <a:t> reaction in a wide range of temperatures.</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5" name="TextBox 4">
            <a:extLst>
              <a:ext uri="{FF2B5EF4-FFF2-40B4-BE49-F238E27FC236}">
                <a16:creationId xmlns:a16="http://schemas.microsoft.com/office/drawing/2014/main" id="{49B2BCC9-030F-8595-73CD-F119708DF463}"/>
              </a:ext>
            </a:extLst>
          </p:cNvPr>
          <p:cNvSpPr txBox="1"/>
          <p:nvPr/>
        </p:nvSpPr>
        <p:spPr>
          <a:xfrm>
            <a:off x="254060" y="2753951"/>
            <a:ext cx="4239282" cy="2554545"/>
          </a:xfrm>
          <a:prstGeom prst="rect">
            <a:avLst/>
          </a:prstGeom>
          <a:noFill/>
        </p:spPr>
        <p:txBody>
          <a:bodyPr wrap="square" rtlCol="0">
            <a:spAutoFit/>
          </a:bodyPr>
          <a:lstStyle/>
          <a:p>
            <a:pPr lvl="0" fontAlgn="base">
              <a:spcBef>
                <a:spcPct val="0"/>
              </a:spcBef>
              <a:spcAft>
                <a:spcPct val="0"/>
              </a:spcAft>
              <a:defRPr/>
            </a:pPr>
            <a:r>
              <a:rPr kumimoji="0" lang="en-US" sz="1600" b="0" i="0" u="none" strike="noStrike" kern="1200" cap="none" spc="0" normalizeH="0" baseline="0" noProof="0" dirty="0">
                <a:ln>
                  <a:noFill/>
                </a:ln>
                <a:solidFill>
                  <a:prstClr val="black"/>
                </a:solidFill>
                <a:effectLst/>
                <a:uLnTx/>
                <a:uFillTx/>
                <a:latin typeface="AvenirNext LT Pro Regular"/>
                <a:ea typeface="+mn-ea"/>
                <a:cs typeface="+mn-cs"/>
              </a:rPr>
              <a:t>Resonant valence-band photoelectron spectra </a:t>
            </a:r>
            <a:br>
              <a:rPr kumimoji="0" lang="en-US" sz="1600" b="0" i="0" u="none" strike="noStrike" kern="1200" cap="none" spc="0" normalizeH="0" baseline="0" noProof="0" dirty="0">
                <a:ln>
                  <a:noFill/>
                </a:ln>
                <a:solidFill>
                  <a:prstClr val="black"/>
                </a:solidFill>
                <a:effectLst/>
                <a:uLnTx/>
                <a:uFillTx/>
                <a:latin typeface="AvenirNext LT Pro Regular"/>
                <a:ea typeface="+mn-ea"/>
                <a:cs typeface="+mn-cs"/>
              </a:rPr>
            </a:br>
            <a:r>
              <a:rPr kumimoji="0" lang="en-US" sz="1600" b="0" i="0" u="none" strike="noStrike" kern="1200" cap="none" spc="0" normalizeH="0" baseline="0" noProof="0" dirty="0">
                <a:ln>
                  <a:noFill/>
                </a:ln>
                <a:solidFill>
                  <a:prstClr val="black"/>
                </a:solidFill>
                <a:effectLst/>
                <a:uLnTx/>
                <a:uFillTx/>
                <a:latin typeface="AvenirNext LT Pro Regular"/>
                <a:ea typeface="+mn-ea"/>
                <a:cs typeface="+mn-cs"/>
              </a:rPr>
              <a:t>of CoO</a:t>
            </a:r>
            <a:r>
              <a:rPr kumimoji="0" lang="en-US" sz="1600" b="0" i="0" u="none" strike="noStrike" kern="1200" cap="none" spc="0" normalizeH="0" baseline="-25000" noProof="0" dirty="0">
                <a:ln>
                  <a:noFill/>
                </a:ln>
                <a:solidFill>
                  <a:prstClr val="black"/>
                </a:solidFill>
                <a:effectLst/>
                <a:uLnTx/>
                <a:uFillTx/>
                <a:latin typeface="AvenirNext LT Pro Regular"/>
                <a:ea typeface="+mn-ea"/>
                <a:cs typeface="+mn-cs"/>
              </a:rPr>
              <a:t>x</a:t>
            </a:r>
            <a:r>
              <a:rPr kumimoji="0" lang="en-US" sz="1600" b="0" i="0" u="none" strike="noStrike" kern="1200" cap="none" spc="0" normalizeH="0" baseline="0" noProof="0" dirty="0">
                <a:ln>
                  <a:noFill/>
                </a:ln>
                <a:solidFill>
                  <a:prstClr val="black"/>
                </a:solidFill>
                <a:effectLst/>
                <a:uLnTx/>
                <a:uFillTx/>
                <a:latin typeface="AvenirNext LT Pro Regular"/>
                <a:ea typeface="+mn-ea"/>
                <a:cs typeface="+mn-cs"/>
              </a:rPr>
              <a:t> film on a substrate of Au(111) under </a:t>
            </a:r>
            <a:br>
              <a:rPr kumimoji="0" lang="en-US" sz="1600" b="0" i="0" u="none" strike="noStrike" kern="1200" cap="none" spc="0" normalizeH="0" baseline="0" noProof="0" dirty="0">
                <a:ln>
                  <a:noFill/>
                </a:ln>
                <a:solidFill>
                  <a:prstClr val="black"/>
                </a:solidFill>
                <a:effectLst/>
                <a:uLnTx/>
                <a:uFillTx/>
                <a:latin typeface="AvenirNext LT Pro Regular"/>
                <a:ea typeface="+mn-ea"/>
                <a:cs typeface="+mn-cs"/>
              </a:rPr>
            </a:br>
            <a:r>
              <a:rPr kumimoji="0" lang="en-US" sz="1600" b="0" i="0" u="none" strike="noStrike" kern="1200" cap="none" spc="0" normalizeH="0" baseline="0" noProof="0" dirty="0">
                <a:ln>
                  <a:noFill/>
                </a:ln>
                <a:solidFill>
                  <a:prstClr val="black"/>
                </a:solidFill>
                <a:effectLst/>
                <a:uLnTx/>
                <a:uFillTx/>
                <a:latin typeface="AvenirNext LT Pro Regular"/>
                <a:ea typeface="+mn-ea"/>
                <a:cs typeface="+mn-cs"/>
              </a:rPr>
              <a:t>CO exposure (left) and under CO oxidation conditions (right). Green and red spectra correspond to Co</a:t>
            </a:r>
            <a:r>
              <a:rPr kumimoji="0" lang="en-US" sz="1600" b="0" i="0" u="none" strike="noStrike" kern="1200" cap="none" spc="0" normalizeH="0" baseline="30000" noProof="0" dirty="0">
                <a:ln>
                  <a:noFill/>
                </a:ln>
                <a:solidFill>
                  <a:prstClr val="black"/>
                </a:solidFill>
                <a:effectLst/>
                <a:uLnTx/>
                <a:uFillTx/>
                <a:latin typeface="AvenirNext LT Pro Regular"/>
                <a:ea typeface="+mn-ea"/>
                <a:cs typeface="+mn-cs"/>
              </a:rPr>
              <a:t>2+</a:t>
            </a:r>
            <a:r>
              <a:rPr kumimoji="0" lang="en-US" sz="1600" b="0" i="0" u="none" strike="noStrike" kern="1200" cap="none" spc="0" normalizeH="0" baseline="0" noProof="0" dirty="0">
                <a:ln>
                  <a:noFill/>
                </a:ln>
                <a:solidFill>
                  <a:prstClr val="black"/>
                </a:solidFill>
                <a:effectLst/>
                <a:uLnTx/>
                <a:uFillTx/>
                <a:latin typeface="AvenirNext LT Pro Regular"/>
                <a:ea typeface="+mn-ea"/>
                <a:cs typeface="+mn-cs"/>
              </a:rPr>
              <a:t> and Co</a:t>
            </a:r>
            <a:r>
              <a:rPr kumimoji="0" lang="en-US" sz="1600" b="0" i="0" u="none" strike="noStrike" kern="1200" cap="none" spc="0" normalizeH="0" baseline="30000" noProof="0" dirty="0">
                <a:ln>
                  <a:noFill/>
                </a:ln>
                <a:solidFill>
                  <a:prstClr val="black"/>
                </a:solidFill>
                <a:effectLst/>
                <a:uLnTx/>
                <a:uFillTx/>
                <a:latin typeface="AvenirNext LT Pro Regular"/>
                <a:ea typeface="+mn-ea"/>
                <a:cs typeface="+mn-cs"/>
              </a:rPr>
              <a:t>3+</a:t>
            </a:r>
            <a:r>
              <a:rPr kumimoji="0" lang="en-US" sz="1600" b="0" i="0" u="none" strike="noStrike" kern="1200" cap="none" spc="0" normalizeH="0" baseline="0" noProof="0" dirty="0">
                <a:ln>
                  <a:noFill/>
                </a:ln>
                <a:solidFill>
                  <a:prstClr val="black"/>
                </a:solidFill>
                <a:effectLst/>
                <a:uLnTx/>
                <a:uFillTx/>
                <a:latin typeface="AvenirNext LT Pro Regular"/>
                <a:ea typeface="+mn-ea"/>
                <a:cs typeface="+mn-cs"/>
              </a:rPr>
              <a:t> resonant excitation energies, while the blue spectrum was measured off-resonance. With resonant enhancement, it can be clearly distinguished that the Co</a:t>
            </a:r>
            <a:r>
              <a:rPr kumimoji="0" lang="en-US" sz="1600" b="0" i="0" u="none" strike="noStrike" kern="1200" cap="none" spc="0" normalizeH="0" baseline="30000" noProof="0" dirty="0">
                <a:ln>
                  <a:noFill/>
                </a:ln>
                <a:solidFill>
                  <a:prstClr val="black"/>
                </a:solidFill>
                <a:effectLst/>
                <a:uLnTx/>
                <a:uFillTx/>
                <a:latin typeface="AvenirNext LT Pro Regular"/>
                <a:ea typeface="+mn-ea"/>
                <a:cs typeface="+mn-cs"/>
              </a:rPr>
              <a:t>3+</a:t>
            </a:r>
            <a:r>
              <a:rPr kumimoji="0" lang="en-US" sz="1600" b="0" i="0" u="none" strike="noStrike" kern="1200" cap="none" spc="0" normalizeH="0" baseline="0" noProof="0" dirty="0">
                <a:ln>
                  <a:noFill/>
                </a:ln>
                <a:solidFill>
                  <a:prstClr val="black"/>
                </a:solidFill>
                <a:effectLst/>
                <a:uLnTx/>
                <a:uFillTx/>
                <a:latin typeface="AvenirNext LT Pro Regular"/>
                <a:ea typeface="+mn-ea"/>
                <a:cs typeface="+mn-cs"/>
              </a:rPr>
              <a:t> sites contribute the most to catalytic activity under CO oxidation conditions</a:t>
            </a:r>
            <a:r>
              <a:rPr lang="en-US" sz="1600" dirty="0">
                <a:solidFill>
                  <a:prstClr val="black"/>
                </a:solidFill>
              </a:rPr>
              <a:t>. </a:t>
            </a:r>
          </a:p>
        </p:txBody>
      </p:sp>
      <p:pic>
        <p:nvPicPr>
          <p:cNvPr id="6" name="Picture 5" descr="A red and black logo&#10;&#10;Description automatically generated">
            <a:extLst>
              <a:ext uri="{FF2B5EF4-FFF2-40B4-BE49-F238E27FC236}">
                <a16:creationId xmlns:a16="http://schemas.microsoft.com/office/drawing/2014/main" id="{FF8FE2DC-3DD4-B609-0C92-49BA746549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6869" y="5930330"/>
            <a:ext cx="700027" cy="206857"/>
          </a:xfrm>
          <a:prstGeom prst="rect">
            <a:avLst/>
          </a:prstGeom>
        </p:spPr>
      </p:pic>
      <p:pic>
        <p:nvPicPr>
          <p:cNvPr id="9" name="Picture 8" descr="A black background with blue text&#10;&#10;Description automatically generated">
            <a:extLst>
              <a:ext uri="{FF2B5EF4-FFF2-40B4-BE49-F238E27FC236}">
                <a16:creationId xmlns:a16="http://schemas.microsoft.com/office/drawing/2014/main" id="{6BF24F6D-1E65-4BD8-DFA8-A5F678026C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3813" y="5911826"/>
            <a:ext cx="972045" cy="243864"/>
          </a:xfrm>
          <a:prstGeom prst="rect">
            <a:avLst/>
          </a:prstGeom>
        </p:spPr>
      </p:pic>
      <p:pic>
        <p:nvPicPr>
          <p:cNvPr id="13" name="Picture 12" descr="A blue and white logo&#10;&#10;Description automatically generated">
            <a:extLst>
              <a:ext uri="{FF2B5EF4-FFF2-40B4-BE49-F238E27FC236}">
                <a16:creationId xmlns:a16="http://schemas.microsoft.com/office/drawing/2014/main" id="{6CDE02C8-207D-A973-C502-9044DD51B1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2128" y="5874613"/>
            <a:ext cx="682932" cy="318290"/>
          </a:xfrm>
          <a:prstGeom prst="rect">
            <a:avLst/>
          </a:prstGeom>
        </p:spPr>
      </p:pic>
      <p:pic>
        <p:nvPicPr>
          <p:cNvPr id="16" name="Picture 15" descr="A blue and black logo&#10;&#10;Description automatically generated">
            <a:extLst>
              <a:ext uri="{FF2B5EF4-FFF2-40B4-BE49-F238E27FC236}">
                <a16:creationId xmlns:a16="http://schemas.microsoft.com/office/drawing/2014/main" id="{7A6FB176-AE9F-1A9E-63F6-AEC73A1BC4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3589" y="5912357"/>
            <a:ext cx="950095" cy="242802"/>
          </a:xfrm>
          <a:prstGeom prst="rect">
            <a:avLst/>
          </a:prstGeom>
        </p:spPr>
      </p:pic>
      <p:pic>
        <p:nvPicPr>
          <p:cNvPr id="18" name="Picture 17" descr="A blue and white logo&#10;&#10;Description automatically generated">
            <a:extLst>
              <a:ext uri="{FF2B5EF4-FFF2-40B4-BE49-F238E27FC236}">
                <a16:creationId xmlns:a16="http://schemas.microsoft.com/office/drawing/2014/main" id="{FE94D9EE-2AB1-3498-6A49-368547BEAE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3974" y="5842764"/>
            <a:ext cx="950094" cy="362325"/>
          </a:xfrm>
          <a:prstGeom prst="rect">
            <a:avLst/>
          </a:prstGeom>
        </p:spPr>
      </p:pic>
      <p:pic>
        <p:nvPicPr>
          <p:cNvPr id="24" name="Picture 23" descr="A close-up of a logo&#10;&#10;Description automatically generated">
            <a:extLst>
              <a:ext uri="{FF2B5EF4-FFF2-40B4-BE49-F238E27FC236}">
                <a16:creationId xmlns:a16="http://schemas.microsoft.com/office/drawing/2014/main" id="{F6869286-DA19-5E8F-B8BF-FCB233276A89}"/>
              </a:ext>
            </a:extLst>
          </p:cNvPr>
          <p:cNvPicPr>
            <a:picLocks noChangeAspect="1"/>
          </p:cNvPicPr>
          <p:nvPr/>
        </p:nvPicPr>
        <p:blipFill rotWithShape="1">
          <a:blip r:embed="rId10">
            <a:extLst>
              <a:ext uri="{28A0092B-C50C-407E-A947-70E740481C1C}">
                <a14:useLocalDpi xmlns:a14="http://schemas.microsoft.com/office/drawing/2010/main" val="0"/>
              </a:ext>
            </a:extLst>
          </a:blip>
          <a:srcRect t="12223" b="12197"/>
          <a:stretch/>
        </p:blipFill>
        <p:spPr>
          <a:xfrm>
            <a:off x="7316768" y="5868782"/>
            <a:ext cx="1091381" cy="329953"/>
          </a:xfrm>
          <a:prstGeom prst="rect">
            <a:avLst/>
          </a:prstGeom>
        </p:spPr>
      </p:pic>
      <p:pic>
        <p:nvPicPr>
          <p:cNvPr id="26" name="Picture 25" descr="A graph of different types of energy&#10;&#10;Description automatically generated">
            <a:extLst>
              <a:ext uri="{FF2B5EF4-FFF2-40B4-BE49-F238E27FC236}">
                <a16:creationId xmlns:a16="http://schemas.microsoft.com/office/drawing/2014/main" id="{299FD919-3345-B6E9-9C84-C089BE212BC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565" y="955307"/>
            <a:ext cx="4584550" cy="1765315"/>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7127</TotalTime>
  <Words>623</Words>
  <Application>Microsoft Macintosh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Probing Active-Site Chemical States in a Cobalt-Based Catalyst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72</cp:revision>
  <dcterms:created xsi:type="dcterms:W3CDTF">2024-01-05T19:34:06Z</dcterms:created>
  <dcterms:modified xsi:type="dcterms:W3CDTF">2024-02-24T01:11:19Z</dcterms:modified>
</cp:coreProperties>
</file>