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86327"/>
  </p:normalViewPr>
  <p:slideViewPr>
    <p:cSldViewPr snapToGrid="0">
      <p:cViewPr varScale="1">
        <p:scale>
          <a:sx n="110" d="100"/>
          <a:sy n="110" d="100"/>
        </p:scale>
        <p:origin x="952" y="168"/>
      </p:cViewPr>
      <p:guideLst/>
    </p:cSldViewPr>
  </p:slideViewPr>
  <p:notesTextViewPr>
    <p:cViewPr>
      <p:scale>
        <a:sx n="1" d="1"/>
        <a:sy n="1" d="1"/>
      </p:scale>
      <p:origin x="0" y="-108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3/22/24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“Two-dimensional” (2D) magnetic materials have attracted a lot of interest recently for several reasons: they are highly tunable, they can be stacked into heterostructures for more functionality, they can be used for energy-efficient computing and data-storage applications, and they can deepen our fundamental understanding of magnetism itself. Unfortunately, many of these materials are not very stable in air and their magnetic transition temperatures are much lower than room temperature. Iron gallium telluride (Fe</a:t>
            </a:r>
            <a:r>
              <a:rPr kumimoji="0" lang="en-US" sz="1200" b="0" i="0" u="none" strike="noStrike" kern="1200" cap="none" spc="0" normalizeH="0" baseline="-25000" noProof="0">
                <a:ln>
                  <a:noFill/>
                </a:ln>
                <a:solidFill>
                  <a:prstClr val="black"/>
                </a:solidFill>
                <a:effectLst/>
                <a:uLnTx/>
                <a:uFillTx/>
                <a:latin typeface="Arial"/>
                <a:ea typeface="+mn-ea"/>
                <a:cs typeface="Arial"/>
              </a:rPr>
              <a:t>3</a:t>
            </a:r>
            <a:r>
              <a:rPr kumimoji="0" lang="en-US" sz="1200" b="0" i="0" u="none" strike="noStrike" kern="1200" cap="none" spc="0" normalizeH="0" baseline="0" noProof="0">
                <a:ln>
                  <a:noFill/>
                </a:ln>
                <a:solidFill>
                  <a:prstClr val="black"/>
                </a:solidFill>
                <a:effectLst/>
                <a:uLnTx/>
                <a:uFillTx/>
                <a:latin typeface="Arial"/>
                <a:ea typeface="+mn-ea"/>
                <a:cs typeface="Arial"/>
              </a:rPr>
              <a:t>GaTe</a:t>
            </a:r>
            <a:r>
              <a:rPr kumimoji="0" lang="en-US" sz="1200" b="0" i="0" u="none" strike="noStrike" kern="1200" cap="none" spc="0" normalizeH="0" baseline="-25000" noProof="0">
                <a:ln>
                  <a:noFill/>
                </a:ln>
                <a:solidFill>
                  <a:prstClr val="black"/>
                </a:solidFill>
                <a:effectLst/>
                <a:uLnTx/>
                <a:uFillTx/>
                <a:latin typeface="Arial"/>
                <a:ea typeface="+mn-ea"/>
                <a:cs typeface="Arial"/>
              </a:rPr>
              <a:t>2</a:t>
            </a:r>
            <a:r>
              <a:rPr kumimoji="0" lang="en-US" sz="1200" b="0" i="0" u="none" strike="noStrike" kern="1200" cap="none" spc="0" normalizeH="0" baseline="0" noProof="0">
                <a:ln>
                  <a:noFill/>
                </a:ln>
                <a:solidFill>
                  <a:prstClr val="black"/>
                </a:solidFill>
                <a:effectLst/>
                <a:uLnTx/>
                <a:uFillTx/>
                <a:latin typeface="Arial"/>
                <a:ea typeface="+mn-ea"/>
                <a:cs typeface="Arial"/>
              </a:rPr>
              <a:t>) is a 2D ferromagnet with a record-breaking magnetic transition temperature (~370 K) and a tendency for its magnetic alignment to be perpendicular to the surface—both useful features for spintronics applications. Its closely related “sister” material, iron germanium telluride (Fe</a:t>
            </a:r>
            <a:r>
              <a:rPr kumimoji="0" lang="en-US" sz="1200" b="0" i="0" u="none" strike="noStrike" kern="1200" cap="none" spc="0" normalizeH="0" baseline="-25000" noProof="0">
                <a:ln>
                  <a:noFill/>
                </a:ln>
                <a:solidFill>
                  <a:prstClr val="black"/>
                </a:solidFill>
                <a:effectLst/>
                <a:uLnTx/>
                <a:uFillTx/>
                <a:latin typeface="Arial"/>
                <a:ea typeface="+mn-ea"/>
                <a:cs typeface="Arial"/>
              </a:rPr>
              <a:t>3</a:t>
            </a:r>
            <a:r>
              <a:rPr kumimoji="0" lang="en-US" sz="1200" b="0" i="0" u="none" strike="noStrike" kern="1200" cap="none" spc="0" normalizeH="0" baseline="0" noProof="0">
                <a:ln>
                  <a:noFill/>
                </a:ln>
                <a:solidFill>
                  <a:prstClr val="black"/>
                </a:solidFill>
                <a:effectLst/>
                <a:uLnTx/>
                <a:uFillTx/>
                <a:latin typeface="Arial"/>
                <a:ea typeface="+mn-ea"/>
                <a:cs typeface="Arial"/>
              </a:rPr>
              <a:t>GeTe</a:t>
            </a:r>
            <a:r>
              <a:rPr kumimoji="0" lang="en-US" sz="1200" b="0" i="0" u="none" strike="noStrike" kern="1200" cap="none" spc="0" normalizeH="0" baseline="-25000" noProof="0">
                <a:ln>
                  <a:noFill/>
                </a:ln>
                <a:solidFill>
                  <a:prstClr val="black"/>
                </a:solidFill>
                <a:effectLst/>
                <a:uLnTx/>
                <a:uFillTx/>
                <a:latin typeface="Arial"/>
                <a:ea typeface="+mn-ea"/>
                <a:cs typeface="Arial"/>
              </a:rPr>
              <a:t>2</a:t>
            </a:r>
            <a:r>
              <a:rPr kumimoji="0" lang="en-US" sz="1200" b="0" i="0" u="none" strike="noStrike" kern="1200" cap="none" spc="0" normalizeH="0" baseline="0" noProof="0">
                <a:ln>
                  <a:noFill/>
                </a:ln>
                <a:solidFill>
                  <a:prstClr val="black"/>
                </a:solidFill>
                <a:effectLst/>
                <a:uLnTx/>
                <a:uFillTx/>
                <a:latin typeface="Arial"/>
                <a:ea typeface="+mn-ea"/>
                <a:cs typeface="Arial"/>
              </a:rPr>
              <a:t>), has nearly the same crystal structure but a much lower transition temperature (~220 K). To understand how a simple change from germanium to gallium can improve the magnetic transition temperature, the researchers approached the question from an electronic-structure point of view.</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Researchers: J.-E. Lee (ALS and  Pohang University of Science and Technology, Korea), S.H. Yan and H. Lei (Renmin University of China), S.H. Oh and S.Y. Park (Soongsil University, Korea), J.W. Hwang (Kangwon National University, Korea), J.D. Denlinger and S.-K. Mo (ALS), C.G. Hwang (Pusan National University, Korea), and H. Ryu (Korea Institute of Science and Technology).</a:t>
            </a: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Acknowledgement from paper: </a:t>
            </a:r>
            <a:r>
              <a:rPr lang="en-US" sz="1800" b="0" i="0" u="none" strike="noStrike">
                <a:solidFill>
                  <a:srgbClr val="000000"/>
                </a:solidFill>
                <a:effectLst/>
                <a:latin typeface="Calibri" panose="020F0502020204030204" pitchFamily="34" charset="0"/>
              </a:rPr>
              <a:t>National Research Foundation of Korea, National Key R&amp;D Program of China, Beijing Natural Science Foundation, National Natural Science Foundation of China, Renmin University of China, Beijing National Laboratory for Condensed Matter Physics, Korea Institute of Science and Technology, Ministry of Science and ICT (Korea), Ministry of Education (Korea). J.-E. Lee is supported by an ALS Collaborative Postdoctoral Fellowship. Operation of the ALS is supported by the US Department of Energy, Office of Science, Basic Energy Sciences program.</a:t>
            </a: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6636"/>
                </a:solidFill>
                <a:effectLst/>
                <a:uLnTx/>
                <a:uFillTx/>
                <a:latin typeface="+mn-lt"/>
                <a:ea typeface="+mn-ea"/>
                <a:cs typeface="+mn-cs"/>
              </a:rPr>
              <a:t>Full highlight: https://als.lbl.gov/room-temperature-2d-magnet-electronic-structure-insights/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3/22/24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3/22/24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gif"/><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diagram of a diagram of a scientific experiment&#10;&#10;Description automatically generated">
            <a:extLst>
              <a:ext uri="{FF2B5EF4-FFF2-40B4-BE49-F238E27FC236}">
                <a16:creationId xmlns:a16="http://schemas.microsoft.com/office/drawing/2014/main" id="{AD223908-407D-6811-5371-1A1B79D35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69" y="840640"/>
            <a:ext cx="2641600" cy="2743200"/>
          </a:xfrm>
          <a:prstGeom prst="rect">
            <a:avLst/>
          </a:prstGeom>
        </p:spPr>
      </p:pic>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56446" y="5486576"/>
            <a:ext cx="3353401"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J.-E. Lee, S.H. Yan, S.H. Oh, J.W. Hwang, J.D. Denlinger, C.G. Hwang, H. Lei, S.-K. Mo, S.Y. Park, and H. Ryu, </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Nano Lett.</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r>
              <a:rPr kumimoji="0" lang="en-US" sz="1050" b="1"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23</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11526 (2023), doi:10.1021/acs.nanolett.3c03203. Work was performed at ALS/LBNL.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a:ln>
            <a:noFill/>
          </a:ln>
        </p:spPr>
        <p:txBody>
          <a:bodyPr>
            <a:normAutofit/>
          </a:bodyPr>
          <a:lstStyle/>
          <a:p>
            <a:pPr algn="ctr"/>
            <a:r>
              <a:rPr lang="en-US" sz="2800" dirty="0"/>
              <a:t>Room-Temperature 2D Magnet: Electronic-Structure Insights</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3328652" y="722785"/>
            <a:ext cx="8806902" cy="5047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marR="0" lvl="0" indent="0" algn="l" defTabSz="914400" rtl="0" eaLnBrk="1" fontAlgn="base" latinLnBrk="0" hangingPunct="1">
              <a:lnSpc>
                <a:spcPct val="100000"/>
              </a:lnSpc>
              <a:spcBef>
                <a:spcPct val="0"/>
              </a:spcBef>
              <a:buClrTx/>
              <a:buSzTx/>
              <a:buFontTx/>
              <a:buNone/>
              <a:tabLst/>
              <a:defRPr/>
            </a:pPr>
            <a:r>
              <a:rPr lang="en-US" sz="2200" dirty="0">
                <a:solidFill>
                  <a:prstClr val="black"/>
                </a:solidFill>
                <a:latin typeface="AvenirNext LT Pro Bold"/>
              </a:rPr>
              <a:t>Researchers found that small changes in how electron spins interact with each other can make a big difference in the magnetic transition temperatures of 2D magnets.</a:t>
            </a:r>
            <a:endParaRPr kumimoji="0" lang="en-US" sz="2200" b="0" i="0" u="none" strike="noStrike" kern="1200" cap="none" spc="0" normalizeH="0" baseline="0" noProof="0" dirty="0">
              <a:ln>
                <a:noFill/>
              </a:ln>
              <a:solidFill>
                <a:prstClr val="black"/>
              </a:solidFill>
              <a:effectLst/>
              <a:uLnTx/>
              <a:uFillTx/>
              <a:latin typeface="AvenirNext LT Pro Bold"/>
              <a:ea typeface="+mn-ea"/>
              <a:cs typeface="+mn-cs"/>
            </a:endParaRPr>
          </a:p>
          <a:p>
            <a:pPr marL="0" marR="0" lvl="0" indent="0" algn="l" defTabSz="914400" rtl="0" eaLnBrk="1" fontAlgn="base" latinLnBrk="0" hangingPunct="1">
              <a:lnSpc>
                <a:spcPct val="100000"/>
              </a:lnSpc>
              <a:spcBef>
                <a:spcPct val="0"/>
              </a:spcBef>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marR="0" lvl="0" indent="0" algn="l" defTabSz="914400" rtl="0" eaLnBrk="1" fontAlgn="base" latinLnBrk="0" hangingPunct="1">
              <a:lnSpc>
                <a:spcPct val="100000"/>
              </a:lnSpc>
              <a:spcBef>
                <a:spcPct val="0"/>
              </a:spcBef>
              <a:buClrTx/>
              <a:buSzTx/>
              <a:buFontTx/>
              <a:buNone/>
              <a:tabLst/>
              <a:defRPr/>
            </a:pPr>
            <a:r>
              <a:rPr kumimoji="0" lang="en-US" sz="2200" b="0" i="0" u="none" strike="noStrike" kern="1200" cap="none" spc="0" normalizeH="0" baseline="0" noProof="0" dirty="0">
                <a:ln>
                  <a:noFill/>
                </a:ln>
                <a:solidFill>
                  <a:prstClr val="black"/>
                </a:solidFill>
                <a:effectLst/>
                <a:uLnTx/>
                <a:uFillTx/>
                <a:latin typeface="AvenirNext LT Pro Bold"/>
                <a:ea typeface="+mn-ea"/>
                <a:cs typeface="+mn-cs"/>
              </a:rPr>
              <a:t>Understanding the factors affecting magnetic transition temperatures can help create better magnetic materials for information storage, sensors, medical imaging, and energy-efficient computing.</a:t>
            </a:r>
          </a:p>
          <a:p>
            <a:pPr marL="0" marR="0" lvl="0" indent="0" algn="l" defTabSz="914400" rtl="0" eaLnBrk="1" fontAlgn="base" latinLnBrk="0" hangingPunct="1">
              <a:lnSpc>
                <a:spcPct val="100000"/>
              </a:lnSpc>
              <a:spcBef>
                <a:spcPct val="0"/>
              </a:spcBef>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Fe</a:t>
            </a:r>
            <a:r>
              <a:rPr lang="en-US" altLang="ja-JP" sz="2000" baseline="-25000" dirty="0">
                <a:solidFill>
                  <a:prstClr val="black"/>
                </a:solidFill>
                <a:latin typeface="AvenirNext LT Pro Bold"/>
                <a:cs typeface="Calibri"/>
              </a:rPr>
              <a:t>3</a:t>
            </a:r>
            <a:r>
              <a:rPr lang="en-US" altLang="ja-JP" sz="2000" dirty="0">
                <a:solidFill>
                  <a:prstClr val="black"/>
                </a:solidFill>
                <a:latin typeface="AvenirNext LT Pro Bold"/>
                <a:cs typeface="Calibri"/>
              </a:rPr>
              <a:t>GaTe</a:t>
            </a:r>
            <a:r>
              <a:rPr lang="en-US" altLang="ja-JP" sz="2000" baseline="-25000" dirty="0">
                <a:solidFill>
                  <a:prstClr val="black"/>
                </a:solidFill>
                <a:latin typeface="AvenirNext LT Pro Bold"/>
                <a:cs typeface="Calibri"/>
              </a:rPr>
              <a:t>2</a:t>
            </a:r>
            <a:r>
              <a:rPr lang="en-US" altLang="ja-JP" sz="2000" dirty="0">
                <a:solidFill>
                  <a:prstClr val="black"/>
                </a:solidFill>
                <a:latin typeface="AvenirNext LT Pro Bold"/>
                <a:cs typeface="Calibri"/>
              </a:rPr>
              <a:t> electronic structure measured with linearly polarized angle-resolved photoemission spectroscopy (ARPES) at the Advanced Light Source (ALS).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Results set boundary conditions for density functional theory (DFT) calculations of key magnetic parameters (e.g., Heisenberg exchange interaction, </a:t>
            </a:r>
            <a:r>
              <a:rPr lang="en-US" altLang="ja-JP" sz="2000" i="1" dirty="0">
                <a:solidFill>
                  <a:prstClr val="black"/>
                </a:solidFill>
                <a:latin typeface="AvenirNext LT Pro Bold"/>
                <a:cs typeface="Calibri"/>
              </a:rPr>
              <a:t>J</a:t>
            </a:r>
            <a:r>
              <a:rPr lang="en-US" altLang="ja-JP" sz="2000" baseline="-25000" dirty="0">
                <a:solidFill>
                  <a:prstClr val="black"/>
                </a:solidFill>
                <a:latin typeface="AvenirNext LT Pro Bold"/>
                <a:cs typeface="Calibri"/>
              </a:rPr>
              <a:t>ex</a:t>
            </a:r>
            <a:r>
              <a:rPr lang="en-US" altLang="ja-JP" sz="2000" dirty="0">
                <a:solidFill>
                  <a:prstClr val="black"/>
                </a:solidFill>
                <a:latin typeface="AvenirNext LT Pro Bold"/>
                <a:cs typeface="Calibri"/>
              </a:rPr>
              <a:t>).</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Small changes in </a:t>
            </a:r>
            <a:r>
              <a:rPr lang="en-US" altLang="ja-JP" sz="2000" i="1" dirty="0">
                <a:solidFill>
                  <a:prstClr val="black"/>
                </a:solidFill>
                <a:latin typeface="AvenirNext LT Pro Bold"/>
                <a:cs typeface="Calibri"/>
              </a:rPr>
              <a:t>J</a:t>
            </a:r>
            <a:r>
              <a:rPr lang="en-US" altLang="ja-JP" sz="2000" baseline="-25000" dirty="0">
                <a:solidFill>
                  <a:prstClr val="black"/>
                </a:solidFill>
                <a:latin typeface="AvenirNext LT Pro Bold"/>
                <a:cs typeface="Calibri"/>
              </a:rPr>
              <a:t>ex</a:t>
            </a:r>
            <a:r>
              <a:rPr lang="en-US" altLang="ja-JP" sz="2000" dirty="0">
                <a:solidFill>
                  <a:prstClr val="black"/>
                </a:solidFill>
                <a:latin typeface="AvenirNext LT Pro Bold"/>
                <a:cs typeface="Calibri"/>
              </a:rPr>
              <a:t> due to slight changes in lattice parameters can have significant impacts on magnetic transition temperature.</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sp>
        <p:nvSpPr>
          <p:cNvPr id="5" name="TextBox 4">
            <a:extLst>
              <a:ext uri="{FF2B5EF4-FFF2-40B4-BE49-F238E27FC236}">
                <a16:creationId xmlns:a16="http://schemas.microsoft.com/office/drawing/2014/main" id="{49B2BCC9-030F-8595-73CD-F119708DF463}"/>
              </a:ext>
            </a:extLst>
          </p:cNvPr>
          <p:cNvSpPr txBox="1"/>
          <p:nvPr/>
        </p:nvSpPr>
        <p:spPr>
          <a:xfrm>
            <a:off x="56445" y="3581628"/>
            <a:ext cx="3136739" cy="1815882"/>
          </a:xfrm>
          <a:prstGeom prst="rect">
            <a:avLst/>
          </a:prstGeom>
          <a:noFill/>
        </p:spPr>
        <p:txBody>
          <a:bodyPr wrap="square" rtlCol="0">
            <a:spAutoFit/>
          </a:bodyPr>
          <a:lstStyle/>
          <a:p>
            <a:pPr lvl="0" fontAlgn="base">
              <a:spcBef>
                <a:spcPct val="0"/>
              </a:spcBef>
              <a:spcAft>
                <a:spcPct val="0"/>
              </a:spcAft>
              <a:defRPr/>
            </a:pPr>
            <a:r>
              <a:rPr kumimoji="0" lang="en-US" sz="1600" b="0" i="0" u="none" strike="noStrike" kern="1200" cap="none" spc="0" normalizeH="0" baseline="0" noProof="0" dirty="0">
                <a:ln>
                  <a:noFill/>
                </a:ln>
                <a:solidFill>
                  <a:prstClr val="black"/>
                </a:solidFill>
                <a:effectLst/>
                <a:uLnTx/>
                <a:uFillTx/>
                <a:latin typeface="AvenirNext LT Pro Regular"/>
                <a:ea typeface="+mn-ea"/>
                <a:cs typeface="+mn-cs"/>
              </a:rPr>
              <a:t>Top: ARPES image of the Fe</a:t>
            </a:r>
            <a:r>
              <a:rPr kumimoji="0" lang="en-US" sz="1600" b="0" i="0" u="none" strike="noStrike" kern="1200" cap="none" spc="0" normalizeH="0" baseline="-25000" noProof="0" dirty="0">
                <a:ln>
                  <a:noFill/>
                </a:ln>
                <a:solidFill>
                  <a:prstClr val="black"/>
                </a:solidFill>
                <a:effectLst/>
                <a:uLnTx/>
                <a:uFillTx/>
                <a:latin typeface="AvenirNext LT Pro Regular"/>
                <a:ea typeface="+mn-ea"/>
                <a:cs typeface="+mn-cs"/>
              </a:rPr>
              <a:t>3</a:t>
            </a:r>
            <a:r>
              <a:rPr kumimoji="0" lang="en-US" sz="1600" b="0" i="0" u="none" strike="noStrike" kern="1200" cap="none" spc="0" normalizeH="0" baseline="0" noProof="0" dirty="0">
                <a:ln>
                  <a:noFill/>
                </a:ln>
                <a:solidFill>
                  <a:prstClr val="black"/>
                </a:solidFill>
                <a:effectLst/>
                <a:uLnTx/>
                <a:uFillTx/>
                <a:latin typeface="AvenirNext LT Pro Regular"/>
                <a:ea typeface="+mn-ea"/>
                <a:cs typeface="+mn-cs"/>
              </a:rPr>
              <a:t>GaTe</a:t>
            </a:r>
            <a:r>
              <a:rPr kumimoji="0" lang="en-US" sz="1600" b="0" i="0" u="none" strike="noStrike" kern="1200" cap="none" spc="0" normalizeH="0" baseline="-25000" noProof="0" dirty="0">
                <a:ln>
                  <a:noFill/>
                </a:ln>
                <a:solidFill>
                  <a:prstClr val="black"/>
                </a:solidFill>
                <a:effectLst/>
                <a:uLnTx/>
                <a:uFillTx/>
                <a:latin typeface="AvenirNext LT Pro Regular"/>
                <a:ea typeface="+mn-ea"/>
                <a:cs typeface="+mn-cs"/>
              </a:rPr>
              <a:t>2</a:t>
            </a:r>
            <a:r>
              <a:rPr kumimoji="0" lang="en-US" sz="1600" b="0" i="0" u="none" strike="noStrike" kern="1200" cap="none" spc="0" normalizeH="0" baseline="0" noProof="0" dirty="0">
                <a:ln>
                  <a:noFill/>
                </a:ln>
                <a:solidFill>
                  <a:prstClr val="black"/>
                </a:solidFill>
                <a:effectLst/>
                <a:uLnTx/>
                <a:uFillTx/>
                <a:latin typeface="AvenirNext LT Pro Regular"/>
                <a:ea typeface="+mn-ea"/>
                <a:cs typeface="+mn-cs"/>
              </a:rPr>
              <a:t> Fermi surface and the theoretically calculated version. Bottom: The results show that the Heisenberg exchange interaction (</a:t>
            </a:r>
            <a:r>
              <a:rPr kumimoji="0" lang="en-US" sz="1600" b="0" i="1" u="none" strike="noStrike" kern="1200" cap="none" spc="0" normalizeH="0" baseline="0" noProof="0" dirty="0">
                <a:ln>
                  <a:noFill/>
                </a:ln>
                <a:solidFill>
                  <a:prstClr val="black"/>
                </a:solidFill>
                <a:effectLst/>
                <a:uLnTx/>
                <a:uFillTx/>
                <a:latin typeface="AvenirNext LT Pro Regular"/>
                <a:ea typeface="+mn-ea"/>
                <a:cs typeface="+mn-cs"/>
              </a:rPr>
              <a:t>J</a:t>
            </a:r>
            <a:r>
              <a:rPr kumimoji="0" lang="en-US" sz="1600" b="0" i="0" u="none" strike="noStrike" kern="1200" cap="none" spc="0" normalizeH="0" baseline="-25000" noProof="0" dirty="0">
                <a:ln>
                  <a:noFill/>
                </a:ln>
                <a:solidFill>
                  <a:prstClr val="black"/>
                </a:solidFill>
                <a:effectLst/>
                <a:uLnTx/>
                <a:uFillTx/>
                <a:latin typeface="AvenirNext LT Pro Regular"/>
                <a:ea typeface="+mn-ea"/>
                <a:cs typeface="+mn-cs"/>
              </a:rPr>
              <a:t>ex</a:t>
            </a:r>
            <a:r>
              <a:rPr kumimoji="0" lang="en-US" sz="1600" b="0" i="0" u="none" strike="noStrike" kern="1200" cap="none" spc="0" normalizeH="0" baseline="0" noProof="0" dirty="0">
                <a:ln>
                  <a:noFill/>
                </a:ln>
                <a:solidFill>
                  <a:prstClr val="black"/>
                </a:solidFill>
                <a:effectLst/>
                <a:uLnTx/>
                <a:uFillTx/>
                <a:latin typeface="AvenirNext LT Pro Regular"/>
                <a:ea typeface="+mn-ea"/>
                <a:cs typeface="+mn-cs"/>
              </a:rPr>
              <a:t>) between spins has a big effect on the magnetic transition temperature.</a:t>
            </a:r>
            <a:endParaRPr lang="en-US" sz="1600" dirty="0">
              <a:solidFill>
                <a:prstClr val="black"/>
              </a:solidFill>
            </a:endParaRPr>
          </a:p>
        </p:txBody>
      </p:sp>
      <p:pic>
        <p:nvPicPr>
          <p:cNvPr id="15" name="Picture 14" descr="A close-up of a logo&#10;&#10;Description automatically generated">
            <a:extLst>
              <a:ext uri="{FF2B5EF4-FFF2-40B4-BE49-F238E27FC236}">
                <a16:creationId xmlns:a16="http://schemas.microsoft.com/office/drawing/2014/main" id="{4C78C9F0-A9EF-F38D-CD78-D6168DE0A7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4839" y="5935912"/>
            <a:ext cx="1625478" cy="288292"/>
          </a:xfrm>
          <a:prstGeom prst="rect">
            <a:avLst/>
          </a:prstGeom>
        </p:spPr>
      </p:pic>
      <p:pic>
        <p:nvPicPr>
          <p:cNvPr id="18" name="Graphic 17">
            <a:extLst>
              <a:ext uri="{FF2B5EF4-FFF2-40B4-BE49-F238E27FC236}">
                <a16:creationId xmlns:a16="http://schemas.microsoft.com/office/drawing/2014/main" id="{A2DDED5F-7896-3B80-D242-7C6B51EBD5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73709" y="5788973"/>
            <a:ext cx="489571" cy="489571"/>
          </a:xfrm>
          <a:prstGeom prst="rect">
            <a:avLst/>
          </a:prstGeom>
        </p:spPr>
      </p:pic>
      <p:pic>
        <p:nvPicPr>
          <p:cNvPr id="24" name="Picture 23" descr="A logo for a university&#10;&#10;Description automatically generated">
            <a:extLst>
              <a:ext uri="{FF2B5EF4-FFF2-40B4-BE49-F238E27FC236}">
                <a16:creationId xmlns:a16="http://schemas.microsoft.com/office/drawing/2014/main" id="{8A4DA94A-0B0A-62DA-2C5B-F41AF79140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46672" y="5793578"/>
            <a:ext cx="467199" cy="480360"/>
          </a:xfrm>
          <a:prstGeom prst="rect">
            <a:avLst/>
          </a:prstGeom>
        </p:spPr>
      </p:pic>
      <p:pic>
        <p:nvPicPr>
          <p:cNvPr id="26" name="Picture 25" descr="A blue and white logo&#10;&#10;Description automatically generated">
            <a:extLst>
              <a:ext uri="{FF2B5EF4-FFF2-40B4-BE49-F238E27FC236}">
                <a16:creationId xmlns:a16="http://schemas.microsoft.com/office/drawing/2014/main" id="{42E2A790-EF47-497C-8573-1D17D4C8F7A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27813" y="5750781"/>
            <a:ext cx="826965" cy="565954"/>
          </a:xfrm>
          <a:prstGeom prst="rect">
            <a:avLst/>
          </a:prstGeom>
        </p:spPr>
      </p:pic>
      <p:pic>
        <p:nvPicPr>
          <p:cNvPr id="28" name="Picture 27" descr="A blue and white logo&#10;&#10;Description automatically generated">
            <a:extLst>
              <a:ext uri="{FF2B5EF4-FFF2-40B4-BE49-F238E27FC236}">
                <a16:creationId xmlns:a16="http://schemas.microsoft.com/office/drawing/2014/main" id="{97BB65DF-BE5B-4699-8B2B-72D1BD7929C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45570" y="5795028"/>
            <a:ext cx="1895802" cy="477461"/>
          </a:xfrm>
          <a:prstGeom prst="rect">
            <a:avLst/>
          </a:prstGeom>
        </p:spPr>
      </p:pic>
      <p:pic>
        <p:nvPicPr>
          <p:cNvPr id="31" name="Picture 30" descr="A logo for a company&#10;&#10;Description automatically generated">
            <a:extLst>
              <a:ext uri="{FF2B5EF4-FFF2-40B4-BE49-F238E27FC236}">
                <a16:creationId xmlns:a16="http://schemas.microsoft.com/office/drawing/2014/main" id="{17D9155E-4BB8-7447-9BC6-989D4E07FBE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55315" y="5811209"/>
            <a:ext cx="791583" cy="445099"/>
          </a:xfrm>
          <a:prstGeom prst="rect">
            <a:avLst/>
          </a:prstGeom>
        </p:spPr>
      </p:pic>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9827</TotalTime>
  <Words>655</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Room-Temperature 2D Magnet: Electronic-Structure Insights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Lori Tamura</cp:lastModifiedBy>
  <cp:revision>127</cp:revision>
  <dcterms:created xsi:type="dcterms:W3CDTF">2024-01-05T19:34:06Z</dcterms:created>
  <dcterms:modified xsi:type="dcterms:W3CDTF">2024-03-22T17:02:14Z</dcterms:modified>
</cp:coreProperties>
</file>