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194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86259"/>
  </p:normalViewPr>
  <p:slideViewPr>
    <p:cSldViewPr snapToGrid="0">
      <p:cViewPr varScale="1">
        <p:scale>
          <a:sx n="110" d="100"/>
          <a:sy n="110" d="100"/>
        </p:scale>
        <p:origin x="952" y="168"/>
      </p:cViewPr>
      <p:guideLst/>
    </p:cSldViewPr>
  </p:slideViewPr>
  <p:notesTextViewPr>
    <p:cViewPr>
      <p:scale>
        <a:sx n="1" d="1"/>
        <a:sy n="1" d="1"/>
      </p:scale>
      <p:origin x="0" y="-184"/>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A6040-0C3C-44FD-9379-09F79A85B395}" type="datetimeFigureOut">
              <a:rPr lang="en-US" smtClean="0"/>
              <a:t>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FC7A-15B8-4666-ADF4-94FD06153BB8}" type="slidenum">
              <a:rPr lang="en-US" smtClean="0"/>
              <a:t>‹#›</a:t>
            </a:fld>
            <a:endParaRPr lang="en-US"/>
          </a:p>
        </p:txBody>
      </p:sp>
    </p:spTree>
    <p:extLst>
      <p:ext uri="{BB962C8B-B14F-4D97-AF65-F5344CB8AC3E}">
        <p14:creationId xmlns:p14="http://schemas.microsoft.com/office/powerpoint/2010/main" val="22590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The discovery of emergent electronic properties in stacks of two-dimensional materials has led to a surge in efforts to engineer layered heterostructures with new functional properties. One fascinating twist in the story was the revelation that, by slightly rotating two layers with respect to each other, a moiré-effect “superlattice” can be generated. This extra level of organization induces modifications to the material’s electronic properties that could prove to be useful—in optoelectronic applications, for example. Thus far, most superlattices investigated have been in bilayers with small twist angles that result in a crystalline moiré pattern, characterized by repeating unit cells. In this work, a form of 2D material was created by twisting the layers at a larger angle, leading to an aperiodic “quasicrystalline” moiré lattice with a more complex structure and whose electronic properties are hard to predict. The material was characterized using advanced spectroscopic techniques that demonstrated the presence of rich band-structure features—valleys and minigaps—that present opportunities for tuning electronic properties. The results establish bilayers with large twist angles as a viable platform for exploring “moiré physics.”</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Researchers: </a:t>
            </a:r>
            <a:r>
              <a:rPr lang="en-US" sz="1200" b="0" i="0" u="none" strike="noStrike" kern="1200">
                <a:solidFill>
                  <a:schemeClr val="tx1"/>
                </a:solidFill>
                <a:effectLst/>
                <a:latin typeface="+mn-lt"/>
                <a:ea typeface="+mn-ea"/>
                <a:cs typeface="+mn-cs"/>
              </a:rPr>
              <a:t>Y. Li, F. Zhang, V.-A. Ha, Q. Gao, Z. Liu, X. Liu, H. Kim, B. Kousa, X. Li, E. Khalaf, F. Giustino, and C.K. Shih (University of Texas at Austin); Y.-C. Lin (Pennsylvania State University and National Yang Ming Chiao Tung University, Taiwan); C. Dong and J.A. Robinson (Pennsylvania State University); S.H. Ryu, C. Jozwiak, A. Bostwick, and E. Rotenberg (ALS); and K. Watanabe and T. Taniguchi (National Institute for Materials Science, Japan).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Acknowledgement from paper: </a:t>
            </a:r>
            <a:r>
              <a:rPr lang="en-US" sz="1800" b="0" i="0" u="none" strike="noStrike">
                <a:solidFill>
                  <a:srgbClr val="000000"/>
                </a:solidFill>
                <a:effectLst/>
                <a:latin typeface="Calibri" panose="020F0502020204030204" pitchFamily="34" charset="0"/>
              </a:rPr>
              <a:t>National Science Foundation; US Air Force; Welch Foundation; US Department of Energy, Office of Science, Basic Energy Sciences program (DOE BES) and National Quantum Information Science Research Centers; National Yang Ming Chiao Tung University; Ministry of Education of Taiwan; and Japan Society for the Promotion of Science. Operation of the ALS is supported by DOE BES.</a:t>
            </a: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6636"/>
                </a:solidFill>
                <a:effectLst/>
                <a:uLnTx/>
                <a:uFillTx/>
                <a:latin typeface="+mn-lt"/>
                <a:ea typeface="+mn-ea"/>
                <a:cs typeface="+mn-cs"/>
              </a:rPr>
              <a:t>Full highlight: https://als.lbl.gov/big-twist-leads-to-tunable-energy-gaps-in-a-bilayer-stack/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59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3/20/24</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5924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54398523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03937486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3/20/24</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154052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29302534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56720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4304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46202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28992013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193310006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7316248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87171799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74176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kumimoji="0" lang="en-US" sz="1000" b="0" i="0" u="none" strike="noStrike" kern="1200" cap="none" spc="0" normalizeH="0" baseline="0" noProof="0" smtClean="0">
                <a:ln>
                  <a:noFill/>
                </a:ln>
                <a:solidFill>
                  <a:srgbClr val="10436A">
                    <a:lumMod val="75000"/>
                  </a:srgbClr>
                </a:solidFill>
                <a:effectLst/>
                <a:uLnTx/>
                <a:uFillTx/>
                <a:latin typeface="AvenirNext LT Pro Regular"/>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66029" y="5218358"/>
            <a:ext cx="4296985" cy="90024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Y. Li, F. Zhang, V.-A. Ha, Y.-C. Lin, C. Dong, Q. Gao, Z. Liu, X. Liu, S.H. Ryu, </a:t>
            </a:r>
            <a:b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b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H. Kim, C. Jozwiak, A. Bostwick, K. Watanabe, T. Taniguchi, B. Kousa, X. Li, </a:t>
            </a:r>
            <a:b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b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E. Rotenberg, E. Khalaf, J.A. Robinson, F. Giustino, and C.K. Shih, </a:t>
            </a:r>
            <a:r>
              <a:rPr kumimoji="0" lang="en-US" sz="1050" b="0" i="1"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Nature</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a:t>
            </a:r>
            <a:r>
              <a:rPr kumimoji="0" lang="en-US" sz="1050" b="1"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625</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494 (2024), doi:10.1038/s41586-023-06904-w. Work was performed at ALS/LBNL. </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45053" y="23286"/>
            <a:ext cx="11901893" cy="902525"/>
          </a:xfrm>
          <a:ln>
            <a:noFill/>
          </a:ln>
        </p:spPr>
        <p:txBody>
          <a:bodyPr>
            <a:normAutofit/>
          </a:bodyPr>
          <a:lstStyle/>
          <a:p>
            <a:pPr algn="ctr"/>
            <a:r>
              <a:rPr lang="en-US" sz="2800" dirty="0"/>
              <a:t>Big Twist Leads to Tunable Energy Gaps in a Bilayer Stack</a:t>
            </a:r>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267199" y="790519"/>
            <a:ext cx="7845777" cy="5073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Scientific Achievement</a:t>
            </a:r>
          </a:p>
          <a:p>
            <a:pPr marL="114300" marR="0" lvl="0" indent="0" algn="l" defTabSz="914400" rtl="0" eaLnBrk="1" fontAlgn="base" latinLnBrk="0" hangingPunct="1">
              <a:lnSpc>
                <a:spcPct val="100000"/>
              </a:lnSpc>
              <a:spcBef>
                <a:spcPct val="0"/>
              </a:spcBef>
              <a:buClrTx/>
              <a:buSzTx/>
              <a:buFontTx/>
              <a:buNone/>
              <a:tabLst/>
              <a:defRPr/>
            </a:pPr>
            <a:r>
              <a:rPr lang="en-US" sz="2200" dirty="0">
                <a:solidFill>
                  <a:prstClr val="black"/>
                </a:solidFill>
                <a:latin typeface="AvenirNext LT Pro Bold"/>
              </a:rPr>
              <a:t>Using a combination of probes, researchers found that twisting 2D layers at atypically large angles opens up potentially useful energy gaps in the material’s band structure.</a:t>
            </a:r>
            <a:endParaRPr kumimoji="0" lang="en-US" sz="2200" b="0" i="0" u="none" strike="noStrike" kern="1200" cap="none" spc="0" normalizeH="0" baseline="0" noProof="0" dirty="0">
              <a:ln>
                <a:noFill/>
              </a:ln>
              <a:solidFill>
                <a:prstClr val="black"/>
              </a:solidFill>
              <a:effectLst/>
              <a:uLnTx/>
              <a:uFillTx/>
              <a:latin typeface="AvenirNext LT Pro Bold"/>
              <a:ea typeface="+mn-ea"/>
              <a:cs typeface="+mn-cs"/>
            </a:endParaRPr>
          </a:p>
          <a:p>
            <a:pPr marL="0" marR="0" lvl="0" indent="0" algn="l" defTabSz="914400" rtl="0" eaLnBrk="1" fontAlgn="base" latinLnBrk="0" hangingPunct="1">
              <a:lnSpc>
                <a:spcPct val="100000"/>
              </a:lnSpc>
              <a:spcBef>
                <a:spcPct val="0"/>
              </a:spcBef>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Significance </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 Impact</a:t>
            </a:r>
          </a:p>
          <a:p>
            <a:pPr marL="114300" marR="0" lvl="0" indent="0" algn="l" defTabSz="914400" rtl="0" eaLnBrk="1" fontAlgn="base" latinLnBrk="0" hangingPunct="1">
              <a:lnSpc>
                <a:spcPct val="100000"/>
              </a:lnSpc>
              <a:spcBef>
                <a:spcPct val="0"/>
              </a:spcBef>
              <a:buClrTx/>
              <a:buSzTx/>
              <a:buFontTx/>
              <a:buNone/>
              <a:tabLst/>
              <a:defRPr/>
            </a:pPr>
            <a:r>
              <a:rPr kumimoji="0" lang="en-US" sz="2200" b="0" i="0" u="none" strike="noStrike" kern="1200" cap="none" spc="0" normalizeH="0" baseline="0" noProof="0" dirty="0">
                <a:ln>
                  <a:noFill/>
                </a:ln>
                <a:solidFill>
                  <a:prstClr val="black"/>
                </a:solidFill>
                <a:effectLst/>
                <a:uLnTx/>
                <a:uFillTx/>
                <a:latin typeface="AvenirNext LT Pro Bold"/>
                <a:ea typeface="+mn-ea"/>
                <a:cs typeface="+mn-cs"/>
              </a:rPr>
              <a:t>The results suggest a new way to tune materials for optoelectronic applications and provides a platform for exploring novel “moiré” phenomena beyond those observed at small twist angles.</a:t>
            </a:r>
          </a:p>
          <a:p>
            <a:pPr marL="0" marR="0" lvl="0" indent="0" algn="l" defTabSz="914400" rtl="0" eaLnBrk="1" fontAlgn="base" latinLnBrk="0" hangingPunct="1">
              <a:lnSpc>
                <a:spcPct val="100000"/>
              </a:lnSpc>
              <a:spcBef>
                <a:spcPct val="0"/>
              </a:spcBef>
              <a:buClrTx/>
              <a:buSzTx/>
              <a:buFontTx/>
              <a:buNone/>
              <a:tabLst/>
              <a:defRPr/>
            </a:pPr>
            <a:r>
              <a:rPr kumimoji="0" lang="en-US" altLang="ja-JP" sz="22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Research Details</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Constant-current scanning tuneling spectroscopy (CCSTS) peaks were attributed to band-structure features ("valleys"), and indicated the formation of energy gaps caused by interlayer interactions ("minigaps").</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Nanoscale-resolution angle-resolved photoemission spectroscopy (nanoARPES) at the Advanced Light Source (ALS) confirmed that the CCSTS features correspond to the expected structures in k-space</a:t>
            </a:r>
            <a:r>
              <a:rPr kumimoji="0" lang="en-US" altLang="ja-JP" sz="2000" b="0" i="0" u="none" strike="noStrike" kern="1200" cap="none" spc="0" normalizeH="0" baseline="0" noProof="0" dirty="0">
                <a:ln>
                  <a:noFill/>
                </a:ln>
                <a:solidFill>
                  <a:prstClr val="black"/>
                </a:solidFill>
                <a:effectLst/>
                <a:uLnTx/>
                <a:uFillTx/>
                <a:latin typeface="AvenirNext LT Pro Bold"/>
                <a:ea typeface="+mn-ea"/>
                <a:cs typeface="Calibri"/>
              </a:rPr>
              <a:t>.</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993004" y="5778986"/>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1888" y="5815592"/>
            <a:ext cx="336124" cy="436336"/>
          </a:xfrm>
          <a:prstGeom prst="rect">
            <a:avLst/>
          </a:prstGeom>
        </p:spPr>
      </p:pic>
      <p:sp>
        <p:nvSpPr>
          <p:cNvPr id="5" name="TextBox 4">
            <a:extLst>
              <a:ext uri="{FF2B5EF4-FFF2-40B4-BE49-F238E27FC236}">
                <a16:creationId xmlns:a16="http://schemas.microsoft.com/office/drawing/2014/main" id="{49B2BCC9-030F-8595-73CD-F119708DF463}"/>
              </a:ext>
            </a:extLst>
          </p:cNvPr>
          <p:cNvSpPr txBox="1"/>
          <p:nvPr/>
        </p:nvSpPr>
        <p:spPr>
          <a:xfrm>
            <a:off x="91681" y="3454595"/>
            <a:ext cx="4049606" cy="1569660"/>
          </a:xfrm>
          <a:prstGeom prst="rect">
            <a:avLst/>
          </a:prstGeom>
          <a:noFill/>
        </p:spPr>
        <p:txBody>
          <a:bodyPr wrap="square" rtlCol="0">
            <a:spAutoFit/>
          </a:bodyPr>
          <a:lstStyle/>
          <a:p>
            <a:pPr lvl="0" fontAlgn="base">
              <a:spcBef>
                <a:spcPct val="0"/>
              </a:spcBef>
              <a:spcAft>
                <a:spcPct val="0"/>
              </a:spcAft>
              <a:defRPr/>
            </a:pPr>
            <a:r>
              <a:rPr kumimoji="0" lang="en-US" sz="1600" b="0" i="0" u="none" strike="noStrike" kern="1200" cap="none" spc="0" normalizeH="0" baseline="0" noProof="0" dirty="0">
                <a:ln>
                  <a:noFill/>
                </a:ln>
                <a:solidFill>
                  <a:prstClr val="black"/>
                </a:solidFill>
                <a:effectLst/>
                <a:uLnTx/>
                <a:uFillTx/>
                <a:latin typeface="AvenirNext LT Pro Regular"/>
                <a:ea typeface="+mn-ea"/>
                <a:cs typeface="+mn-cs"/>
              </a:rPr>
              <a:t>Comparison of feature assignments between CCSTS and nanoARPES. (a) CCSTS data showing peaks associated with K- and </a:t>
            </a:r>
            <a:r>
              <a:rPr kumimoji="0" lang="el-GR" sz="1600" b="0" i="0" u="none" strike="noStrike" kern="1200" cap="none" spc="0" normalizeH="0" baseline="0" noProof="0" dirty="0">
                <a:ln>
                  <a:noFill/>
                </a:ln>
                <a:solidFill>
                  <a:prstClr val="black"/>
                </a:solidFill>
                <a:effectLst/>
                <a:uLnTx/>
                <a:uFillTx/>
                <a:latin typeface="AvenirNext LT Pro Regular"/>
                <a:ea typeface="+mn-ea"/>
                <a:cs typeface="+mn-cs"/>
              </a:rPr>
              <a:t>Γ</a:t>
            </a:r>
            <a:r>
              <a:rPr kumimoji="0" lang="en-US" sz="1600" b="0" i="0" u="none" strike="noStrike" kern="1200" cap="none" spc="0" normalizeH="0" baseline="0" noProof="0" dirty="0">
                <a:ln>
                  <a:noFill/>
                </a:ln>
                <a:solidFill>
                  <a:prstClr val="black"/>
                </a:solidFill>
                <a:effectLst/>
                <a:uLnTx/>
                <a:uFillTx/>
                <a:latin typeface="AvenirNext LT Pro Regular"/>
                <a:ea typeface="+mn-ea"/>
                <a:cs typeface="+mn-cs"/>
              </a:rPr>
              <a:t>-valleys in WSe</a:t>
            </a:r>
            <a:r>
              <a:rPr kumimoji="0" lang="en-US" sz="1600" b="0" i="0" u="none" strike="noStrike" kern="1200" cap="none" spc="0" normalizeH="0" baseline="-25000" noProof="0" dirty="0">
                <a:ln>
                  <a:noFill/>
                </a:ln>
                <a:solidFill>
                  <a:prstClr val="black"/>
                </a:solidFill>
                <a:effectLst/>
                <a:uLnTx/>
                <a:uFillTx/>
                <a:latin typeface="AvenirNext LT Pro Regular"/>
                <a:ea typeface="+mn-ea"/>
                <a:cs typeface="+mn-cs"/>
              </a:rPr>
              <a:t>2</a:t>
            </a:r>
            <a:r>
              <a:rPr lang="en-US" sz="1600" dirty="0">
                <a:solidFill>
                  <a:prstClr val="black"/>
                </a:solidFill>
              </a:rPr>
              <a:t>. (b) K-valley spectrum from the nanoARPES measurements. (c) </a:t>
            </a:r>
            <a:r>
              <a:rPr lang="el-GR" sz="1600" dirty="0">
                <a:solidFill>
                  <a:prstClr val="black"/>
                </a:solidFill>
              </a:rPr>
              <a:t>Γ-</a:t>
            </a:r>
            <a:r>
              <a:rPr lang="en-US" sz="1600" dirty="0">
                <a:solidFill>
                  <a:prstClr val="black"/>
                </a:solidFill>
              </a:rPr>
              <a:t>valley spectrum from the nanoARPES measurements.</a:t>
            </a:r>
          </a:p>
        </p:txBody>
      </p:sp>
      <p:pic>
        <p:nvPicPr>
          <p:cNvPr id="4" name="Picture 3" descr="A close-up of a logo&#10;&#10;Description automatically generated">
            <a:extLst>
              <a:ext uri="{FF2B5EF4-FFF2-40B4-BE49-F238E27FC236}">
                <a16:creationId xmlns:a16="http://schemas.microsoft.com/office/drawing/2014/main" id="{B421703F-A27D-A9CF-2BC1-44B8D398FB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8309" y="5890051"/>
            <a:ext cx="1327150" cy="381000"/>
          </a:xfrm>
          <a:prstGeom prst="rect">
            <a:avLst/>
          </a:prstGeom>
        </p:spPr>
      </p:pic>
      <p:pic>
        <p:nvPicPr>
          <p:cNvPr id="10" name="Picture 9" descr="A black background with blue text&#10;&#10;Description automatically generated">
            <a:extLst>
              <a:ext uri="{FF2B5EF4-FFF2-40B4-BE49-F238E27FC236}">
                <a16:creationId xmlns:a16="http://schemas.microsoft.com/office/drawing/2014/main" id="{8BBA57C9-7B49-AE87-358F-88EEA02EEA91}"/>
              </a:ext>
            </a:extLst>
          </p:cNvPr>
          <p:cNvPicPr>
            <a:picLocks noChangeAspect="1"/>
          </p:cNvPicPr>
          <p:nvPr/>
        </p:nvPicPr>
        <p:blipFill rotWithShape="1">
          <a:blip r:embed="rId6">
            <a:extLst>
              <a:ext uri="{28A0092B-C50C-407E-A947-70E740481C1C}">
                <a14:useLocalDpi xmlns:a14="http://schemas.microsoft.com/office/drawing/2010/main" val="0"/>
              </a:ext>
            </a:extLst>
          </a:blip>
          <a:srcRect t="15149" r="50000" b="18588"/>
          <a:stretch/>
        </p:blipFill>
        <p:spPr>
          <a:xfrm>
            <a:off x="6140451" y="5889785"/>
            <a:ext cx="1194507" cy="403844"/>
          </a:xfrm>
          <a:prstGeom prst="rect">
            <a:avLst/>
          </a:prstGeom>
        </p:spPr>
      </p:pic>
      <p:pic>
        <p:nvPicPr>
          <p:cNvPr id="17" name="Picture 16" descr="A black text on a white background&#10;&#10;Description automatically generated">
            <a:extLst>
              <a:ext uri="{FF2B5EF4-FFF2-40B4-BE49-F238E27FC236}">
                <a16:creationId xmlns:a16="http://schemas.microsoft.com/office/drawing/2014/main" id="{2767065C-858C-9739-CA50-22EB735A2D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89950" y="5877409"/>
            <a:ext cx="1976085" cy="393642"/>
          </a:xfrm>
          <a:prstGeom prst="rect">
            <a:avLst/>
          </a:prstGeom>
        </p:spPr>
      </p:pic>
      <p:pic>
        <p:nvPicPr>
          <p:cNvPr id="20" name="Picture 19" descr="A blue heart with clouds and text&#10;&#10;Description automatically generated">
            <a:extLst>
              <a:ext uri="{FF2B5EF4-FFF2-40B4-BE49-F238E27FC236}">
                <a16:creationId xmlns:a16="http://schemas.microsoft.com/office/drawing/2014/main" id="{C7FAA60E-6751-C9F6-E8B2-B48097D70A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21027" y="5758499"/>
            <a:ext cx="725869" cy="512552"/>
          </a:xfrm>
          <a:prstGeom prst="rect">
            <a:avLst/>
          </a:prstGeom>
        </p:spPr>
      </p:pic>
      <p:pic>
        <p:nvPicPr>
          <p:cNvPr id="29" name="Picture 28" descr="A close-up of a graph&#10;&#10;Description automatically generated">
            <a:extLst>
              <a:ext uri="{FF2B5EF4-FFF2-40B4-BE49-F238E27FC236}">
                <a16:creationId xmlns:a16="http://schemas.microsoft.com/office/drawing/2014/main" id="{019F14CC-A813-1501-F053-10C817E8FA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681" y="1095323"/>
            <a:ext cx="4049607" cy="2359080"/>
          </a:xfrm>
          <a:prstGeom prst="rect">
            <a:avLst/>
          </a:prstGeom>
        </p:spPr>
      </p:pic>
    </p:spTree>
    <p:extLst>
      <p:ext uri="{BB962C8B-B14F-4D97-AF65-F5344CB8AC3E}">
        <p14:creationId xmlns:p14="http://schemas.microsoft.com/office/powerpoint/2010/main" val="285146616"/>
      </p:ext>
    </p:extLst>
  </p:cSld>
  <p:clrMapOvr>
    <a:masterClrMapping/>
  </p:clrMapOvr>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8085</TotalTime>
  <Words>720</Words>
  <Application>Microsoft Macintosh PowerPoint</Application>
  <PresentationFormat>Widescreen</PresentationFormat>
  <Paragraphs>19</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Avenir Next LT Pro</vt:lpstr>
      <vt:lpstr>AvenirNext LT Pro Bold</vt:lpstr>
      <vt:lpstr>AvenirNext LT Pro Regular</vt:lpstr>
      <vt:lpstr>Calibri</vt:lpstr>
      <vt:lpstr>Wingdings</vt:lpstr>
      <vt:lpstr>1_Office Theme</vt:lpstr>
      <vt:lpstr>Big Twist Leads to Tunable Energy Gaps in a Bilayer Stack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Platinum Movement on Fuel-Cell Electrodes</dc:title>
  <dc:creator>Dava Keavney</dc:creator>
  <cp:lastModifiedBy>Lori Tamura</cp:lastModifiedBy>
  <cp:revision>108</cp:revision>
  <dcterms:created xsi:type="dcterms:W3CDTF">2024-01-05T19:34:06Z</dcterms:created>
  <dcterms:modified xsi:type="dcterms:W3CDTF">2024-03-20T23:12:03Z</dcterms:modified>
</cp:coreProperties>
</file>