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194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266" autoAdjust="0"/>
    <p:restoredTop sz="89116"/>
  </p:normalViewPr>
  <p:slideViewPr>
    <p:cSldViewPr snapToGrid="0">
      <p:cViewPr varScale="1">
        <p:scale>
          <a:sx n="113" d="100"/>
          <a:sy n="113" d="100"/>
        </p:scale>
        <p:origin x="20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A6040-0C3C-44FD-9379-09F79A85B395}" type="datetimeFigureOut">
              <a:rPr lang="en-US" smtClean="0"/>
              <a:t>5/8/24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7FC7A-15B8-4666-ADF4-94FD06153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72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lvl="0" indent="0" algn="l" defTabSz="922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living things, enzymes catalyze chemical reactions with exquisite efficiency and specificity. These enzymes are proteins with amino-acid side chains that optimize the active site for specific reactions. Inspired by nature, scientists have been working to improve electrocatalysts using a similar strategy. Several years ago, a group led by Peidong Yang at Berkeley Lab invented a system in which chains of organic molecules (ligands) are attached to the surface of a silver nanoparticle. Upon application of an external negative potential, the ligands reversibly dissociate from the nanoparticle. The resulting reaction pocket, called a Nanoparticle/Ordered-Ligand Interlayer (NOLI), supports the markedly efficient conversion of CO</a:t>
            </a:r>
            <a:r>
              <a:rPr kumimoji="0" lang="en-US" sz="12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to CO with 100% selectivity. However, understanding of the mechanism by which electrochemical bias modulates nanoparticle–ligand interactions has been elusive. To investigate, the researchers turned to two forms of infrared spectroscopy: synchrotron-based Fourier-transform infrared nanospectroscopy (nano-FTIR) and laser-based surface-enhanced Raman spectroscopy (SERS).</a:t>
            </a:r>
          </a:p>
          <a:p>
            <a:pPr marL="0" marR="0" lvl="0" indent="0" algn="l" defTabSz="922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Researchers: 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Y. Shan, X. Zhao, M. Fonseca Guzman, S. Chen, S. Yu, I. Roh, and M.B. Salmeron (UC Berkeley and Berkeley Lab); A. Jana (Berkeley Lab and ALS); K.C. Ng, H. Chen, V. Altoe, and J. Qian (Berkeley Lab); S. Gilbert Corder and H.A. Bechtel (ALS); and P. Yang (UC Berkeley, Berkeley Lab, and Kavli Energy NanoScience Institute.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Acknowledgment from paper: 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US Department of Energy, Office of Science, Basic Energy Sciences program (DOE BES); University of Chinese Academy of Sciences; National Science Foundation; and US-Israel Binational Science Foundation. J. Qian is supported by Laboratory Directed Research and Development program (Berkeley Lab) and received a DOE BES Early Career Award in 2023. Operation of the ALS, Molecular Foundry, and NERSC is supported by DOE BES.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22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0663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Full highlight: https://als.lbl.gov/mechanics-of-a-floating-molecular-layer-for-CO2-reduction/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6D4B8-3D7E-42E7-AF06-6D9133F7F0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597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28257" y="6413161"/>
            <a:ext cx="968829" cy="36512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8F182ACA-94E5-43E6-83F8-799916BA6B59}" type="datetime1">
              <a:rPr lang="en-US" smtClean="0"/>
              <a:pPr/>
              <a:t>5/8/24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316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5622878"/>
            <a:ext cx="12192000" cy="1235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289" y="5815220"/>
            <a:ext cx="4894439" cy="90110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162800" y="5917273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accent1"/>
                </a:solidFill>
                <a:latin typeface="+mj-lt"/>
              </a:rPr>
              <a:t>https://science.osti.gov/</a:t>
            </a:r>
          </a:p>
        </p:txBody>
      </p:sp>
    </p:spTree>
    <p:extLst>
      <p:ext uri="{BB962C8B-B14F-4D97-AF65-F5344CB8AC3E}">
        <p14:creationId xmlns:p14="http://schemas.microsoft.com/office/powerpoint/2010/main" val="359242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</p:spTree>
    <p:extLst>
      <p:ext uri="{BB962C8B-B14F-4D97-AF65-F5344CB8AC3E}">
        <p14:creationId xmlns:p14="http://schemas.microsoft.com/office/powerpoint/2010/main" val="543985239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</p:spTree>
    <p:extLst>
      <p:ext uri="{BB962C8B-B14F-4D97-AF65-F5344CB8AC3E}">
        <p14:creationId xmlns:p14="http://schemas.microsoft.com/office/powerpoint/2010/main" val="2039374868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554804-D3F1-4E4C-9D0A-99063A42E6CF}"/>
              </a:ext>
            </a:extLst>
          </p:cNvPr>
          <p:cNvSpPr/>
          <p:nvPr userDrawn="1"/>
        </p:nvSpPr>
        <p:spPr>
          <a:xfrm>
            <a:off x="533399" y="365125"/>
            <a:ext cx="11125199" cy="60066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3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BD320D-9AE5-495A-8DCF-E560C7CE69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365125"/>
            <a:ext cx="11125199" cy="1325563"/>
          </a:xfrm>
          <a:noFill/>
          <a:effectLst/>
        </p:spPr>
        <p:txBody>
          <a:bodyPr>
            <a:normAutofit/>
          </a:bodyPr>
          <a:lstStyle>
            <a:lvl1pPr>
              <a:defRPr sz="3200"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A30B88-A952-44AD-A005-15181C4C38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3400" y="1690687"/>
            <a:ext cx="11125200" cy="4681083"/>
          </a:xfrm>
          <a:noFill/>
          <a:effectLst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64AAD3-F0AA-4ADC-94DB-573E7A24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B8F4-93A4-403A-9708-D7F20BB46076}" type="datetimeFigureOut">
              <a:rPr lang="en-US" smtClean="0"/>
              <a:t>5/8/24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DA90BE-ACA4-4FB3-94A8-F04E91F8D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6825A-BF46-4C73-BAF3-E0F8BD54B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02C9-C47C-4EF4-BA50-DAB7C4D8D7B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43C625-146F-4A45-9B4B-701007EBF0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025" y="6001949"/>
            <a:ext cx="1933575" cy="35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2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</p:spTree>
    <p:extLst>
      <p:ext uri="{BB962C8B-B14F-4D97-AF65-F5344CB8AC3E}">
        <p14:creationId xmlns:p14="http://schemas.microsoft.com/office/powerpoint/2010/main" val="1293025347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39738" y="1681163"/>
            <a:ext cx="5430484" cy="4143375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333067" y="1681163"/>
            <a:ext cx="5454121" cy="4143375"/>
          </a:xfrm>
          <a:solidFill>
            <a:schemeClr val="accent2">
              <a:lumMod val="5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5567205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39738" y="1681163"/>
            <a:ext cx="3578225" cy="4143375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4327525" y="1681163"/>
            <a:ext cx="3576638" cy="4143375"/>
          </a:xfrm>
          <a:solidFill>
            <a:schemeClr val="accent4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8212138" y="1681163"/>
            <a:ext cx="3575050" cy="4143375"/>
          </a:xfrm>
          <a:solidFill>
            <a:schemeClr val="accent2">
              <a:lumMod val="5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43045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(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920089" y="1045804"/>
            <a:ext cx="5271912" cy="5274034"/>
          </a:xfrm>
          <a:custGeom>
            <a:avLst/>
            <a:gdLst>
              <a:gd name="connsiteX0" fmla="*/ 3962270 w 5375563"/>
              <a:gd name="connsiteY0" fmla="*/ 0 h 5377727"/>
              <a:gd name="connsiteX1" fmla="*/ 5140529 w 5375563"/>
              <a:gd name="connsiteY1" fmla="*/ 168208 h 5377727"/>
              <a:gd name="connsiteX2" fmla="*/ 5375563 w 5375563"/>
              <a:gd name="connsiteY2" fmla="*/ 249437 h 5377727"/>
              <a:gd name="connsiteX3" fmla="*/ 5375563 w 5375563"/>
              <a:gd name="connsiteY3" fmla="*/ 5377727 h 5377727"/>
              <a:gd name="connsiteX4" fmla="*/ 398434 w 5375563"/>
              <a:gd name="connsiteY4" fmla="*/ 5377727 h 5377727"/>
              <a:gd name="connsiteX5" fmla="*/ 390724 w 5375563"/>
              <a:gd name="connsiteY5" fmla="*/ 5363513 h 5377727"/>
              <a:gd name="connsiteX6" fmla="*/ 0 w 5375563"/>
              <a:gd name="connsiteY6" fmla="*/ 3741443 h 5377727"/>
              <a:gd name="connsiteX7" fmla="*/ 3962270 w 5375563"/>
              <a:gd name="connsiteY7" fmla="*/ 0 h 5377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75563" h="5377727">
                <a:moveTo>
                  <a:pt x="3962270" y="0"/>
                </a:moveTo>
                <a:cubicBezTo>
                  <a:pt x="4372577" y="0"/>
                  <a:pt x="4768317" y="58891"/>
                  <a:pt x="5140529" y="168208"/>
                </a:cubicBezTo>
                <a:lnTo>
                  <a:pt x="5375563" y="249437"/>
                </a:lnTo>
                <a:lnTo>
                  <a:pt x="5375563" y="5377727"/>
                </a:lnTo>
                <a:lnTo>
                  <a:pt x="398434" y="5377727"/>
                </a:lnTo>
                <a:lnTo>
                  <a:pt x="390724" y="5363513"/>
                </a:lnTo>
                <a:cubicBezTo>
                  <a:pt x="140324" y="4872813"/>
                  <a:pt x="0" y="4322602"/>
                  <a:pt x="0" y="3741443"/>
                </a:cubicBezTo>
                <a:cubicBezTo>
                  <a:pt x="0" y="1675101"/>
                  <a:pt x="1773969" y="0"/>
                  <a:pt x="3962270" y="0"/>
                </a:cubicBezTo>
                <a:close/>
              </a:path>
            </a:pathLst>
          </a:custGeom>
          <a:noFill/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09575" y="1389063"/>
            <a:ext cx="6227763" cy="4662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4462024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(circ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8791" y="177283"/>
            <a:ext cx="8668421" cy="801663"/>
          </a:xfrm>
        </p:spPr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09575" y="1389063"/>
            <a:ext cx="4580089" cy="4662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164263" y="1320659"/>
            <a:ext cx="1543050" cy="154319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8918700" y="529330"/>
            <a:ext cx="2835150" cy="2834583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7245351" y="2667000"/>
            <a:ext cx="1831861" cy="183356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5463822" y="4007983"/>
            <a:ext cx="2210192" cy="2210466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9218855" y="3630613"/>
            <a:ext cx="2392119" cy="2392362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99201305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(stri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09576" y="1389063"/>
            <a:ext cx="5212292" cy="4662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947085" y="1446839"/>
            <a:ext cx="6244914" cy="4481287"/>
          </a:xfrm>
          <a:custGeom>
            <a:avLst/>
            <a:gdLst>
              <a:gd name="connsiteX0" fmla="*/ 743081 w 6244914"/>
              <a:gd name="connsiteY0" fmla="*/ 3021747 h 4481287"/>
              <a:gd name="connsiteX1" fmla="*/ 6244914 w 6244914"/>
              <a:gd name="connsiteY1" fmla="*/ 3021747 h 4481287"/>
              <a:gd name="connsiteX2" fmla="*/ 6244914 w 6244914"/>
              <a:gd name="connsiteY2" fmla="*/ 4481287 h 4481287"/>
              <a:gd name="connsiteX3" fmla="*/ 1475626 w 6244914"/>
              <a:gd name="connsiteY3" fmla="*/ 4481287 h 4481287"/>
              <a:gd name="connsiteX4" fmla="*/ 0 w 6244914"/>
              <a:gd name="connsiteY4" fmla="*/ 1510873 h 4481287"/>
              <a:gd name="connsiteX5" fmla="*/ 6244914 w 6244914"/>
              <a:gd name="connsiteY5" fmla="*/ 1510873 h 4481287"/>
              <a:gd name="connsiteX6" fmla="*/ 6244914 w 6244914"/>
              <a:gd name="connsiteY6" fmla="*/ 2970413 h 4481287"/>
              <a:gd name="connsiteX7" fmla="*/ 733392 w 6244914"/>
              <a:gd name="connsiteY7" fmla="*/ 2970413 h 4481287"/>
              <a:gd name="connsiteX8" fmla="*/ 723088 w 6244914"/>
              <a:gd name="connsiteY8" fmla="*/ 0 h 4481287"/>
              <a:gd name="connsiteX9" fmla="*/ 6244914 w 6244914"/>
              <a:gd name="connsiteY9" fmla="*/ 0 h 4481287"/>
              <a:gd name="connsiteX10" fmla="*/ 6244914 w 6244914"/>
              <a:gd name="connsiteY10" fmla="*/ 1459540 h 4481287"/>
              <a:gd name="connsiteX11" fmla="*/ 0 w 6244914"/>
              <a:gd name="connsiteY11" fmla="*/ 1459540 h 4481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44914" h="4481287">
                <a:moveTo>
                  <a:pt x="743081" y="3021747"/>
                </a:moveTo>
                <a:lnTo>
                  <a:pt x="6244914" y="3021747"/>
                </a:lnTo>
                <a:lnTo>
                  <a:pt x="6244914" y="4481287"/>
                </a:lnTo>
                <a:lnTo>
                  <a:pt x="1475626" y="4481287"/>
                </a:lnTo>
                <a:close/>
                <a:moveTo>
                  <a:pt x="0" y="1510873"/>
                </a:moveTo>
                <a:lnTo>
                  <a:pt x="6244914" y="1510873"/>
                </a:lnTo>
                <a:lnTo>
                  <a:pt x="6244914" y="2970413"/>
                </a:lnTo>
                <a:lnTo>
                  <a:pt x="733392" y="2970413"/>
                </a:lnTo>
                <a:close/>
                <a:moveTo>
                  <a:pt x="723088" y="0"/>
                </a:moveTo>
                <a:lnTo>
                  <a:pt x="6244914" y="0"/>
                </a:lnTo>
                <a:lnTo>
                  <a:pt x="6244914" y="1459540"/>
                </a:lnTo>
                <a:lnTo>
                  <a:pt x="0" y="1459540"/>
                </a:ln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33100067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picture (stri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8791" y="177283"/>
            <a:ext cx="8723920" cy="801663"/>
          </a:xfrm>
        </p:spPr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09576" y="1389063"/>
            <a:ext cx="5212292" cy="4662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5856088" y="1"/>
            <a:ext cx="6335912" cy="6263859"/>
          </a:xfrm>
          <a:custGeom>
            <a:avLst/>
            <a:gdLst>
              <a:gd name="connsiteX0" fmla="*/ 6335911 w 6335912"/>
              <a:gd name="connsiteY0" fmla="*/ 2555883 h 6263859"/>
              <a:gd name="connsiteX1" fmla="*/ 6335911 w 6335912"/>
              <a:gd name="connsiteY1" fmla="*/ 4093940 h 6263859"/>
              <a:gd name="connsiteX2" fmla="*/ 2473897 w 6335912"/>
              <a:gd name="connsiteY2" fmla="*/ 6182304 h 6263859"/>
              <a:gd name="connsiteX3" fmla="*/ 1634032 w 6335912"/>
              <a:gd name="connsiteY3" fmla="*/ 6022415 h 6263859"/>
              <a:gd name="connsiteX4" fmla="*/ 1557097 w 6335912"/>
              <a:gd name="connsiteY4" fmla="*/ 5909031 h 6263859"/>
              <a:gd name="connsiteX5" fmla="*/ 1504339 w 6335912"/>
              <a:gd name="connsiteY5" fmla="*/ 5782574 h 6263859"/>
              <a:gd name="connsiteX6" fmla="*/ 1830371 w 6335912"/>
              <a:gd name="connsiteY6" fmla="*/ 4992231 h 6263859"/>
              <a:gd name="connsiteX7" fmla="*/ 6335912 w 6335912"/>
              <a:gd name="connsiteY7" fmla="*/ 1016220 h 6263859"/>
              <a:gd name="connsiteX8" fmla="*/ 6335912 w 6335912"/>
              <a:gd name="connsiteY8" fmla="*/ 2459009 h 6263859"/>
              <a:gd name="connsiteX9" fmla="*/ 936517 w 6335912"/>
              <a:gd name="connsiteY9" fmla="*/ 5378703 h 6263859"/>
              <a:gd name="connsiteX10" fmla="*/ 148674 w 6335912"/>
              <a:gd name="connsiteY10" fmla="*/ 5228717 h 6263859"/>
              <a:gd name="connsiteX11" fmla="*/ 76504 w 6335912"/>
              <a:gd name="connsiteY11" fmla="*/ 5122356 h 6263859"/>
              <a:gd name="connsiteX12" fmla="*/ 27015 w 6335912"/>
              <a:gd name="connsiteY12" fmla="*/ 5003733 h 6263859"/>
              <a:gd name="connsiteX13" fmla="*/ 332851 w 6335912"/>
              <a:gd name="connsiteY13" fmla="*/ 4262345 h 6263859"/>
              <a:gd name="connsiteX14" fmla="*/ 5370853 w 6335912"/>
              <a:gd name="connsiteY14" fmla="*/ 0 h 6263859"/>
              <a:gd name="connsiteX15" fmla="*/ 6335912 w 6335912"/>
              <a:gd name="connsiteY15" fmla="*/ 0 h 6263859"/>
              <a:gd name="connsiteX16" fmla="*/ 6335910 w 6335912"/>
              <a:gd name="connsiteY16" fmla="*/ 920939 h 6263859"/>
              <a:gd name="connsiteX17" fmla="*/ 1426128 w 6335912"/>
              <a:gd name="connsiteY17" fmla="*/ 3575878 h 6263859"/>
              <a:gd name="connsiteX18" fmla="*/ 638286 w 6335912"/>
              <a:gd name="connsiteY18" fmla="*/ 3425891 h 6263859"/>
              <a:gd name="connsiteX19" fmla="*/ 566116 w 6335912"/>
              <a:gd name="connsiteY19" fmla="*/ 3319531 h 6263859"/>
              <a:gd name="connsiteX20" fmla="*/ 516627 w 6335912"/>
              <a:gd name="connsiteY20" fmla="*/ 3200907 h 6263859"/>
              <a:gd name="connsiteX21" fmla="*/ 822463 w 6335912"/>
              <a:gd name="connsiteY21" fmla="*/ 2459519 h 6263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335912" h="6263859">
                <a:moveTo>
                  <a:pt x="6335911" y="2555883"/>
                </a:moveTo>
                <a:lnTo>
                  <a:pt x="6335911" y="4093940"/>
                </a:lnTo>
                <a:lnTo>
                  <a:pt x="2473897" y="6182304"/>
                </a:lnTo>
                <a:cubicBezTo>
                  <a:pt x="2186346" y="6337796"/>
                  <a:pt x="1836138" y="6263560"/>
                  <a:pt x="1634032" y="6022415"/>
                </a:cubicBezTo>
                <a:lnTo>
                  <a:pt x="1557097" y="5909031"/>
                </a:lnTo>
                <a:lnTo>
                  <a:pt x="1504339" y="5782574"/>
                </a:lnTo>
                <a:cubicBezTo>
                  <a:pt x="1413202" y="5481421"/>
                  <a:pt x="1542819" y="5147723"/>
                  <a:pt x="1830371" y="4992231"/>
                </a:cubicBezTo>
                <a:close/>
                <a:moveTo>
                  <a:pt x="6335912" y="1016220"/>
                </a:moveTo>
                <a:lnTo>
                  <a:pt x="6335912" y="2459009"/>
                </a:lnTo>
                <a:lnTo>
                  <a:pt x="936517" y="5378703"/>
                </a:lnTo>
                <a:cubicBezTo>
                  <a:pt x="666777" y="5524564"/>
                  <a:pt x="338262" y="5454925"/>
                  <a:pt x="148674" y="5228717"/>
                </a:cubicBezTo>
                <a:lnTo>
                  <a:pt x="76504" y="5122356"/>
                </a:lnTo>
                <a:lnTo>
                  <a:pt x="27015" y="5003733"/>
                </a:lnTo>
                <a:cubicBezTo>
                  <a:pt x="-58478" y="4721235"/>
                  <a:pt x="63112" y="4408205"/>
                  <a:pt x="332851" y="4262345"/>
                </a:cubicBezTo>
                <a:close/>
                <a:moveTo>
                  <a:pt x="5370853" y="0"/>
                </a:moveTo>
                <a:lnTo>
                  <a:pt x="6335912" y="0"/>
                </a:lnTo>
                <a:lnTo>
                  <a:pt x="6335910" y="920939"/>
                </a:lnTo>
                <a:lnTo>
                  <a:pt x="1426128" y="3575878"/>
                </a:lnTo>
                <a:cubicBezTo>
                  <a:pt x="1156389" y="3721738"/>
                  <a:pt x="827875" y="3652099"/>
                  <a:pt x="638286" y="3425891"/>
                </a:cubicBezTo>
                <a:lnTo>
                  <a:pt x="566116" y="3319531"/>
                </a:lnTo>
                <a:lnTo>
                  <a:pt x="516627" y="3200907"/>
                </a:lnTo>
                <a:cubicBezTo>
                  <a:pt x="431135" y="2918409"/>
                  <a:pt x="552724" y="2605379"/>
                  <a:pt x="822463" y="2459519"/>
                </a:cubicBez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31624867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0" y="1"/>
            <a:ext cx="6095999" cy="6324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1950" y="352977"/>
            <a:ext cx="5448300" cy="1418889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1950" y="2043953"/>
            <a:ext cx="5448300" cy="382503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</p:spTree>
    <p:extLst>
      <p:ext uri="{BB962C8B-B14F-4D97-AF65-F5344CB8AC3E}">
        <p14:creationId xmlns:p14="http://schemas.microsoft.com/office/powerpoint/2010/main" val="2871717997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8791" y="177283"/>
            <a:ext cx="11317044" cy="801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8791" y="1194099"/>
            <a:ext cx="11317044" cy="4982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Segoe UI Black" panose="020B0A02040204020203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Tx/>
        <a:buChar char="◦"/>
        <a:defRPr sz="20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A899E0-809B-46E5-9CA7-368D37C42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808" y="6308056"/>
            <a:ext cx="576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CA2777-A89F-4130-B308-73BB6595591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0436A">
                    <a:lumMod val="75000"/>
                  </a:srgbClr>
                </a:solidFill>
                <a:effectLst/>
                <a:uLnTx/>
                <a:uFillTx/>
                <a:latin typeface="AvenirNext LT Pro Regular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F3F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1E319B0-40C1-4006-BDAD-053C6FD8ABA8}"/>
              </a:ext>
            </a:extLst>
          </p:cNvPr>
          <p:cNvSpPr/>
          <p:nvPr/>
        </p:nvSpPr>
        <p:spPr>
          <a:xfrm>
            <a:off x="0" y="5218845"/>
            <a:ext cx="3402922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/>
                <a:ea typeface="+mn-ea"/>
                <a:cs typeface="Arial" panose="020B0604020202020204" pitchFamily="34" charset="0"/>
              </a:rPr>
              <a:t>Y. Shan, X. Zhao, M. Fonseca Guzman, A. Jana, S. Chen, 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/>
                <a:ea typeface="+mn-ea"/>
                <a:cs typeface="Arial" panose="020B0604020202020204" pitchFamily="34" charset="0"/>
              </a:rPr>
            </a:b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/>
                <a:ea typeface="+mn-ea"/>
                <a:cs typeface="Arial" panose="020B0604020202020204" pitchFamily="34" charset="0"/>
              </a:rPr>
              <a:t>S. Yu, K.C. Ng, I. Roh, H. Chen, V. Altoe, S. Gilbert Corder, H.A. Bechtel, J. Qian, M.B. Salmeron, and P. Yang, 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/>
                <a:ea typeface="+mn-ea"/>
                <a:cs typeface="Arial" panose="020B0604020202020204" pitchFamily="34" charset="0"/>
              </a:rPr>
              <a:t>Nat. Catal.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/>
                <a:ea typeface="+mn-ea"/>
                <a:cs typeface="Arial" panose="020B0604020202020204" pitchFamily="34" charset="0"/>
              </a:rPr>
              <a:t>7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/>
                <a:ea typeface="+mn-ea"/>
                <a:cs typeface="Arial" panose="020B0604020202020204" pitchFamily="34" charset="0"/>
              </a:rPr>
              <a:t>, 422 (2024), doi:10.1038/s41929-024-01119-2. Work was performed at ALS/LBNL, Molecular Foundry/LBNL, and NERSC/LBNL.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7747B4D-9046-8D0D-DAD5-B6C30624E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53" y="23286"/>
            <a:ext cx="11901893" cy="902525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2800" dirty="0"/>
              <a:t>Mechanics of a Floating Molecular Layer for CO</a:t>
            </a:r>
            <a:r>
              <a:rPr lang="en-US" sz="2800" baseline="-25000" dirty="0"/>
              <a:t>2</a:t>
            </a:r>
            <a:r>
              <a:rPr lang="en-US" sz="2800" dirty="0"/>
              <a:t> Reduction</a:t>
            </a:r>
          </a:p>
        </p:txBody>
      </p:sp>
      <p:pic>
        <p:nvPicPr>
          <p:cNvPr id="21" name="Picture 20" descr="0000_2016_ALS_Primary_Multiblue_SIgnature_RGB_ELCTRONIC.png">
            <a:extLst>
              <a:ext uri="{FF2B5EF4-FFF2-40B4-BE49-F238E27FC236}">
                <a16:creationId xmlns:a16="http://schemas.microsoft.com/office/drawing/2014/main" id="{E91A8843-D6D1-83BD-ED73-598872EC52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93004" y="5778986"/>
            <a:ext cx="761505" cy="5125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426A68E-081E-2579-6CBC-3F109EEF0C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888" y="5815592"/>
            <a:ext cx="336124" cy="436336"/>
          </a:xfrm>
          <a:prstGeom prst="rect">
            <a:avLst/>
          </a:prstGeom>
        </p:spPr>
      </p:pic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1132C633-5780-3A3F-A928-73A6C87F26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472" y="5820189"/>
            <a:ext cx="1041906" cy="397337"/>
          </a:xfrm>
          <a:prstGeom prst="rect">
            <a:avLst/>
          </a:prstGeom>
        </p:spPr>
      </p:pic>
      <p:pic>
        <p:nvPicPr>
          <p:cNvPr id="8" name="Picture 7" descr="A blue and white logo&#10;&#10;Description automatically generated">
            <a:extLst>
              <a:ext uri="{FF2B5EF4-FFF2-40B4-BE49-F238E27FC236}">
                <a16:creationId xmlns:a16="http://schemas.microsoft.com/office/drawing/2014/main" id="{00E252A6-F0BD-9385-C0B2-0215B6EB2BD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3" t="24524" r="2062" b="26079"/>
          <a:stretch/>
        </p:blipFill>
        <p:spPr>
          <a:xfrm>
            <a:off x="8999879" y="5836833"/>
            <a:ext cx="1047529" cy="393854"/>
          </a:xfrm>
          <a:prstGeom prst="rect">
            <a:avLst/>
          </a:prstGeom>
        </p:spPr>
      </p:pic>
      <p:pic>
        <p:nvPicPr>
          <p:cNvPr id="12" name="Picture 11" descr="A logo with blue text&#10;&#10;Description automatically generated">
            <a:extLst>
              <a:ext uri="{FF2B5EF4-FFF2-40B4-BE49-F238E27FC236}">
                <a16:creationId xmlns:a16="http://schemas.microsoft.com/office/drawing/2014/main" id="{9A663F0C-E1DE-831E-60E6-E73395A1CB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992" y="5723261"/>
            <a:ext cx="1331877" cy="501244"/>
          </a:xfrm>
          <a:prstGeom prst="rect">
            <a:avLst/>
          </a:prstGeom>
        </p:spPr>
      </p:pic>
      <p:pic>
        <p:nvPicPr>
          <p:cNvPr id="16" name="Picture 15" descr="A logo with text on it&#10;&#10;Description automatically generated">
            <a:extLst>
              <a:ext uri="{FF2B5EF4-FFF2-40B4-BE49-F238E27FC236}">
                <a16:creationId xmlns:a16="http://schemas.microsoft.com/office/drawing/2014/main" id="{B6269C15-13E0-A2F3-911B-2931E9B39E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389" y="5867253"/>
            <a:ext cx="1156592" cy="328835"/>
          </a:xfrm>
          <a:prstGeom prst="rect">
            <a:avLst/>
          </a:prstGeom>
        </p:spPr>
      </p:pic>
      <p:pic>
        <p:nvPicPr>
          <p:cNvPr id="25" name="Picture 24" descr="A diagram of different types of waves&#10;&#10;Description automatically generated">
            <a:extLst>
              <a:ext uri="{FF2B5EF4-FFF2-40B4-BE49-F238E27FC236}">
                <a16:creationId xmlns:a16="http://schemas.microsoft.com/office/drawing/2014/main" id="{C7947EAF-9C2E-CAC9-31B6-D4B48FDF2D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0508"/>
            <a:ext cx="3259238" cy="29277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B2BCC9-030F-8595-73CD-F119708DF463}"/>
              </a:ext>
            </a:extLst>
          </p:cNvPr>
          <p:cNvSpPr txBox="1"/>
          <p:nvPr/>
        </p:nvSpPr>
        <p:spPr>
          <a:xfrm>
            <a:off x="0" y="3870549"/>
            <a:ext cx="34029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/>
                <a:ea typeface="+mn-ea"/>
                <a:cs typeface="+mn-cs"/>
              </a:rPr>
              <a:t>Top: Organic-molecule bonding at nanoparticle surface. Bottom: Change in nano-FTIR data as negative bias increases (RHE is the reference electrode).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7" name="Rectangle 35">
            <a:extLst>
              <a:ext uri="{FF2B5EF4-FFF2-40B4-BE49-F238E27FC236}">
                <a16:creationId xmlns:a16="http://schemas.microsoft.com/office/drawing/2014/main" id="{322F0C1E-BB76-835D-DB74-01D75D303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1162" y="818767"/>
            <a:ext cx="8789078" cy="47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Bold"/>
                <a:ea typeface="Calibri" pitchFamily="34" charset="0"/>
                <a:cs typeface="Calibri"/>
              </a:rPr>
              <a:t>Scientific Achievement</a:t>
            </a:r>
          </a:p>
          <a:p>
            <a:pPr marL="1143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solidFill>
                  <a:prstClr val="black"/>
                </a:solidFill>
                <a:latin typeface="AvenirNext LT Pro Bold"/>
              </a:rPr>
              <a:t>Researchers discovered how a layer of organic molecules on a nanoparticle surface detaches to create a highly catalytic pocket for reducing CO</a:t>
            </a:r>
            <a:r>
              <a:rPr lang="en-US" sz="2200" baseline="-25000" dirty="0">
                <a:solidFill>
                  <a:prstClr val="black"/>
                </a:solidFill>
                <a:latin typeface="AvenirNext LT Pro Bold"/>
              </a:rPr>
              <a:t>2</a:t>
            </a:r>
            <a:r>
              <a:rPr lang="en-US" sz="2200" dirty="0">
                <a:solidFill>
                  <a:prstClr val="black"/>
                </a:solidFill>
                <a:latin typeface="AvenirNext LT Pro Bold"/>
              </a:rPr>
              <a:t> to CO.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Next LT Pro Bold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Bold"/>
                <a:ea typeface="Calibri" pitchFamily="34" charset="0"/>
                <a:cs typeface="Calibri"/>
              </a:rPr>
              <a:t>Significance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Bold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Bold"/>
                <a:ea typeface="Calibri" pitchFamily="34" charset="0"/>
                <a:cs typeface="Calibri"/>
              </a:rPr>
              <a:t> Impact</a:t>
            </a:r>
          </a:p>
          <a:p>
            <a:pPr marL="1143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Bold"/>
                <a:ea typeface="+mn-ea"/>
                <a:cs typeface="+mn-cs"/>
              </a:rPr>
              <a:t>The ability to probe molecular-scale events under realistic conditions with nanometer resolution will help guide the design of responsive systems for a wide range of applications, from medicine to optoelectronics.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Bold"/>
                <a:ea typeface="Calibri" pitchFamily="34" charset="0"/>
                <a:cs typeface="Calibri"/>
              </a:rPr>
              <a:t>Research Details</a:t>
            </a:r>
          </a:p>
          <a:p>
            <a:pPr marL="288925" lvl="1" indent="-165100" fontAlgn="base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sz="2000" dirty="0">
                <a:solidFill>
                  <a:prstClr val="black"/>
                </a:solidFill>
                <a:latin typeface="AvenirNext LT Pro Bold"/>
                <a:cs typeface="Calibri"/>
              </a:rPr>
              <a:t>Samples: Ag nanoparticles with tetradecylphosphonic acid (TDPA) ligands.</a:t>
            </a:r>
          </a:p>
          <a:p>
            <a:pPr marL="288925" lvl="1" indent="-165100" fontAlgn="base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sz="2000" dirty="0">
                <a:solidFill>
                  <a:prstClr val="black"/>
                </a:solidFill>
                <a:latin typeface="AvenirNext LT Pro Bold"/>
                <a:cs typeface="Calibri"/>
              </a:rPr>
              <a:t>Probed using infrared nanospectroscopy (nano-FTIR) at the Advanced Light Source (ALS) and laser-based surface-enhanced Raman spectroscopy (SERS).</a:t>
            </a:r>
          </a:p>
          <a:p>
            <a:pPr marL="288925" lvl="1" indent="-165100" fontAlgn="base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sz="2000" dirty="0">
                <a:solidFill>
                  <a:prstClr val="black"/>
                </a:solidFill>
                <a:latin typeface="AvenirNext LT Pro Bold"/>
                <a:cs typeface="Calibri"/>
              </a:rPr>
              <a:t>The highly catalytic pocket forms through a bias-induced transition from bidentate to monodentate binding between the ligand and Ag.</a:t>
            </a:r>
          </a:p>
        </p:txBody>
      </p:sp>
    </p:spTree>
    <p:extLst>
      <p:ext uri="{BB962C8B-B14F-4D97-AF65-F5344CB8AC3E}">
        <p14:creationId xmlns:p14="http://schemas.microsoft.com/office/powerpoint/2010/main" val="28514661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New Scien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0436A"/>
      </a:accent1>
      <a:accent2>
        <a:srgbClr val="92DCE5"/>
      </a:accent2>
      <a:accent3>
        <a:srgbClr val="D64933"/>
      </a:accent3>
      <a:accent4>
        <a:srgbClr val="7C7C7C"/>
      </a:accent4>
      <a:accent5>
        <a:srgbClr val="EFCB68"/>
      </a:accent5>
      <a:accent6>
        <a:srgbClr val="70AD47"/>
      </a:accent6>
      <a:hlink>
        <a:srgbClr val="0563C1"/>
      </a:hlink>
      <a:folHlink>
        <a:srgbClr val="954F72"/>
      </a:folHlink>
    </a:clrScheme>
    <a:fontScheme name="SC new">
      <a:majorFont>
        <a:latin typeface="AvenirNext LT Pro Bold"/>
        <a:ea typeface=""/>
        <a:cs typeface=""/>
      </a:majorFont>
      <a:minorFont>
        <a:latin typeface="AvenirNext LT Pr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C PowerPoint base template for staff.potx" id="{4612F961-56E9-4EB7-9A44-11671DE64C64}" vid="{D4CA479C-CAD5-4C1B-93CE-2627735869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13912</TotalTime>
  <Words>627</Words>
  <Application>Microsoft Macintosh PowerPoint</Application>
  <PresentationFormat>Widescreen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Arial Black</vt:lpstr>
      <vt:lpstr>Avenir Next LT Pro</vt:lpstr>
      <vt:lpstr>AvenirNext LT Pro Bold</vt:lpstr>
      <vt:lpstr>AvenirNext LT Pro Regular</vt:lpstr>
      <vt:lpstr>Calibri</vt:lpstr>
      <vt:lpstr>Wingdings</vt:lpstr>
      <vt:lpstr>1_Office Theme</vt:lpstr>
      <vt:lpstr>Mechanics of a Floating Molecular Layer for CO2 Reduction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Tracking Platinum Movement on Fuel-Cell Electrodes</dc:title>
  <dc:creator>Dava Keavney</dc:creator>
  <cp:lastModifiedBy>Lori Tamura</cp:lastModifiedBy>
  <cp:revision>179</cp:revision>
  <dcterms:created xsi:type="dcterms:W3CDTF">2024-01-05T19:34:06Z</dcterms:created>
  <dcterms:modified xsi:type="dcterms:W3CDTF">2024-05-09T01:45:36Z</dcterms:modified>
</cp:coreProperties>
</file>