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194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66" autoAdjust="0"/>
    <p:restoredTop sz="86879"/>
  </p:normalViewPr>
  <p:slideViewPr>
    <p:cSldViewPr snapToGrid="0">
      <p:cViewPr varScale="1">
        <p:scale>
          <a:sx n="105" d="100"/>
          <a:sy n="105" d="100"/>
        </p:scale>
        <p:origin x="152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A6040-0C3C-44FD-9379-09F79A85B395}" type="datetimeFigureOut">
              <a:rPr lang="en-US" smtClean="0"/>
              <a:t>6/23/24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7FC7A-15B8-4666-ADF4-94FD06153BB8}" type="slidenum">
              <a:rPr lang="en-US" smtClean="0"/>
              <a:t>‹#›</a:t>
            </a:fld>
            <a:endParaRPr lang="en-US"/>
          </a:p>
        </p:txBody>
      </p:sp>
    </p:spTree>
    <p:extLst>
      <p:ext uri="{BB962C8B-B14F-4D97-AF65-F5344CB8AC3E}">
        <p14:creationId xmlns:p14="http://schemas.microsoft.com/office/powerpoint/2010/main" val="2259072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a:ea typeface="+mn-ea"/>
                <a:cs typeface="Arial"/>
              </a:rPr>
              <a:t>Drug discovery relies on the identification of small molecules capable of interacting with protein targets (“hits”). However, many drug-discovery workflows don’t evaluate the impact of hits upon protein form and function until later development phases. Early access to conformational information has the potential to focus hits toward mechanistically important structural states. Moreover, many targets of biological importance exist in more than one conformational state, with important biology associated with transitions between them. Here, researchers present a discovery pipeline that integrates time-resolved, high-throughput, small-angle x-ray scattering (TR-HT-SAXS). They applied this new workflow to an important mitochondrial protein called apoptosis-inducing factor (AIF). By monitoring AIF states over time, TR-HT-SAXS can identify small molecules that modify the protein’s function, enabling researchers to target the most promising compounds in drug screens.</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a:ea typeface="+mn-ea"/>
                <a:cs typeface="Arial"/>
              </a:rPr>
              <a:t>Researchers: </a:t>
            </a:r>
            <a:r>
              <a:rPr lang="en-US" sz="1200" b="0" i="0" u="none" strike="noStrike" kern="1200">
                <a:solidFill>
                  <a:schemeClr val="tx1"/>
                </a:solidFill>
                <a:effectLst/>
                <a:latin typeface="+mn-lt"/>
                <a:ea typeface="+mn-ea"/>
                <a:cs typeface="+mn-cs"/>
              </a:rPr>
              <a:t>C.A. Brosey, T.M. Link, R. Shen, D. Moiani, and J.A. Tainer (University of Texas MD Anderson Cancer Center); K. Burnett (Berkeley Lab); G.L. Hura (Berkeley Lab and University of California, Santa Cruz); and D.E. Jones (University of Arkansas for Medical Sciences).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a:ea typeface="+mn-ea"/>
                <a:cs typeface="Arial"/>
              </a:rPr>
              <a:t>Acknowledgment from paper: </a:t>
            </a:r>
            <a:r>
              <a:rPr lang="en-US" sz="1800" b="0" i="0" u="none" strike="noStrike">
                <a:solidFill>
                  <a:srgbClr val="000000"/>
                </a:solidFill>
                <a:effectLst/>
                <a:latin typeface="Calibri" panose="020F0502020204030204" pitchFamily="34" charset="0"/>
              </a:rPr>
              <a:t>National Institutes of Health; Cancer Prevention and Research Institute of Texas; Welch Foundation; National Cancer Institute; US Department of Energy (DOE), Office of Science, Basic Energy Sciences (BES) program; DOE Office of Science, Biological and Environmental Research program, Integrated Diffraction Analysis Technologies grant; and Plexxicon, Inc. Operation of the ALS and NSLS-II is supported by DOE BES.</a:t>
            </a:r>
            <a:endParaRPr kumimoji="0" lang="en-US" sz="12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106636"/>
                </a:solidFill>
                <a:effectLst/>
                <a:uLnTx/>
                <a:uFillTx/>
                <a:latin typeface="+mn-lt"/>
                <a:ea typeface="+mn-ea"/>
                <a:cs typeface="+mn-cs"/>
              </a:rPr>
              <a:t>Full highlight: https://als.lbl.gov/time-resolved-saxs-screen-of-small-molecule-drug-candidates/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76D4B8-3D7E-42E7-AF06-6D9133F7F08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597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6/23/24</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59242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54398523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203937486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6/23/24</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154052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29302534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556720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14304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446202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28992013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1933100067"/>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73162486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287171799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74176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CA2777-A89F-4130-B308-73BB65955918}" type="slidenum">
              <a:rPr kumimoji="0" lang="en-US" sz="1000" b="0" i="0" u="none" strike="noStrike" kern="1200" cap="none" spc="0" normalizeH="0" baseline="0" noProof="0" smtClean="0">
                <a:ln>
                  <a:noFill/>
                </a:ln>
                <a:solidFill>
                  <a:srgbClr val="10436A">
                    <a:lumMod val="75000"/>
                  </a:srgbClr>
                </a:solidFill>
                <a:effectLst/>
                <a:uLnTx/>
                <a:uFillTx/>
                <a:latin typeface="AvenirNext LT Pro Regular"/>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000" b="0" i="0" u="none" strike="noStrike" kern="1200" cap="none" spc="0" normalizeH="0" baseline="0" noProof="0">
              <a:ln>
                <a:noFill/>
              </a:ln>
              <a:solidFill>
                <a:srgbClr val="0F3F66"/>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12880" y="5577659"/>
            <a:ext cx="3515932"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Next LT Pro Regular"/>
                <a:ea typeface="+mn-ea"/>
                <a:cs typeface="Arial" panose="020B0604020202020204" pitchFamily="34" charset="0"/>
              </a:rPr>
              <a:t>C.A. Brosey, T.M. Link, R. Shen, D. Moiani, K. Burnett, </a:t>
            </a:r>
            <a:br>
              <a:rPr kumimoji="0" lang="en-US" sz="1050" b="0" i="0" u="none" strike="noStrike" kern="1200" cap="none" spc="0" normalizeH="0" baseline="0" noProof="0" dirty="0">
                <a:ln>
                  <a:noFill/>
                </a:ln>
                <a:solidFill>
                  <a:prstClr val="black"/>
                </a:solidFill>
                <a:effectLst/>
                <a:uLnTx/>
                <a:uFillTx/>
                <a:latin typeface="AvenirNext LT Pro Regular"/>
                <a:ea typeface="+mn-ea"/>
                <a:cs typeface="Arial" panose="020B0604020202020204" pitchFamily="34" charset="0"/>
              </a:rPr>
            </a:br>
            <a:r>
              <a:rPr kumimoji="0" lang="en-US" sz="1050" b="0" i="0" u="none" strike="noStrike" kern="1200" cap="none" spc="0" normalizeH="0" baseline="0" noProof="0" dirty="0">
                <a:ln>
                  <a:noFill/>
                </a:ln>
                <a:solidFill>
                  <a:prstClr val="black"/>
                </a:solidFill>
                <a:effectLst/>
                <a:uLnTx/>
                <a:uFillTx/>
                <a:latin typeface="AvenirNext LT Pro Regular"/>
                <a:ea typeface="+mn-ea"/>
                <a:cs typeface="Arial" panose="020B0604020202020204" pitchFamily="34" charset="0"/>
              </a:rPr>
              <a:t>G.L. Hura, D.E. Jones, and J.A. Tainer, </a:t>
            </a:r>
            <a:r>
              <a:rPr kumimoji="0" lang="en-US" sz="1050" b="0" i="1" u="none" strike="noStrike" kern="1200" cap="none" spc="0" normalizeH="0" baseline="0" noProof="0" dirty="0">
                <a:ln>
                  <a:noFill/>
                </a:ln>
                <a:solidFill>
                  <a:prstClr val="black"/>
                </a:solidFill>
                <a:effectLst/>
                <a:uLnTx/>
                <a:uFillTx/>
                <a:latin typeface="AvenirNext LT Pro Regular"/>
                <a:ea typeface="+mn-ea"/>
                <a:cs typeface="Arial" panose="020B0604020202020204" pitchFamily="34" charset="0"/>
              </a:rPr>
              <a:t>Nat. Chem. Biol.</a:t>
            </a:r>
            <a:r>
              <a:rPr kumimoji="0" lang="en-US" sz="1050" b="0" i="0" u="none" strike="noStrike" kern="1200" cap="none" spc="0" normalizeH="0" baseline="0" noProof="0" dirty="0">
                <a:ln>
                  <a:noFill/>
                </a:ln>
                <a:solidFill>
                  <a:prstClr val="black"/>
                </a:solidFill>
                <a:effectLst/>
                <a:uLnTx/>
                <a:uFillTx/>
                <a:latin typeface="AvenirNext LT Pro Regular"/>
                <a:ea typeface="+mn-ea"/>
                <a:cs typeface="Arial" panose="020B0604020202020204" pitchFamily="34" charset="0"/>
              </a:rPr>
              <a:t> (2024), doi:10.1038/s41589-024-01609-1. Work was performed at ALS/LBNL and NSLS-II/BNL. </a:t>
            </a:r>
          </a:p>
        </p:txBody>
      </p:sp>
      <p:sp>
        <p:nvSpPr>
          <p:cNvPr id="11" name="Title 1">
            <a:extLst>
              <a:ext uri="{FF2B5EF4-FFF2-40B4-BE49-F238E27FC236}">
                <a16:creationId xmlns:a16="http://schemas.microsoft.com/office/drawing/2014/main" id="{D7747B4D-9046-8D0D-DAD5-B6C30624EFD2}"/>
              </a:ext>
            </a:extLst>
          </p:cNvPr>
          <p:cNvSpPr>
            <a:spLocks noGrp="1"/>
          </p:cNvSpPr>
          <p:nvPr>
            <p:ph type="title"/>
          </p:nvPr>
        </p:nvSpPr>
        <p:spPr>
          <a:xfrm>
            <a:off x="-12879" y="23286"/>
            <a:ext cx="12225558" cy="902525"/>
          </a:xfrm>
          <a:ln>
            <a:noFill/>
          </a:ln>
        </p:spPr>
        <p:txBody>
          <a:bodyPr>
            <a:normAutofit/>
          </a:bodyPr>
          <a:lstStyle/>
          <a:p>
            <a:pPr algn="ctr"/>
            <a:r>
              <a:rPr lang="en-US" sz="2800" dirty="0"/>
              <a:t>Time-Resolved SAXS Screen of Small-Molecule Drug Candidates</a:t>
            </a:r>
          </a:p>
        </p:txBody>
      </p:sp>
      <p:pic>
        <p:nvPicPr>
          <p:cNvPr id="21" name="Picture 20" descr="0000_2016_ALS_Primary_Multiblue_SIgnature_RGB_ELCTRONIC.png">
            <a:extLst>
              <a:ext uri="{FF2B5EF4-FFF2-40B4-BE49-F238E27FC236}">
                <a16:creationId xmlns:a16="http://schemas.microsoft.com/office/drawing/2014/main" id="{E91A8843-D6D1-83BD-ED73-598872EC52B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0993004" y="5778986"/>
            <a:ext cx="761505" cy="512552"/>
          </a:xfrm>
          <a:prstGeom prst="rect">
            <a:avLst/>
          </a:prstGeom>
        </p:spPr>
      </p:pic>
      <p:pic>
        <p:nvPicPr>
          <p:cNvPr id="22" name="Picture 21">
            <a:extLst>
              <a:ext uri="{FF2B5EF4-FFF2-40B4-BE49-F238E27FC236}">
                <a16:creationId xmlns:a16="http://schemas.microsoft.com/office/drawing/2014/main" id="{2426A68E-081E-2579-6CBC-3F109EEF0C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1888" y="5815592"/>
            <a:ext cx="336124" cy="436336"/>
          </a:xfrm>
          <a:prstGeom prst="rect">
            <a:avLst/>
          </a:prstGeom>
        </p:spPr>
      </p:pic>
      <p:sp>
        <p:nvSpPr>
          <p:cNvPr id="5" name="TextBox 4">
            <a:extLst>
              <a:ext uri="{FF2B5EF4-FFF2-40B4-BE49-F238E27FC236}">
                <a16:creationId xmlns:a16="http://schemas.microsoft.com/office/drawing/2014/main" id="{49B2BCC9-030F-8595-73CD-F119708DF463}"/>
              </a:ext>
            </a:extLst>
          </p:cNvPr>
          <p:cNvSpPr txBox="1"/>
          <p:nvPr/>
        </p:nvSpPr>
        <p:spPr>
          <a:xfrm>
            <a:off x="-1" y="3986979"/>
            <a:ext cx="3503055" cy="1569660"/>
          </a:xfrm>
          <a:prstGeom prst="rect">
            <a:avLst/>
          </a:prstGeom>
          <a:noFill/>
        </p:spPr>
        <p:txBody>
          <a:bodyPr wrap="square" rtlCol="0">
            <a:spAutoFit/>
          </a:bodyPr>
          <a:lstStyle/>
          <a:p>
            <a:pPr lvl="0" fontAlgn="base">
              <a:spcBef>
                <a:spcPct val="0"/>
              </a:spcBef>
              <a:spcAft>
                <a:spcPct val="0"/>
              </a:spcAft>
              <a:defRPr/>
            </a:pPr>
            <a:r>
              <a:rPr kumimoji="0" lang="en-US" sz="1600" b="0" i="0" u="none" strike="noStrike" kern="1200" cap="none" spc="0" normalizeH="0" baseline="0" noProof="0" dirty="0">
                <a:ln>
                  <a:noFill/>
                </a:ln>
                <a:solidFill>
                  <a:prstClr val="black"/>
                </a:solidFill>
                <a:effectLst/>
                <a:uLnTx/>
                <a:uFillTx/>
                <a:latin typeface="AvenirNext LT Pro Regular"/>
                <a:ea typeface="+mn-ea"/>
                <a:cs typeface="+mn-cs"/>
              </a:rPr>
              <a:t>Top: SAXS data revealed which small molecules caused the target protein to transform from a monomer to a dimer more quickly. Bottom: SAXS similarity matrix compares small-molecule conformations at a given point in time.</a:t>
            </a:r>
            <a:endParaRPr lang="en-US" sz="1600" dirty="0">
              <a:solidFill>
                <a:prstClr val="black"/>
              </a:solidFill>
            </a:endParaRPr>
          </a:p>
        </p:txBody>
      </p:sp>
      <p:sp>
        <p:nvSpPr>
          <p:cNvPr id="7" name="Rectangle 35">
            <a:extLst>
              <a:ext uri="{FF2B5EF4-FFF2-40B4-BE49-F238E27FC236}">
                <a16:creationId xmlns:a16="http://schemas.microsoft.com/office/drawing/2014/main" id="{322F0C1E-BB76-835D-DB74-01D75D303C0B}"/>
              </a:ext>
            </a:extLst>
          </p:cNvPr>
          <p:cNvSpPr>
            <a:spLocks noChangeArrowheads="1"/>
          </p:cNvSpPr>
          <p:nvPr/>
        </p:nvSpPr>
        <p:spPr bwMode="auto">
          <a:xfrm>
            <a:off x="3383755" y="961251"/>
            <a:ext cx="8828924" cy="47346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0"/>
              </a:spcBef>
              <a:spcAft>
                <a:spcPts val="2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venirNext LT Pro Bold"/>
                <a:ea typeface="Calibri" pitchFamily="34" charset="0"/>
                <a:cs typeface="Calibri"/>
              </a:rPr>
              <a:t>Scientific Achievement</a:t>
            </a:r>
          </a:p>
          <a:p>
            <a:pPr marL="114300" marR="0" lvl="0" indent="0" algn="l" defTabSz="914400" rtl="0" eaLnBrk="1" fontAlgn="base" latinLnBrk="0" hangingPunct="1">
              <a:lnSpc>
                <a:spcPct val="100000"/>
              </a:lnSpc>
              <a:spcBef>
                <a:spcPct val="0"/>
              </a:spcBef>
              <a:spcAft>
                <a:spcPts val="800"/>
              </a:spcAft>
              <a:buClrTx/>
              <a:buSzTx/>
              <a:buFontTx/>
              <a:buNone/>
              <a:tabLst/>
              <a:defRPr/>
            </a:pPr>
            <a:r>
              <a:rPr lang="en-US" sz="2200" dirty="0">
                <a:solidFill>
                  <a:prstClr val="black"/>
                </a:solidFill>
                <a:latin typeface="AvenirNext LT Pro Bold"/>
              </a:rPr>
              <a:t>Time-resolved, high-throughput, small-angle x-ray scattering (TR-HT-SAXS) improved the screening of small-molecule drug candidates, providing insight into how they stimulate structural transitions in protein targets.</a:t>
            </a:r>
            <a:endParaRPr kumimoji="0" lang="en-US" sz="2200" b="0" i="0" u="none" strike="noStrike" kern="1200" cap="none" spc="0" normalizeH="0" baseline="0" noProof="0" dirty="0">
              <a:ln>
                <a:noFill/>
              </a:ln>
              <a:solidFill>
                <a:prstClr val="black"/>
              </a:solidFill>
              <a:effectLst/>
              <a:uLnTx/>
              <a:uFillTx/>
              <a:latin typeface="AvenirNext LT Pro Bold"/>
              <a:ea typeface="+mn-ea"/>
              <a:cs typeface="+mn-cs"/>
            </a:endParaRPr>
          </a:p>
          <a:p>
            <a:pPr marL="0" marR="0" lvl="0" indent="0" algn="l" defTabSz="914400" rtl="0" eaLnBrk="1" fontAlgn="base" latinLnBrk="0" hangingPunct="1">
              <a:lnSpc>
                <a:spcPct val="100000"/>
              </a:lnSpc>
              <a:spcBef>
                <a:spcPct val="0"/>
              </a:spcBef>
              <a:spcAft>
                <a:spcPts val="200"/>
              </a:spcAft>
              <a:buClrTx/>
              <a:buSzTx/>
              <a:buFontTx/>
              <a:buNone/>
              <a:tabLst/>
              <a:defRPr/>
            </a:pPr>
            <a:r>
              <a:rPr kumimoji="0" lang="en-US" altLang="ja-JP" sz="2400" b="1" i="0" u="none" strike="noStrike" kern="1200" cap="none" spc="0" normalizeH="0" baseline="0" noProof="0" dirty="0">
                <a:ln>
                  <a:noFill/>
                </a:ln>
                <a:solidFill>
                  <a:prstClr val="black"/>
                </a:solidFill>
                <a:effectLst/>
                <a:uLnTx/>
                <a:uFillTx/>
                <a:latin typeface="AvenirNext LT Pro Bold"/>
                <a:ea typeface="Calibri" pitchFamily="34" charset="0"/>
                <a:cs typeface="Calibri"/>
              </a:rPr>
              <a:t>Significance </a:t>
            </a:r>
            <a:r>
              <a:rPr kumimoji="0" lang="en-US" altLang="ja-JP" sz="2400" b="1" i="0" u="none" strike="noStrike" kern="1200" cap="none" spc="0" normalizeH="0" baseline="0" noProof="0" dirty="0">
                <a:ln>
                  <a:noFill/>
                </a:ln>
                <a:solidFill>
                  <a:prstClr val="black"/>
                </a:solidFill>
                <a:effectLst/>
                <a:uLnTx/>
                <a:uFillTx/>
                <a:latin typeface="AvenirNext LT Pro Bold"/>
                <a:ea typeface="Calibri" panose="020F0502020204030204" pitchFamily="34" charset="0"/>
                <a:cs typeface="Calibri" panose="020F0502020204030204" pitchFamily="34" charset="0"/>
              </a:rPr>
              <a:t>and</a:t>
            </a:r>
            <a:r>
              <a:rPr kumimoji="0" lang="en-US" altLang="ja-JP" sz="2400" b="1" i="0" u="none" strike="noStrike" kern="1200" cap="none" spc="0" normalizeH="0" baseline="0" noProof="0" dirty="0">
                <a:ln>
                  <a:noFill/>
                </a:ln>
                <a:solidFill>
                  <a:prstClr val="black"/>
                </a:solidFill>
                <a:effectLst/>
                <a:uLnTx/>
                <a:uFillTx/>
                <a:latin typeface="AvenirNext LT Pro Bold"/>
                <a:ea typeface="Calibri" pitchFamily="34" charset="0"/>
                <a:cs typeface="Calibri"/>
              </a:rPr>
              <a:t> Impact</a:t>
            </a:r>
          </a:p>
          <a:p>
            <a:pPr marL="114300" marR="0" lvl="0" indent="0" algn="l" defTabSz="914400" rtl="0" eaLnBrk="1" fontAlgn="base" latinLnBrk="0" hangingPunct="1">
              <a:lnSpc>
                <a:spcPct val="100000"/>
              </a:lnSpc>
              <a:spcBef>
                <a:spcPct val="0"/>
              </a:spcBef>
              <a:spcAft>
                <a:spcPts val="80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venirNext LT Pro Bold"/>
                <a:ea typeface="+mn-ea"/>
                <a:cs typeface="+mn-cs"/>
              </a:rPr>
              <a:t>The work will speed the discovery of treatments designed to activate biomolecular dynamics associated with desired therapeutic outcomes.</a:t>
            </a:r>
          </a:p>
          <a:p>
            <a:pPr marL="0" marR="0" lvl="0" indent="0" algn="l" defTabSz="914400" rtl="0" eaLnBrk="1" fontAlgn="base" latinLnBrk="0" hangingPunct="1">
              <a:lnSpc>
                <a:spcPct val="100000"/>
              </a:lnSpc>
              <a:spcBef>
                <a:spcPct val="0"/>
              </a:spcBef>
              <a:spcAft>
                <a:spcPts val="200"/>
              </a:spcAft>
              <a:buClrTx/>
              <a:buSzTx/>
              <a:buFontTx/>
              <a:buNone/>
              <a:tabLst/>
              <a:defRPr/>
            </a:pPr>
            <a:r>
              <a:rPr kumimoji="0" lang="en-US" altLang="ja-JP" sz="2200" b="1" i="0" u="none" strike="noStrike" kern="1200" cap="none" spc="0" normalizeH="0" baseline="0" noProof="0" dirty="0">
                <a:ln>
                  <a:noFill/>
                </a:ln>
                <a:solidFill>
                  <a:prstClr val="black"/>
                </a:solidFill>
                <a:effectLst/>
                <a:uLnTx/>
                <a:uFillTx/>
                <a:latin typeface="AvenirNext LT Pro Bold"/>
                <a:ea typeface="Calibri" pitchFamily="34" charset="0"/>
                <a:cs typeface="Calibri"/>
              </a:rPr>
              <a:t>Research Details</a:t>
            </a:r>
          </a:p>
          <a:p>
            <a:pPr marL="288925" lvl="1" indent="-165100" fontAlgn="base">
              <a:spcAft>
                <a:spcPts val="200"/>
              </a:spcAft>
              <a:buFont typeface="Arial" panose="020B0604020202020204" pitchFamily="34" charset="0"/>
              <a:buChar char="•"/>
              <a:defRPr/>
            </a:pPr>
            <a:r>
              <a:rPr lang="en-US" altLang="ja-JP" sz="2000" dirty="0">
                <a:solidFill>
                  <a:prstClr val="black"/>
                </a:solidFill>
                <a:latin typeface="AvenirNext LT Pro Bold"/>
                <a:cs typeface="Calibri"/>
              </a:rPr>
              <a:t>TR-HT-SAXS at the Advanced Light Source (ALS) provided information about the size and shape of macromolecular complexes at intervals of 0.3 seconds.</a:t>
            </a:r>
          </a:p>
          <a:p>
            <a:pPr marL="288925" lvl="1" indent="-165100" fontAlgn="base">
              <a:spcAft>
                <a:spcPts val="200"/>
              </a:spcAft>
              <a:buFont typeface="Arial" panose="020B0604020202020204" pitchFamily="34" charset="0"/>
              <a:buChar char="•"/>
              <a:defRPr/>
            </a:pPr>
            <a:r>
              <a:rPr lang="en-US" altLang="ja-JP" sz="2000" dirty="0">
                <a:solidFill>
                  <a:prstClr val="black"/>
                </a:solidFill>
                <a:latin typeface="AvenirNext LT Pro Bold"/>
                <a:cs typeface="Calibri"/>
              </a:rPr>
              <a:t>The top-ranked candidates caused the target protein, AIF, to dimerize quickly.</a:t>
            </a:r>
          </a:p>
          <a:p>
            <a:pPr marL="288925" lvl="1" indent="-165100" fontAlgn="base">
              <a:spcAft>
                <a:spcPts val="200"/>
              </a:spcAft>
              <a:buFont typeface="Arial" panose="020B0604020202020204" pitchFamily="34" charset="0"/>
              <a:buChar char="•"/>
              <a:defRPr/>
            </a:pPr>
            <a:r>
              <a:rPr lang="en-US" altLang="ja-JP" sz="2000" dirty="0">
                <a:solidFill>
                  <a:prstClr val="black"/>
                </a:solidFill>
                <a:latin typeface="AvenirNext LT Pro Bold"/>
                <a:cs typeface="Calibri"/>
              </a:rPr>
              <a:t>Results were validated and extended using crystallography at the ALS and the National Synchrotron Light Source II (NSLS-II).</a:t>
            </a:r>
          </a:p>
        </p:txBody>
      </p:sp>
      <p:pic>
        <p:nvPicPr>
          <p:cNvPr id="9" name="Picture 8" descr="A red line in the sky&#10;&#10;Description automatically generated">
            <a:extLst>
              <a:ext uri="{FF2B5EF4-FFF2-40B4-BE49-F238E27FC236}">
                <a16:creationId xmlns:a16="http://schemas.microsoft.com/office/drawing/2014/main" id="{6C828CA9-2C4A-C5E5-1298-FF8096F81D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46665" y="5824107"/>
            <a:ext cx="1239600" cy="413200"/>
          </a:xfrm>
          <a:prstGeom prst="rect">
            <a:avLst/>
          </a:prstGeom>
        </p:spPr>
      </p:pic>
      <p:pic>
        <p:nvPicPr>
          <p:cNvPr id="15" name="Picture 14" descr="A blue and white sign&#10;&#10;Description automatically generated">
            <a:extLst>
              <a:ext uri="{FF2B5EF4-FFF2-40B4-BE49-F238E27FC236}">
                <a16:creationId xmlns:a16="http://schemas.microsoft.com/office/drawing/2014/main" id="{88D776CF-DC91-549D-EF35-1DF728B237C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74934" y="5815592"/>
            <a:ext cx="1230000" cy="421714"/>
          </a:xfrm>
          <a:prstGeom prst="rect">
            <a:avLst/>
          </a:prstGeom>
        </p:spPr>
      </p:pic>
      <p:pic>
        <p:nvPicPr>
          <p:cNvPr id="24" name="Picture 23" descr="A black and red logo&#10;&#10;Description automatically generated">
            <a:extLst>
              <a:ext uri="{FF2B5EF4-FFF2-40B4-BE49-F238E27FC236}">
                <a16:creationId xmlns:a16="http://schemas.microsoft.com/office/drawing/2014/main" id="{7FB09BC8-850F-0E4A-124D-B4652BF4B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67845" y="5815592"/>
            <a:ext cx="1245374" cy="436336"/>
          </a:xfrm>
          <a:prstGeom prst="rect">
            <a:avLst/>
          </a:prstGeom>
        </p:spPr>
      </p:pic>
      <p:pic>
        <p:nvPicPr>
          <p:cNvPr id="4" name="Picture 3" descr="A diagram of a graph showing a diagram&#10;&#10;Description automatically generated with medium confidence">
            <a:extLst>
              <a:ext uri="{FF2B5EF4-FFF2-40B4-BE49-F238E27FC236}">
                <a16:creationId xmlns:a16="http://schemas.microsoft.com/office/drawing/2014/main" id="{4F4A1D00-7651-142E-CC75-7608297753A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0786" y="840298"/>
            <a:ext cx="2585268" cy="3152297"/>
          </a:xfrm>
          <a:prstGeom prst="rect">
            <a:avLst/>
          </a:prstGeom>
        </p:spPr>
      </p:pic>
    </p:spTree>
    <p:extLst>
      <p:ext uri="{BB962C8B-B14F-4D97-AF65-F5344CB8AC3E}">
        <p14:creationId xmlns:p14="http://schemas.microsoft.com/office/powerpoint/2010/main" val="285146616"/>
      </p:ext>
    </p:extLst>
  </p:cSld>
  <p:clrMapOvr>
    <a:masterClrMapping/>
  </p:clrMapOvr>
</p:sld>
</file>

<file path=ppt/theme/theme1.xml><?xml version="1.0" encoding="utf-8"?>
<a:theme xmlns:a="http://schemas.openxmlformats.org/drawingml/2006/main" name="1_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20166</TotalTime>
  <Words>542</Words>
  <Application>Microsoft Macintosh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Avenir Next LT Pro</vt:lpstr>
      <vt:lpstr>AvenirNext LT Pro Bold</vt:lpstr>
      <vt:lpstr>AvenirNext LT Pro Regular</vt:lpstr>
      <vt:lpstr>Calibri</vt:lpstr>
      <vt:lpstr>Wingdings</vt:lpstr>
      <vt:lpstr>1_Office Theme</vt:lpstr>
      <vt:lpstr>Time-Resolved SAXS Screen of Small-Molecule Drug Candidates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Tracking Platinum Movement on Fuel-Cell Electrodes</dc:title>
  <dc:creator>Dava Keavney</dc:creator>
  <cp:lastModifiedBy>Lori Tamura</cp:lastModifiedBy>
  <cp:revision>238</cp:revision>
  <dcterms:created xsi:type="dcterms:W3CDTF">2024-01-05T19:34:06Z</dcterms:created>
  <dcterms:modified xsi:type="dcterms:W3CDTF">2024-06-23T19:51:07Z</dcterms:modified>
</cp:coreProperties>
</file>