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9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6" autoAdjust="0"/>
    <p:restoredTop sz="83550"/>
  </p:normalViewPr>
  <p:slideViewPr>
    <p:cSldViewPr snapToGrid="0">
      <p:cViewPr varScale="1">
        <p:scale>
          <a:sx n="123" d="100"/>
          <a:sy n="123" d="100"/>
        </p:scale>
        <p:origin x="6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A6040-0C3C-44FD-9379-09F79A85B395}" type="datetimeFigureOut">
              <a:rPr lang="en-US" smtClean="0"/>
              <a:t>11/25/24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7FC7A-15B8-4666-ADF4-94FD06153BB8}" type="slidenum">
              <a:rPr lang="en-US" smtClean="0"/>
              <a:t>‹#›</a:t>
            </a:fld>
            <a:endParaRPr lang="en-US"/>
          </a:p>
        </p:txBody>
      </p:sp>
    </p:spTree>
    <p:extLst>
      <p:ext uri="{BB962C8B-B14F-4D97-AF65-F5344CB8AC3E}">
        <p14:creationId xmlns:p14="http://schemas.microsoft.com/office/powerpoint/2010/main" val="225907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The element actinium (Ac) was first discovered at the turn of the 20th century, but even now, nearly 125 years later, researchers still don’t have a good grasp on the metal’s chemistry. That’s because actinium is only available in extremely small amounts, and working with the radioactive material requires special facilities. But to improve emerging cancer treatments using actinium, researchers will need to better understand how the element binds with other molecules. In this study, researchers created a macromolecular scaffold, consisting of a synthetic ligand bound to a mammalian protein, to stabilize and “trap” an actinium atom. When crystallized, this macromolecular complex allowed the researchers to probe actinium's chemical behavior using protein crystallography. While elements often behave similarly to their lighter cousins on the periodic table, researchers were surprised to find that the actinium behaved differently than predicted by similar experiments performed with its lighter counterpart, lanthanum (La).</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Researchers: </a:t>
            </a:r>
            <a:r>
              <a:rPr lang="en-US" sz="1200" b="0" i="0" u="none" strike="noStrike" kern="1200">
                <a:solidFill>
                  <a:schemeClr val="tx1"/>
                </a:solidFill>
                <a:effectLst/>
                <a:latin typeface="+mn-lt"/>
                <a:ea typeface="+mn-ea"/>
                <a:cs typeface="+mn-cs"/>
              </a:rPr>
              <a:t>J.N. Wacker, J.J. Woods, A. Peterson, M. Allaire, W.W. Lukens, and S.G. Minasian (Berkeley Lab); P.B. Rupert and R.K. Strong (Fred Hutchinson Cancer Center); A.N. Gaiser (Berkeley Lab and Michigan State University); and R.J. Abergel (UC Berkeley and Berkeley Lab).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a:ea typeface="+mn-ea"/>
                <a:cs typeface="Arial"/>
              </a:rPr>
              <a:t>Acknowledgment from paper: </a:t>
            </a:r>
            <a:r>
              <a:rPr lang="en-US" sz="1800" b="0" i="0" u="none" strike="noStrike">
                <a:solidFill>
                  <a:srgbClr val="000000"/>
                </a:solidFill>
                <a:effectLst/>
                <a:latin typeface="Calibri" panose="020F0502020204030204" pitchFamily="34" charset="0"/>
              </a:rPr>
              <a:t>National Institutes of Health; US Department of Energy, Office of Science, Basic Energy Sciences program (DOE BES), Chemical Sciences, Geosciences, and Biosciences Division. Operation of the ALS is supported by DOE BES.</a:t>
            </a:r>
            <a:endParaRPr kumimoji="0" lang="en-US" sz="12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106636"/>
                </a:solidFill>
                <a:effectLst/>
                <a:uLnTx/>
                <a:uFillTx/>
                <a:latin typeface="+mn-lt"/>
                <a:ea typeface="+mn-ea"/>
                <a:cs typeface="+mn-cs"/>
              </a:rPr>
              <a:t>Full highlight: https://newscenter.lbl.gov/2024/07/15/caught-in-the-actinium/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59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11/25/24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5924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54398523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03937486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11/25/24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15405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29302534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55672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14304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46202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28992013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193310006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73162486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87171799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74176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kumimoji="0" lang="en-US" sz="1000" b="0" i="0" u="none" strike="noStrike" kern="1200" cap="none" spc="0" normalizeH="0" baseline="0" noProof="0" smtClean="0">
                <a:ln>
                  <a:noFill/>
                </a:ln>
                <a:solidFill>
                  <a:srgbClr val="10436A">
                    <a:lumMod val="75000"/>
                  </a:srgbClr>
                </a:solidFill>
                <a:effectLst/>
                <a:uLnTx/>
                <a:uFillTx/>
                <a:latin typeface="AvenirNext LT Pro Regular"/>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a:ln>
                <a:noFill/>
              </a:ln>
              <a:solidFill>
                <a:srgbClr val="0F3F66"/>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45052" y="5533782"/>
            <a:ext cx="4271084"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J.N. Wacker, J.J. Woods, P.B. Rupert, A. Peterson, M. Allaire, W.W. Lukens, A.N. Gaiser, S.G. Minasian, R.K. Strong, and R.J. Abergel, </a:t>
            </a:r>
            <a:r>
              <a:rPr kumimoji="0" lang="en-US" sz="1050" b="0" i="1"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Nat. Commun.</a:t>
            </a: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 </a:t>
            </a:r>
            <a:r>
              <a:rPr kumimoji="0" lang="en-US" sz="1050" b="1"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15</a:t>
            </a:r>
            <a:r>
              <a:rPr kumimoji="0" lang="en-US" sz="1050" b="0" i="0" u="none" strike="noStrike" kern="1200" cap="none" spc="0" normalizeH="0" baseline="0" noProof="0" dirty="0">
                <a:ln>
                  <a:noFill/>
                </a:ln>
                <a:solidFill>
                  <a:prstClr val="black"/>
                </a:solidFill>
                <a:effectLst/>
                <a:uLnTx/>
                <a:uFillTx/>
                <a:latin typeface="AvenirNext LT Pro Regular"/>
                <a:ea typeface="+mn-ea"/>
                <a:cs typeface="Arial" panose="020B0604020202020204" pitchFamily="34" charset="0"/>
              </a:rPr>
              <a:t>, 5741 (2024), doi:10.1038/s41467-024-50017-5. Work was performed at ALS/LBNL and benefited the LBNL Heavy Element Chemistry Program.</a:t>
            </a: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45053" y="23286"/>
            <a:ext cx="11901893" cy="902525"/>
          </a:xfrm>
          <a:ln>
            <a:noFill/>
          </a:ln>
        </p:spPr>
        <p:txBody>
          <a:bodyPr>
            <a:normAutofit/>
          </a:bodyPr>
          <a:lstStyle/>
          <a:p>
            <a:pPr algn="ctr"/>
            <a:r>
              <a:rPr lang="en-US" sz="2800" dirty="0"/>
              <a:t>A Macromolecular Scaffold for Probing Actinium Chemistry</a:t>
            </a:r>
          </a:p>
        </p:txBody>
      </p:sp>
      <p:pic>
        <p:nvPicPr>
          <p:cNvPr id="21" name="Picture 20" descr="0000_2016_ALS_Primary_Multiblue_SIgnature_RGB_ELCTRONIC.png">
            <a:extLst>
              <a:ext uri="{FF2B5EF4-FFF2-40B4-BE49-F238E27FC236}">
                <a16:creationId xmlns:a16="http://schemas.microsoft.com/office/drawing/2014/main" id="{E91A8843-D6D1-83BD-ED73-598872EC52B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993004" y="5778986"/>
            <a:ext cx="761505" cy="512552"/>
          </a:xfrm>
          <a:prstGeom prst="rect">
            <a:avLst/>
          </a:prstGeom>
        </p:spPr>
      </p:pic>
      <p:pic>
        <p:nvPicPr>
          <p:cNvPr id="22" name="Picture 21">
            <a:extLst>
              <a:ext uri="{FF2B5EF4-FFF2-40B4-BE49-F238E27FC236}">
                <a16:creationId xmlns:a16="http://schemas.microsoft.com/office/drawing/2014/main" id="{2426A68E-081E-2579-6CBC-3F109EEF0C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1888" y="5815592"/>
            <a:ext cx="336124" cy="436336"/>
          </a:xfrm>
          <a:prstGeom prst="rect">
            <a:avLst/>
          </a:prstGeom>
        </p:spPr>
      </p:pic>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4239489" y="828533"/>
            <a:ext cx="7705374" cy="4791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0"/>
              </a:spcBef>
              <a:spcAft>
                <a:spcPts val="4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Scientific Achievement</a:t>
            </a:r>
          </a:p>
          <a:p>
            <a:pPr marL="114300" marR="0" lvl="0" indent="0" algn="l" defTabSz="914400" rtl="0" eaLnBrk="1" fontAlgn="base" latinLnBrk="0" hangingPunct="1">
              <a:lnSpc>
                <a:spcPct val="100000"/>
              </a:lnSpc>
              <a:spcBef>
                <a:spcPct val="0"/>
              </a:spcBef>
              <a:spcAft>
                <a:spcPts val="800"/>
              </a:spcAft>
              <a:buClrTx/>
              <a:buSzTx/>
              <a:buFontTx/>
              <a:buNone/>
              <a:tabLst/>
              <a:defRPr/>
            </a:pPr>
            <a:r>
              <a:rPr lang="en-US" sz="2200" dirty="0">
                <a:solidFill>
                  <a:prstClr val="black"/>
                </a:solidFill>
                <a:latin typeface="AvenirNext LT Pro Bold"/>
              </a:rPr>
              <a:t>By encapsulating actinium atoms within a macromolecular complex for analysis using protein crystallography, researchers discovered that actinium has a unique solid-state bonding configuration.</a:t>
            </a:r>
          </a:p>
          <a:p>
            <a:pPr marL="11113" marR="0" lvl="0" algn="l" defTabSz="914400" rtl="0" eaLnBrk="1" fontAlgn="base" latinLnBrk="0" hangingPunct="1">
              <a:lnSpc>
                <a:spcPct val="100000"/>
              </a:lnSpc>
              <a:spcBef>
                <a:spcPct val="0"/>
              </a:spcBef>
              <a:spcAft>
                <a:spcPts val="400"/>
              </a:spcAft>
              <a:buClrTx/>
              <a:buSzTx/>
              <a:buFontTx/>
              <a:buNone/>
              <a:defRPr/>
            </a:pPr>
            <a:r>
              <a:rPr kumimoji="0" lang="en-US" altLang="ja-JP"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Significance </a:t>
            </a:r>
            <a:r>
              <a:rPr kumimoji="0" lang="en-US" altLang="ja-JP" sz="2400" b="1" i="0" u="none" strike="noStrike" kern="1200" cap="none" spc="0" normalizeH="0" baseline="0" noProof="0" dirty="0">
                <a:ln>
                  <a:noFill/>
                </a:ln>
                <a:solidFill>
                  <a:prstClr val="black"/>
                </a:solidFill>
                <a:effectLst/>
                <a:uLnTx/>
                <a:uFillTx/>
                <a:latin typeface="AvenirNext LT Pro Bold"/>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 Impact</a:t>
            </a:r>
          </a:p>
          <a:p>
            <a:pPr marL="114300" marR="0" lvl="0" indent="0" algn="l" defTabSz="914400" rtl="0" eaLnBrk="1" fontAlgn="base" latinLnBrk="0" hangingPunct="1">
              <a:lnSpc>
                <a:spcPct val="100000"/>
              </a:lnSpc>
              <a:spcBef>
                <a:spcPct val="0"/>
              </a:spcBef>
              <a:spcAft>
                <a:spcPts val="80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venirNext LT Pro Bold"/>
                <a:ea typeface="+mn-ea"/>
                <a:cs typeface="+mn-cs"/>
              </a:rPr>
              <a:t>A better understanding of actinium behavior could help improve a promising cancer treatment known as targeted alpha therapy.</a:t>
            </a:r>
          </a:p>
          <a:p>
            <a:pPr marL="0" marR="0" lvl="0" indent="0" algn="l" defTabSz="914400" rtl="0" eaLnBrk="1" fontAlgn="base" latinLnBrk="0" hangingPunct="1">
              <a:lnSpc>
                <a:spcPct val="100000"/>
              </a:lnSpc>
              <a:spcBef>
                <a:spcPct val="0"/>
              </a:spcBef>
              <a:spcAft>
                <a:spcPts val="400"/>
              </a:spcAft>
              <a:buClrTx/>
              <a:buSzTx/>
              <a:buFontTx/>
              <a:buNone/>
              <a:tabLst/>
              <a:defRPr/>
            </a:pPr>
            <a:r>
              <a:rPr kumimoji="0" lang="en-US" altLang="ja-JP" sz="22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Research Details</a:t>
            </a:r>
          </a:p>
          <a:p>
            <a:pPr marL="288925" lvl="1" indent="-165100" fontAlgn="base">
              <a:buFont typeface="Arial" panose="020B0604020202020204" pitchFamily="34" charset="0"/>
              <a:buChar char="•"/>
              <a:defRPr/>
            </a:pPr>
            <a:r>
              <a:rPr lang="en-US" altLang="ja-JP" sz="2000" dirty="0">
                <a:solidFill>
                  <a:prstClr val="black"/>
                </a:solidFill>
                <a:latin typeface="AvenirNext LT Pro Bold"/>
                <a:cs typeface="Calibri"/>
              </a:rPr>
              <a:t>Protein crystallography at the Advanced Light Source (ALS) was performed on actinium bound to a protein–ligand complex.</a:t>
            </a:r>
          </a:p>
          <a:p>
            <a:pPr marL="288925" lvl="1" indent="-165100" fontAlgn="base">
              <a:buFont typeface="Arial" panose="020B0604020202020204" pitchFamily="34" charset="0"/>
              <a:buChar char="•"/>
              <a:defRPr/>
            </a:pPr>
            <a:r>
              <a:rPr lang="en-US" altLang="ja-JP" sz="2000" dirty="0">
                <a:solidFill>
                  <a:prstClr val="black"/>
                </a:solidFill>
                <a:latin typeface="AvenirNext LT Pro Bold"/>
                <a:cs typeface="Calibri"/>
              </a:rPr>
              <a:t>The bonding geometry for the actinium metal center was found to deviate from that of other trivalent metals, such as lanthanum.</a:t>
            </a:r>
          </a:p>
        </p:txBody>
      </p:sp>
      <p:sp>
        <p:nvSpPr>
          <p:cNvPr id="5" name="TextBox 4">
            <a:extLst>
              <a:ext uri="{FF2B5EF4-FFF2-40B4-BE49-F238E27FC236}">
                <a16:creationId xmlns:a16="http://schemas.microsoft.com/office/drawing/2014/main" id="{49B2BCC9-030F-8595-73CD-F119708DF463}"/>
              </a:ext>
            </a:extLst>
          </p:cNvPr>
          <p:cNvSpPr txBox="1"/>
          <p:nvPr/>
        </p:nvSpPr>
        <p:spPr>
          <a:xfrm>
            <a:off x="145052" y="3973479"/>
            <a:ext cx="4094439" cy="1569660"/>
          </a:xfrm>
          <a:prstGeom prst="rect">
            <a:avLst/>
          </a:prstGeom>
          <a:noFill/>
        </p:spPr>
        <p:txBody>
          <a:bodyPr wrap="square" rtlCol="0">
            <a:spAutoFit/>
          </a:bodyPr>
          <a:lstStyle/>
          <a:p>
            <a:pPr lvl="0" fontAlgn="base">
              <a:spcBef>
                <a:spcPct val="0"/>
              </a:spcBef>
              <a:spcAft>
                <a:spcPct val="0"/>
              </a:spcAft>
              <a:defRPr/>
            </a:pPr>
            <a:r>
              <a:rPr lang="en-US" sz="1600" dirty="0">
                <a:solidFill>
                  <a:prstClr val="black"/>
                </a:solidFill>
                <a:highlight>
                  <a:srgbClr val="FFFFFF"/>
                </a:highlight>
              </a:rPr>
              <a:t>Protein crystallography provided information about how actinium (magenta sphere, center) binds to a scaffold consisting of a synthetic ligand (magenta sticks) and a mammalian protein (gray surface). The structure for lan-thanum (gray sphere and sticks), is also shown.</a:t>
            </a:r>
            <a:endParaRPr lang="en-US" sz="1600" dirty="0">
              <a:solidFill>
                <a:prstClr val="black"/>
              </a:solidFill>
            </a:endParaRPr>
          </a:p>
        </p:txBody>
      </p:sp>
      <p:pic>
        <p:nvPicPr>
          <p:cNvPr id="14" name="Picture 13" descr="A blue and white logo&#10;&#10;Description automatically generated">
            <a:extLst>
              <a:ext uri="{FF2B5EF4-FFF2-40B4-BE49-F238E27FC236}">
                <a16:creationId xmlns:a16="http://schemas.microsoft.com/office/drawing/2014/main" id="{BECCCE9B-B0B3-9DED-B1E6-5D0B80AD9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48435" y="5774327"/>
            <a:ext cx="1387218" cy="529024"/>
          </a:xfrm>
          <a:prstGeom prst="rect">
            <a:avLst/>
          </a:prstGeom>
        </p:spPr>
      </p:pic>
      <p:pic>
        <p:nvPicPr>
          <p:cNvPr id="4" name="Picture 3" descr="A close-up of a molecule&#10;&#10;Description automatically generated">
            <a:extLst>
              <a:ext uri="{FF2B5EF4-FFF2-40B4-BE49-F238E27FC236}">
                <a16:creationId xmlns:a16="http://schemas.microsoft.com/office/drawing/2014/main" id="{02B280A5-F8E6-E076-AE0B-A8A1AB9779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8823" y="870082"/>
            <a:ext cx="3286896" cy="3103397"/>
          </a:xfrm>
          <a:prstGeom prst="rect">
            <a:avLst/>
          </a:prstGeom>
        </p:spPr>
      </p:pic>
      <p:pic>
        <p:nvPicPr>
          <p:cNvPr id="8" name="Picture 7" descr="A close up of a logo&#10;&#10;Description automatically generated">
            <a:extLst>
              <a:ext uri="{FF2B5EF4-FFF2-40B4-BE49-F238E27FC236}">
                <a16:creationId xmlns:a16="http://schemas.microsoft.com/office/drawing/2014/main" id="{96C365C8-6A8F-C643-328B-76BA3E72BB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34874" y="5778986"/>
            <a:ext cx="1824876" cy="470817"/>
          </a:xfrm>
          <a:prstGeom prst="rect">
            <a:avLst/>
          </a:prstGeom>
        </p:spPr>
      </p:pic>
    </p:spTree>
    <p:extLst>
      <p:ext uri="{BB962C8B-B14F-4D97-AF65-F5344CB8AC3E}">
        <p14:creationId xmlns:p14="http://schemas.microsoft.com/office/powerpoint/2010/main" val="285146616"/>
      </p:ext>
    </p:extLst>
  </p:cSld>
  <p:clrMapOvr>
    <a:masterClrMapping/>
  </p:clrMapOvr>
</p:sld>
</file>

<file path=ppt/theme/theme1.xml><?xml version="1.0" encoding="utf-8"?>
<a:theme xmlns:a="http://schemas.openxmlformats.org/drawingml/2006/main" name="1_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32025</TotalTime>
  <Words>553</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1_Office Theme</vt:lpstr>
      <vt:lpstr>A Macromolecular Scaffold for Probing Actinium Chemistry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Platinum Movement on Fuel-Cell Electrodes</dc:title>
  <dc:creator>Dava Keavney</dc:creator>
  <cp:lastModifiedBy>Lori Tamura</cp:lastModifiedBy>
  <cp:revision>365</cp:revision>
  <dcterms:created xsi:type="dcterms:W3CDTF">2024-01-05T19:34:06Z</dcterms:created>
  <dcterms:modified xsi:type="dcterms:W3CDTF">2024-11-25T23:34:50Z</dcterms:modified>
</cp:coreProperties>
</file>