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94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66" autoAdjust="0"/>
    <p:restoredTop sz="83550"/>
  </p:normalViewPr>
  <p:slideViewPr>
    <p:cSldViewPr snapToGrid="0">
      <p:cViewPr varScale="1">
        <p:scale>
          <a:sx n="123" d="100"/>
          <a:sy n="123" d="100"/>
        </p:scale>
        <p:origin x="6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A6040-0C3C-44FD-9379-09F79A85B395}" type="datetimeFigureOut">
              <a:rPr lang="en-US" smtClean="0"/>
              <a:t>11/25/24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7FC7A-15B8-4666-ADF4-94FD06153BB8}" type="slidenum">
              <a:rPr lang="en-US" smtClean="0"/>
              <a:t>‹#›</a:t>
            </a:fld>
            <a:endParaRPr lang="en-US"/>
          </a:p>
        </p:txBody>
      </p:sp>
    </p:spTree>
    <p:extLst>
      <p:ext uri="{BB962C8B-B14F-4D97-AF65-F5344CB8AC3E}">
        <p14:creationId xmlns:p14="http://schemas.microsoft.com/office/powerpoint/2010/main" val="2259072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rial"/>
                <a:ea typeface="+mn-ea"/>
                <a:cs typeface="Arial"/>
              </a:rPr>
              <a:t>The element actinium (Ac) was first discovered at the turn of the 20th century, but even now, nearly 125 years later, researchers still don’t have a good grasp on the metal’s chemistry. That’s because actinium is only available in extremely small amounts, and working with the radioactive material requires special facilities. But to improve emerging cancer treatments using actinium, researchers will need to better understand how the element binds with other molecules. In this study, researchers created a macromolecular scaffold, consisting of a synthetic ligand bound to a mammalian protein, to stabilize and “trap” an actinium atom. When crystallized, this macromolecular complex allowed the researchers to probe actinium's chemical behavior using protein crystallography. While elements often behave similarly to their lighter cousins on the periodic table, researchers were surprised to find that the actinium behaved differently than predicted by similar experiments performed with its lighter counterpart, lanthanum (La).</a:t>
            </a:r>
          </a:p>
          <a:p>
            <a:pPr marL="0" marR="0" lvl="0" indent="0" algn="l" defTabSz="922264"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rial"/>
                <a:ea typeface="+mn-ea"/>
                <a:cs typeface="Arial"/>
              </a:rPr>
              <a:t>Researchers: </a:t>
            </a:r>
            <a:r>
              <a:rPr lang="en-US" sz="1200" b="0" i="0" u="none" strike="noStrike" kern="1200">
                <a:solidFill>
                  <a:schemeClr val="tx1"/>
                </a:solidFill>
                <a:effectLst/>
                <a:latin typeface="+mn-lt"/>
                <a:ea typeface="+mn-ea"/>
                <a:cs typeface="+mn-cs"/>
              </a:rPr>
              <a:t>J.N. Wacker, J.J. Woods, A. Peterson, M. Allaire, W.W. Lukens, and S.G. Minasian (Berkeley Lab); P.B. Rupert and R.K. Strong (Fred Hutchinson Cancer Center); A.N. Gaiser (Berkeley Lab and Michigan State University); and R.J. Abergel (UC Berkeley and Berkeley Lab).</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rial"/>
                <a:ea typeface="+mn-ea"/>
                <a:cs typeface="Arial"/>
              </a:rPr>
              <a:t>Acknowledgment from paper: </a:t>
            </a:r>
            <a:r>
              <a:rPr lang="en-US" sz="1800" b="0" i="0" u="none" strike="noStrike">
                <a:solidFill>
                  <a:srgbClr val="000000"/>
                </a:solidFill>
                <a:effectLst/>
                <a:latin typeface="Calibri" panose="020F0502020204030204" pitchFamily="34" charset="0"/>
              </a:rPr>
              <a:t>National Institutes of Health; US Department of Energy, Office of Science, Basic Energy Sciences program (DOE BES), Chemical Sciences, Geosciences, and Biosciences Division. Operation of the ALS is supported by DOE BES.</a:t>
            </a:r>
            <a:endParaRPr kumimoji="0" lang="en-US" sz="1200" b="0" i="0" u="none" strike="noStrike" kern="1200" cap="none" spc="0" normalizeH="0" baseline="0" noProof="0">
              <a:ln>
                <a:noFill/>
              </a:ln>
              <a:solidFill>
                <a:prstClr val="black"/>
              </a:solidFill>
              <a:effectLst/>
              <a:uLnTx/>
              <a:uFillTx/>
              <a:latin typeface="Arial"/>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a:ln>
                <a:noFill/>
              </a:ln>
              <a:solidFill>
                <a:prstClr val="black"/>
              </a:solidFill>
              <a:effectLst/>
              <a:uLnTx/>
              <a:uFillTx/>
              <a:latin typeface="Arial"/>
              <a:ea typeface="+mn-ea"/>
              <a:cs typeface="Arial"/>
            </a:endParaRPr>
          </a:p>
          <a:p>
            <a:pPr marL="0" marR="0" lvl="0" indent="0" algn="l" defTabSz="922264"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106636"/>
                </a:solidFill>
                <a:effectLst/>
                <a:uLnTx/>
                <a:uFillTx/>
                <a:latin typeface="+mn-lt"/>
                <a:ea typeface="+mn-ea"/>
                <a:cs typeface="+mn-cs"/>
              </a:rPr>
              <a:t>Full highlight: https://newscenter.lbl.gov/2024/07/15/caught-in-the-actinium/</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76D4B8-3D7E-42E7-AF06-6D9133F7F08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259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solidFill>
                  <a:schemeClr val="bg1"/>
                </a:solidFill>
              </a:defRPr>
            </a:lvl1pPr>
          </a:lstStyle>
          <a:p>
            <a:r>
              <a:rPr lang="en-US"/>
              <a:t>Click to edit title </a:t>
            </a:r>
          </a:p>
        </p:txBody>
      </p:sp>
      <p:sp>
        <p:nvSpPr>
          <p:cNvPr id="3" name="Subtitle 2"/>
          <p:cNvSpPr>
            <a:spLocks noGrp="1"/>
          </p:cNvSpPr>
          <p:nvPr>
            <p:ph type="subTitle" idx="1" hasCustomPrompt="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subtitle</a:t>
            </a:r>
          </a:p>
        </p:txBody>
      </p:sp>
      <p:sp>
        <p:nvSpPr>
          <p:cNvPr id="4" name="Date Placeholder 3"/>
          <p:cNvSpPr>
            <a:spLocks noGrp="1"/>
          </p:cNvSpPr>
          <p:nvPr>
            <p:ph type="dt" sz="half" idx="10"/>
          </p:nvPr>
        </p:nvSpPr>
        <p:spPr>
          <a:xfrm>
            <a:off x="2928257" y="6413161"/>
            <a:ext cx="968829" cy="365125"/>
          </a:xfrm>
          <a:prstGeom prst="rect">
            <a:avLst/>
          </a:prstGeom>
        </p:spPr>
        <p:txBody>
          <a:bodyPr/>
          <a:lstStyle>
            <a:lvl1pPr algn="r">
              <a:defRPr sz="1100"/>
            </a:lvl1pPr>
          </a:lstStyle>
          <a:p>
            <a:fld id="{8F182ACA-94E5-43E6-83F8-799916BA6B59}" type="datetime1">
              <a:rPr lang="en-US" smtClean="0"/>
              <a:pPr/>
              <a:t>11/25/24</a:t>
            </a:fld>
            <a:endParaRPr lang="en-US"/>
          </a:p>
        </p:txBody>
      </p:sp>
      <p:sp>
        <p:nvSpPr>
          <p:cNvPr id="5" name="Footer Placeholder 4"/>
          <p:cNvSpPr>
            <a:spLocks noGrp="1"/>
          </p:cNvSpPr>
          <p:nvPr>
            <p:ph type="ftr" sz="quarter" idx="11"/>
          </p:nvPr>
        </p:nvSpPr>
        <p:spPr>
          <a:xfrm>
            <a:off x="4038600" y="6413160"/>
            <a:ext cx="4114800" cy="365125"/>
          </a:xfrm>
          <a:prstGeom prst="rect">
            <a:avLst/>
          </a:prstGeom>
        </p:spPr>
        <p:txBody>
          <a:bodyPr/>
          <a:lstStyle>
            <a:lvl1pPr>
              <a:defRPr sz="1100"/>
            </a:lvl1pPr>
          </a:lstStyle>
          <a:p>
            <a:endParaRPr lang="en-US"/>
          </a:p>
        </p:txBody>
      </p:sp>
      <p:sp>
        <p:nvSpPr>
          <p:cNvPr id="6" name="Rectangle 5"/>
          <p:cNvSpPr/>
          <p:nvPr userDrawn="1"/>
        </p:nvSpPr>
        <p:spPr>
          <a:xfrm>
            <a:off x="0" y="5622878"/>
            <a:ext cx="12192000" cy="12351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32289" y="5815220"/>
            <a:ext cx="4894439" cy="901108"/>
          </a:xfrm>
          <a:prstGeom prst="rect">
            <a:avLst/>
          </a:prstGeom>
        </p:spPr>
      </p:pic>
      <p:sp>
        <p:nvSpPr>
          <p:cNvPr id="8" name="TextBox 7"/>
          <p:cNvSpPr txBox="1"/>
          <p:nvPr userDrawn="1"/>
        </p:nvSpPr>
        <p:spPr>
          <a:xfrm>
            <a:off x="7162800" y="5917273"/>
            <a:ext cx="5029200" cy="646331"/>
          </a:xfrm>
          <a:prstGeom prst="rect">
            <a:avLst/>
          </a:prstGeom>
          <a:noFill/>
        </p:spPr>
        <p:txBody>
          <a:bodyPr wrap="square" rtlCol="0">
            <a:spAutoFit/>
          </a:bodyPr>
          <a:lstStyle/>
          <a:p>
            <a:pPr algn="ctr"/>
            <a:r>
              <a:rPr lang="en-US" sz="3600">
                <a:solidFill>
                  <a:schemeClr val="accent1"/>
                </a:solidFill>
                <a:latin typeface="+mj-lt"/>
              </a:rPr>
              <a:t>https://science.osti.gov/</a:t>
            </a:r>
          </a:p>
        </p:txBody>
      </p:sp>
    </p:spTree>
    <p:extLst>
      <p:ext uri="{BB962C8B-B14F-4D97-AF65-F5344CB8AC3E}">
        <p14:creationId xmlns:p14="http://schemas.microsoft.com/office/powerpoint/2010/main" val="359242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8" name="Rectangle 7">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54398523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0" name="TextBox 9"/>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03937486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F554804-D3F1-4E4C-9D0A-99063A42E6CF}"/>
              </a:ext>
            </a:extLst>
          </p:cNvPr>
          <p:cNvSpPr/>
          <p:nvPr userDrawn="1"/>
        </p:nvSpPr>
        <p:spPr>
          <a:xfrm>
            <a:off x="533399" y="365125"/>
            <a:ext cx="11125199" cy="6006645"/>
          </a:xfrm>
          <a:prstGeom prst="rect">
            <a:avLst/>
          </a:prstGeom>
          <a:solidFill>
            <a:schemeClr val="bg1"/>
          </a:solidFill>
          <a:ln>
            <a:noFill/>
          </a:ln>
          <a:effectLst>
            <a:outerShdw blurRad="393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5BD320D-9AE5-495A-8DCF-E560C7CE6942}"/>
              </a:ext>
            </a:extLst>
          </p:cNvPr>
          <p:cNvSpPr>
            <a:spLocks noGrp="1"/>
          </p:cNvSpPr>
          <p:nvPr>
            <p:ph type="title" hasCustomPrompt="1"/>
          </p:nvPr>
        </p:nvSpPr>
        <p:spPr>
          <a:xfrm>
            <a:off x="533399" y="365125"/>
            <a:ext cx="11125199" cy="1325563"/>
          </a:xfrm>
          <a:noFill/>
          <a:effectLst/>
        </p:spPr>
        <p:txBody>
          <a:bodyPr>
            <a:normAutofit/>
          </a:bodyPr>
          <a:lstStyle>
            <a:lvl1pPr>
              <a:defRPr sz="3200">
                <a:latin typeface="Arial Black" panose="020B0A04020102020204" pitchFamily="34" charset="0"/>
              </a:defRPr>
            </a:lvl1pPr>
          </a:lstStyle>
          <a:p>
            <a:r>
              <a:rPr lang="en-US"/>
              <a:t>CLICK TO EDIT MASTER TITLE STYLE</a:t>
            </a:r>
          </a:p>
        </p:txBody>
      </p:sp>
      <p:sp>
        <p:nvSpPr>
          <p:cNvPr id="8" name="Content Placeholder 7">
            <a:extLst>
              <a:ext uri="{FF2B5EF4-FFF2-40B4-BE49-F238E27FC236}">
                <a16:creationId xmlns:a16="http://schemas.microsoft.com/office/drawing/2014/main" id="{8FA30B88-A952-44AD-A005-15181C4C3821}"/>
              </a:ext>
            </a:extLst>
          </p:cNvPr>
          <p:cNvSpPr>
            <a:spLocks noGrp="1"/>
          </p:cNvSpPr>
          <p:nvPr>
            <p:ph sz="quarter" idx="13"/>
          </p:nvPr>
        </p:nvSpPr>
        <p:spPr>
          <a:xfrm>
            <a:off x="533400" y="1690687"/>
            <a:ext cx="11125200" cy="4681083"/>
          </a:xfrm>
          <a:noFill/>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2B64AAD3-F0AA-4ADC-94DB-573E7A24E05D}"/>
              </a:ext>
            </a:extLst>
          </p:cNvPr>
          <p:cNvSpPr>
            <a:spLocks noGrp="1"/>
          </p:cNvSpPr>
          <p:nvPr>
            <p:ph type="dt" sz="half" idx="10"/>
          </p:nvPr>
        </p:nvSpPr>
        <p:spPr/>
        <p:txBody>
          <a:bodyPr/>
          <a:lstStyle/>
          <a:p>
            <a:fld id="{F50FB8F4-93A4-403A-9708-D7F20BB46076}" type="datetimeFigureOut">
              <a:rPr lang="en-US" smtClean="0"/>
              <a:t>11/25/24</a:t>
            </a:fld>
            <a:endParaRPr lang="en-US"/>
          </a:p>
        </p:txBody>
      </p:sp>
      <p:sp>
        <p:nvSpPr>
          <p:cNvPr id="4" name="Footer Placeholder 3">
            <a:extLst>
              <a:ext uri="{FF2B5EF4-FFF2-40B4-BE49-F238E27FC236}">
                <a16:creationId xmlns:a16="http://schemas.microsoft.com/office/drawing/2014/main" id="{A0DA90BE-ACA4-4FB3-94A8-F04E91F8DD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D6825A-BF46-4C73-BAF3-E0F8BD54BD30}"/>
              </a:ext>
            </a:extLst>
          </p:cNvPr>
          <p:cNvSpPr>
            <a:spLocks noGrp="1"/>
          </p:cNvSpPr>
          <p:nvPr>
            <p:ph type="sldNum" sz="quarter" idx="12"/>
          </p:nvPr>
        </p:nvSpPr>
        <p:spPr/>
        <p:txBody>
          <a:bodyPr/>
          <a:lstStyle/>
          <a:p>
            <a:fld id="{2F3902C9-C47C-4EF4-BA50-DAB7C4D8D7B4}" type="slidenum">
              <a:rPr lang="en-US" smtClean="0"/>
              <a:t>‹#›</a:t>
            </a:fld>
            <a:endParaRPr lang="en-US"/>
          </a:p>
        </p:txBody>
      </p:sp>
      <p:pic>
        <p:nvPicPr>
          <p:cNvPr id="6" name="Picture 5">
            <a:extLst>
              <a:ext uri="{FF2B5EF4-FFF2-40B4-BE49-F238E27FC236}">
                <a16:creationId xmlns:a16="http://schemas.microsoft.com/office/drawing/2014/main" id="{1C43C625-146F-4A45-9B4B-701007EBF07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725025" y="6001949"/>
            <a:ext cx="1933575" cy="355988"/>
          </a:xfrm>
          <a:prstGeom prst="rect">
            <a:avLst/>
          </a:prstGeom>
        </p:spPr>
      </p:pic>
    </p:spTree>
    <p:extLst>
      <p:ext uri="{BB962C8B-B14F-4D97-AF65-F5344CB8AC3E}">
        <p14:creationId xmlns:p14="http://schemas.microsoft.com/office/powerpoint/2010/main" val="15405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3" name="Content Placeholder 2"/>
          <p:cNvSpPr>
            <a:spLocks noGrp="1"/>
          </p:cNvSpPr>
          <p:nvPr>
            <p:ph idx="1"/>
          </p:nvPr>
        </p:nvSpPr>
        <p:spPr/>
        <p:txBody>
          <a:bodyPr/>
          <a:lstStyle>
            <a:lvl1pPr marL="228600" indent="-228600">
              <a:buFont typeface="Arial" panose="020B0604020202020204" pitchFamily="34" charset="0"/>
              <a:buChar char="•"/>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1" name="TextBox 10"/>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1293025347"/>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with content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5430484"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6333067" y="1681163"/>
            <a:ext cx="5454121"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556720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content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6" name="TextBox 5"/>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835B6AD7-18B8-4C9C-AA70-ABD830A869AC}" type="slidenum">
              <a:rPr lang="en-US" smtClean="0"/>
              <a:pPr/>
              <a:t>‹#›</a:t>
            </a:fld>
            <a:endParaRPr lang="en-US"/>
          </a:p>
        </p:txBody>
      </p:sp>
      <p:sp>
        <p:nvSpPr>
          <p:cNvPr id="11" name="Content Placeholder 10"/>
          <p:cNvSpPr>
            <a:spLocks noGrp="1"/>
          </p:cNvSpPr>
          <p:nvPr>
            <p:ph sz="quarter" idx="11"/>
          </p:nvPr>
        </p:nvSpPr>
        <p:spPr>
          <a:xfrm>
            <a:off x="439738" y="1681163"/>
            <a:ext cx="3578225" cy="4143375"/>
          </a:xfrm>
          <a:solidFill>
            <a:schemeClr val="accent1"/>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327525" y="1681163"/>
            <a:ext cx="3576638" cy="4143375"/>
          </a:xfrm>
          <a:solidFill>
            <a:schemeClr val="accent4"/>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8212138" y="1681163"/>
            <a:ext cx="3575050" cy="4143375"/>
          </a:xfrm>
          <a:solidFill>
            <a:schemeClr val="accent2">
              <a:lumMod val="50000"/>
            </a:schemeClr>
          </a:solidFill>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14304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with picture (round)">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2" name="Picture Placeholder 11"/>
          <p:cNvSpPr>
            <a:spLocks noGrp="1"/>
          </p:cNvSpPr>
          <p:nvPr>
            <p:ph type="pic" sz="quarter" idx="10"/>
          </p:nvPr>
        </p:nvSpPr>
        <p:spPr>
          <a:xfrm>
            <a:off x="6920089" y="1045804"/>
            <a:ext cx="5271912" cy="5274034"/>
          </a:xfrm>
          <a:custGeom>
            <a:avLst/>
            <a:gdLst>
              <a:gd name="connsiteX0" fmla="*/ 3962270 w 5375563"/>
              <a:gd name="connsiteY0" fmla="*/ 0 h 5377727"/>
              <a:gd name="connsiteX1" fmla="*/ 5140529 w 5375563"/>
              <a:gd name="connsiteY1" fmla="*/ 168208 h 5377727"/>
              <a:gd name="connsiteX2" fmla="*/ 5375563 w 5375563"/>
              <a:gd name="connsiteY2" fmla="*/ 249437 h 5377727"/>
              <a:gd name="connsiteX3" fmla="*/ 5375563 w 5375563"/>
              <a:gd name="connsiteY3" fmla="*/ 5377727 h 5377727"/>
              <a:gd name="connsiteX4" fmla="*/ 398434 w 5375563"/>
              <a:gd name="connsiteY4" fmla="*/ 5377727 h 5377727"/>
              <a:gd name="connsiteX5" fmla="*/ 390724 w 5375563"/>
              <a:gd name="connsiteY5" fmla="*/ 5363513 h 5377727"/>
              <a:gd name="connsiteX6" fmla="*/ 0 w 5375563"/>
              <a:gd name="connsiteY6" fmla="*/ 3741443 h 5377727"/>
              <a:gd name="connsiteX7" fmla="*/ 3962270 w 5375563"/>
              <a:gd name="connsiteY7" fmla="*/ 0 h 5377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75563" h="5377727">
                <a:moveTo>
                  <a:pt x="3962270" y="0"/>
                </a:moveTo>
                <a:cubicBezTo>
                  <a:pt x="4372577" y="0"/>
                  <a:pt x="4768317" y="58891"/>
                  <a:pt x="5140529" y="168208"/>
                </a:cubicBezTo>
                <a:lnTo>
                  <a:pt x="5375563" y="249437"/>
                </a:lnTo>
                <a:lnTo>
                  <a:pt x="5375563" y="5377727"/>
                </a:lnTo>
                <a:lnTo>
                  <a:pt x="398434" y="5377727"/>
                </a:lnTo>
                <a:lnTo>
                  <a:pt x="390724" y="5363513"/>
                </a:lnTo>
                <a:cubicBezTo>
                  <a:pt x="140324" y="4872813"/>
                  <a:pt x="0" y="4322602"/>
                  <a:pt x="0" y="3741443"/>
                </a:cubicBezTo>
                <a:cubicBezTo>
                  <a:pt x="0" y="1675101"/>
                  <a:pt x="1773969" y="0"/>
                  <a:pt x="3962270" y="0"/>
                </a:cubicBezTo>
                <a:close/>
              </a:path>
            </a:pathLst>
          </a:custGeom>
          <a:noFill/>
        </p:spPr>
        <p:txBody>
          <a:bodyPr wrap="square" anchor="ctr" anchorCtr="1">
            <a:noAutofit/>
          </a:bodyPr>
          <a:lstStyle>
            <a:lvl1pPr marL="0" indent="0">
              <a:buNone/>
              <a:defRPr/>
            </a:lvl1pPr>
          </a:lstStyle>
          <a:p>
            <a:r>
              <a:rPr lang="en-US"/>
              <a:t>Click icon to add picture</a:t>
            </a:r>
          </a:p>
        </p:txBody>
      </p:sp>
      <p:sp>
        <p:nvSpPr>
          <p:cNvPr id="14" name="Text Placeholder 13"/>
          <p:cNvSpPr>
            <a:spLocks noGrp="1"/>
          </p:cNvSpPr>
          <p:nvPr>
            <p:ph type="body" sz="quarter" idx="11"/>
          </p:nvPr>
        </p:nvSpPr>
        <p:spPr>
          <a:xfrm>
            <a:off x="409575" y="1389063"/>
            <a:ext cx="6227763"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4462024"/>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with picture (circl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668421"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5" y="1389063"/>
            <a:ext cx="4580089"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p:cNvSpPr>
            <a:spLocks noGrp="1"/>
          </p:cNvSpPr>
          <p:nvPr>
            <p:ph type="pic" sz="quarter" idx="12"/>
          </p:nvPr>
        </p:nvSpPr>
        <p:spPr>
          <a:xfrm>
            <a:off x="6164263" y="1320659"/>
            <a:ext cx="1543050" cy="1543191"/>
          </a:xfrm>
          <a:prstGeom prst="ellipse">
            <a:avLst/>
          </a:prstGeom>
        </p:spPr>
        <p:txBody>
          <a:bodyPr>
            <a:normAutofit/>
          </a:bodyPr>
          <a:lstStyle>
            <a:lvl1pPr>
              <a:defRPr sz="1400"/>
            </a:lvl1pPr>
          </a:lstStyle>
          <a:p>
            <a:r>
              <a:rPr lang="en-US"/>
              <a:t>Click icon to add picture</a:t>
            </a:r>
          </a:p>
        </p:txBody>
      </p:sp>
      <p:sp>
        <p:nvSpPr>
          <p:cNvPr id="17" name="Picture Placeholder 16"/>
          <p:cNvSpPr>
            <a:spLocks noGrp="1"/>
          </p:cNvSpPr>
          <p:nvPr>
            <p:ph type="pic" sz="quarter" idx="13"/>
          </p:nvPr>
        </p:nvSpPr>
        <p:spPr>
          <a:xfrm>
            <a:off x="8918700" y="529330"/>
            <a:ext cx="2835150" cy="2834583"/>
          </a:xfrm>
          <a:prstGeom prst="ellipse">
            <a:avLst/>
          </a:prstGeom>
        </p:spPr>
        <p:txBody>
          <a:bodyPr/>
          <a:lstStyle/>
          <a:p>
            <a:r>
              <a:rPr lang="en-US"/>
              <a:t>Click icon to add picture</a:t>
            </a:r>
          </a:p>
        </p:txBody>
      </p:sp>
      <p:sp>
        <p:nvSpPr>
          <p:cNvPr id="20" name="Picture Placeholder 19"/>
          <p:cNvSpPr>
            <a:spLocks noGrp="1"/>
          </p:cNvSpPr>
          <p:nvPr>
            <p:ph type="pic" sz="quarter" idx="14"/>
          </p:nvPr>
        </p:nvSpPr>
        <p:spPr>
          <a:xfrm>
            <a:off x="7245351" y="2667000"/>
            <a:ext cx="1831861" cy="1833563"/>
          </a:xfrm>
          <a:prstGeom prst="ellipse">
            <a:avLst/>
          </a:prstGeom>
        </p:spPr>
        <p:txBody>
          <a:bodyPr>
            <a:normAutofit/>
          </a:bodyPr>
          <a:lstStyle>
            <a:lvl1pPr>
              <a:defRPr sz="1800"/>
            </a:lvl1pPr>
          </a:lstStyle>
          <a:p>
            <a:r>
              <a:rPr lang="en-US"/>
              <a:t>Click icon to add picture</a:t>
            </a:r>
          </a:p>
        </p:txBody>
      </p:sp>
      <p:sp>
        <p:nvSpPr>
          <p:cNvPr id="22" name="Picture Placeholder 21"/>
          <p:cNvSpPr>
            <a:spLocks noGrp="1"/>
          </p:cNvSpPr>
          <p:nvPr>
            <p:ph type="pic" sz="quarter" idx="15"/>
          </p:nvPr>
        </p:nvSpPr>
        <p:spPr>
          <a:xfrm>
            <a:off x="5463822" y="4007983"/>
            <a:ext cx="2210192" cy="2210466"/>
          </a:xfrm>
          <a:prstGeom prst="ellipse">
            <a:avLst/>
          </a:prstGeom>
        </p:spPr>
        <p:txBody>
          <a:bodyPr/>
          <a:lstStyle/>
          <a:p>
            <a:r>
              <a:rPr lang="en-US"/>
              <a:t>Click icon to add picture</a:t>
            </a:r>
          </a:p>
        </p:txBody>
      </p:sp>
      <p:sp>
        <p:nvSpPr>
          <p:cNvPr id="24" name="Picture Placeholder 23"/>
          <p:cNvSpPr>
            <a:spLocks noGrp="1"/>
          </p:cNvSpPr>
          <p:nvPr>
            <p:ph type="pic" sz="quarter" idx="16"/>
          </p:nvPr>
        </p:nvSpPr>
        <p:spPr>
          <a:xfrm>
            <a:off x="9218855" y="3630613"/>
            <a:ext cx="2392119" cy="2392362"/>
          </a:xfrm>
          <a:prstGeom prst="ellipse">
            <a:avLst/>
          </a:prstGeom>
        </p:spPr>
        <p:txBody>
          <a:bodyPr/>
          <a:lstStyle/>
          <a:p>
            <a:r>
              <a:rPr lang="en-US"/>
              <a:t>Click icon to add picture</a:t>
            </a:r>
          </a:p>
        </p:txBody>
      </p:sp>
    </p:spTree>
    <p:extLst>
      <p:ext uri="{BB962C8B-B14F-4D97-AF65-F5344CB8AC3E}">
        <p14:creationId xmlns:p14="http://schemas.microsoft.com/office/powerpoint/2010/main" val="2899201305"/>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2"/>
          </p:nvPr>
        </p:nvSpPr>
        <p:spPr>
          <a:xfrm>
            <a:off x="5947085" y="1446839"/>
            <a:ext cx="6244914" cy="4481287"/>
          </a:xfrm>
          <a:custGeom>
            <a:avLst/>
            <a:gdLst>
              <a:gd name="connsiteX0" fmla="*/ 743081 w 6244914"/>
              <a:gd name="connsiteY0" fmla="*/ 3021747 h 4481287"/>
              <a:gd name="connsiteX1" fmla="*/ 6244914 w 6244914"/>
              <a:gd name="connsiteY1" fmla="*/ 3021747 h 4481287"/>
              <a:gd name="connsiteX2" fmla="*/ 6244914 w 6244914"/>
              <a:gd name="connsiteY2" fmla="*/ 4481287 h 4481287"/>
              <a:gd name="connsiteX3" fmla="*/ 1475626 w 6244914"/>
              <a:gd name="connsiteY3" fmla="*/ 4481287 h 4481287"/>
              <a:gd name="connsiteX4" fmla="*/ 0 w 6244914"/>
              <a:gd name="connsiteY4" fmla="*/ 1510873 h 4481287"/>
              <a:gd name="connsiteX5" fmla="*/ 6244914 w 6244914"/>
              <a:gd name="connsiteY5" fmla="*/ 1510873 h 4481287"/>
              <a:gd name="connsiteX6" fmla="*/ 6244914 w 6244914"/>
              <a:gd name="connsiteY6" fmla="*/ 2970413 h 4481287"/>
              <a:gd name="connsiteX7" fmla="*/ 733392 w 6244914"/>
              <a:gd name="connsiteY7" fmla="*/ 2970413 h 4481287"/>
              <a:gd name="connsiteX8" fmla="*/ 723088 w 6244914"/>
              <a:gd name="connsiteY8" fmla="*/ 0 h 4481287"/>
              <a:gd name="connsiteX9" fmla="*/ 6244914 w 6244914"/>
              <a:gd name="connsiteY9" fmla="*/ 0 h 4481287"/>
              <a:gd name="connsiteX10" fmla="*/ 6244914 w 6244914"/>
              <a:gd name="connsiteY10" fmla="*/ 1459540 h 4481287"/>
              <a:gd name="connsiteX11" fmla="*/ 0 w 6244914"/>
              <a:gd name="connsiteY11" fmla="*/ 1459540 h 4481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44914" h="4481287">
                <a:moveTo>
                  <a:pt x="743081" y="3021747"/>
                </a:moveTo>
                <a:lnTo>
                  <a:pt x="6244914" y="3021747"/>
                </a:lnTo>
                <a:lnTo>
                  <a:pt x="6244914" y="4481287"/>
                </a:lnTo>
                <a:lnTo>
                  <a:pt x="1475626" y="4481287"/>
                </a:lnTo>
                <a:close/>
                <a:moveTo>
                  <a:pt x="0" y="1510873"/>
                </a:moveTo>
                <a:lnTo>
                  <a:pt x="6244914" y="1510873"/>
                </a:lnTo>
                <a:lnTo>
                  <a:pt x="6244914" y="2970413"/>
                </a:lnTo>
                <a:lnTo>
                  <a:pt x="733392" y="2970413"/>
                </a:lnTo>
                <a:close/>
                <a:moveTo>
                  <a:pt x="723088" y="0"/>
                </a:moveTo>
                <a:lnTo>
                  <a:pt x="6244914" y="0"/>
                </a:lnTo>
                <a:lnTo>
                  <a:pt x="6244914" y="1459540"/>
                </a:lnTo>
                <a:lnTo>
                  <a:pt x="0" y="1459540"/>
                </a:ln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1933100067"/>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with picture (strip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08791" y="177283"/>
            <a:ext cx="8723920" cy="801663"/>
          </a:xfrm>
        </p:spPr>
        <p:txBody>
          <a:bodyPr/>
          <a:lstStyle/>
          <a:p>
            <a:r>
              <a:rPr lang="en-US"/>
              <a:t>Click to edit title</a:t>
            </a:r>
          </a:p>
        </p:txBody>
      </p:sp>
      <p:sp>
        <p:nvSpPr>
          <p:cNvPr id="4" name="Rectangle 3">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6" name="Picture 5"/>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7" name="TextBox 6"/>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
        <p:nvSpPr>
          <p:cNvPr id="14" name="Text Placeholder 13"/>
          <p:cNvSpPr>
            <a:spLocks noGrp="1"/>
          </p:cNvSpPr>
          <p:nvPr>
            <p:ph type="body" sz="quarter" idx="11"/>
          </p:nvPr>
        </p:nvSpPr>
        <p:spPr>
          <a:xfrm>
            <a:off x="409576" y="1389063"/>
            <a:ext cx="5212292" cy="4662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11"/>
          <p:cNvSpPr>
            <a:spLocks noGrp="1"/>
          </p:cNvSpPr>
          <p:nvPr>
            <p:ph type="pic" sz="quarter" idx="12"/>
          </p:nvPr>
        </p:nvSpPr>
        <p:spPr>
          <a:xfrm>
            <a:off x="5856088" y="1"/>
            <a:ext cx="6335912" cy="6263859"/>
          </a:xfrm>
          <a:custGeom>
            <a:avLst/>
            <a:gdLst>
              <a:gd name="connsiteX0" fmla="*/ 6335911 w 6335912"/>
              <a:gd name="connsiteY0" fmla="*/ 2555883 h 6263859"/>
              <a:gd name="connsiteX1" fmla="*/ 6335911 w 6335912"/>
              <a:gd name="connsiteY1" fmla="*/ 4093940 h 6263859"/>
              <a:gd name="connsiteX2" fmla="*/ 2473897 w 6335912"/>
              <a:gd name="connsiteY2" fmla="*/ 6182304 h 6263859"/>
              <a:gd name="connsiteX3" fmla="*/ 1634032 w 6335912"/>
              <a:gd name="connsiteY3" fmla="*/ 6022415 h 6263859"/>
              <a:gd name="connsiteX4" fmla="*/ 1557097 w 6335912"/>
              <a:gd name="connsiteY4" fmla="*/ 5909031 h 6263859"/>
              <a:gd name="connsiteX5" fmla="*/ 1504339 w 6335912"/>
              <a:gd name="connsiteY5" fmla="*/ 5782574 h 6263859"/>
              <a:gd name="connsiteX6" fmla="*/ 1830371 w 6335912"/>
              <a:gd name="connsiteY6" fmla="*/ 4992231 h 6263859"/>
              <a:gd name="connsiteX7" fmla="*/ 6335912 w 6335912"/>
              <a:gd name="connsiteY7" fmla="*/ 1016220 h 6263859"/>
              <a:gd name="connsiteX8" fmla="*/ 6335912 w 6335912"/>
              <a:gd name="connsiteY8" fmla="*/ 2459009 h 6263859"/>
              <a:gd name="connsiteX9" fmla="*/ 936517 w 6335912"/>
              <a:gd name="connsiteY9" fmla="*/ 5378703 h 6263859"/>
              <a:gd name="connsiteX10" fmla="*/ 148674 w 6335912"/>
              <a:gd name="connsiteY10" fmla="*/ 5228717 h 6263859"/>
              <a:gd name="connsiteX11" fmla="*/ 76504 w 6335912"/>
              <a:gd name="connsiteY11" fmla="*/ 5122356 h 6263859"/>
              <a:gd name="connsiteX12" fmla="*/ 27015 w 6335912"/>
              <a:gd name="connsiteY12" fmla="*/ 5003733 h 6263859"/>
              <a:gd name="connsiteX13" fmla="*/ 332851 w 6335912"/>
              <a:gd name="connsiteY13" fmla="*/ 4262345 h 6263859"/>
              <a:gd name="connsiteX14" fmla="*/ 5370853 w 6335912"/>
              <a:gd name="connsiteY14" fmla="*/ 0 h 6263859"/>
              <a:gd name="connsiteX15" fmla="*/ 6335912 w 6335912"/>
              <a:gd name="connsiteY15" fmla="*/ 0 h 6263859"/>
              <a:gd name="connsiteX16" fmla="*/ 6335910 w 6335912"/>
              <a:gd name="connsiteY16" fmla="*/ 920939 h 6263859"/>
              <a:gd name="connsiteX17" fmla="*/ 1426128 w 6335912"/>
              <a:gd name="connsiteY17" fmla="*/ 3575878 h 6263859"/>
              <a:gd name="connsiteX18" fmla="*/ 638286 w 6335912"/>
              <a:gd name="connsiteY18" fmla="*/ 3425891 h 6263859"/>
              <a:gd name="connsiteX19" fmla="*/ 566116 w 6335912"/>
              <a:gd name="connsiteY19" fmla="*/ 3319531 h 6263859"/>
              <a:gd name="connsiteX20" fmla="*/ 516627 w 6335912"/>
              <a:gd name="connsiteY20" fmla="*/ 3200907 h 6263859"/>
              <a:gd name="connsiteX21" fmla="*/ 822463 w 6335912"/>
              <a:gd name="connsiteY21" fmla="*/ 2459519 h 6263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335912" h="6263859">
                <a:moveTo>
                  <a:pt x="6335911" y="2555883"/>
                </a:moveTo>
                <a:lnTo>
                  <a:pt x="6335911" y="4093940"/>
                </a:lnTo>
                <a:lnTo>
                  <a:pt x="2473897" y="6182304"/>
                </a:lnTo>
                <a:cubicBezTo>
                  <a:pt x="2186346" y="6337796"/>
                  <a:pt x="1836138" y="6263560"/>
                  <a:pt x="1634032" y="6022415"/>
                </a:cubicBezTo>
                <a:lnTo>
                  <a:pt x="1557097" y="5909031"/>
                </a:lnTo>
                <a:lnTo>
                  <a:pt x="1504339" y="5782574"/>
                </a:lnTo>
                <a:cubicBezTo>
                  <a:pt x="1413202" y="5481421"/>
                  <a:pt x="1542819" y="5147723"/>
                  <a:pt x="1830371" y="4992231"/>
                </a:cubicBezTo>
                <a:close/>
                <a:moveTo>
                  <a:pt x="6335912" y="1016220"/>
                </a:moveTo>
                <a:lnTo>
                  <a:pt x="6335912" y="2459009"/>
                </a:lnTo>
                <a:lnTo>
                  <a:pt x="936517" y="5378703"/>
                </a:lnTo>
                <a:cubicBezTo>
                  <a:pt x="666777" y="5524564"/>
                  <a:pt x="338262" y="5454925"/>
                  <a:pt x="148674" y="5228717"/>
                </a:cubicBezTo>
                <a:lnTo>
                  <a:pt x="76504" y="5122356"/>
                </a:lnTo>
                <a:lnTo>
                  <a:pt x="27015" y="5003733"/>
                </a:lnTo>
                <a:cubicBezTo>
                  <a:pt x="-58478" y="4721235"/>
                  <a:pt x="63112" y="4408205"/>
                  <a:pt x="332851" y="4262345"/>
                </a:cubicBezTo>
                <a:close/>
                <a:moveTo>
                  <a:pt x="5370853" y="0"/>
                </a:moveTo>
                <a:lnTo>
                  <a:pt x="6335912" y="0"/>
                </a:lnTo>
                <a:lnTo>
                  <a:pt x="6335910" y="920939"/>
                </a:lnTo>
                <a:lnTo>
                  <a:pt x="1426128" y="3575878"/>
                </a:lnTo>
                <a:cubicBezTo>
                  <a:pt x="1156389" y="3721738"/>
                  <a:pt x="827875" y="3652099"/>
                  <a:pt x="638286" y="3425891"/>
                </a:cubicBezTo>
                <a:lnTo>
                  <a:pt x="566116" y="3319531"/>
                </a:lnTo>
                <a:lnTo>
                  <a:pt x="516627" y="3200907"/>
                </a:lnTo>
                <a:cubicBezTo>
                  <a:pt x="431135" y="2918409"/>
                  <a:pt x="552724" y="2605379"/>
                  <a:pt x="822463" y="2459519"/>
                </a:cubicBezTo>
                <a:close/>
              </a:path>
            </a:pathLst>
          </a:custGeom>
        </p:spPr>
        <p:txBody>
          <a:bodyPr wrap="square" anchor="ctr" anchorCtr="1">
            <a:noAutofit/>
          </a:bodyPr>
          <a:lstStyle>
            <a:lvl1pPr marL="0" indent="0">
              <a:buNone/>
              <a:defRPr/>
            </a:lvl1pPr>
          </a:lstStyle>
          <a:p>
            <a:r>
              <a:rPr lang="en-US"/>
              <a:t>Click icon to add picture</a:t>
            </a:r>
          </a:p>
        </p:txBody>
      </p:sp>
    </p:spTree>
    <p:extLst>
      <p:ext uri="{BB962C8B-B14F-4D97-AF65-F5344CB8AC3E}">
        <p14:creationId xmlns:p14="http://schemas.microsoft.com/office/powerpoint/2010/main" val="73162486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0" y="1"/>
            <a:ext cx="6095999" cy="6324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hasCustomPrompt="1"/>
          </p:nvPr>
        </p:nvSpPr>
        <p:spPr>
          <a:xfrm>
            <a:off x="361950" y="352977"/>
            <a:ext cx="5448300" cy="1418889"/>
          </a:xfrm>
        </p:spPr>
        <p:txBody>
          <a:bodyPr anchor="b"/>
          <a:lstStyle>
            <a:lvl1pPr algn="ctr">
              <a:defRPr sz="3200"/>
            </a:lvl1pPr>
          </a:lstStyle>
          <a:p>
            <a:r>
              <a:rPr lang="en-US"/>
              <a:t>Click to edit title</a:t>
            </a:r>
          </a:p>
        </p:txBody>
      </p:sp>
      <p:sp>
        <p:nvSpPr>
          <p:cNvPr id="4" name="Text Placeholder 3"/>
          <p:cNvSpPr>
            <a:spLocks noGrp="1"/>
          </p:cNvSpPr>
          <p:nvPr>
            <p:ph type="body" sz="half" idx="2"/>
          </p:nvPr>
        </p:nvSpPr>
        <p:spPr>
          <a:xfrm>
            <a:off x="361950" y="2043953"/>
            <a:ext cx="5448300" cy="38250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Rectangle 9">
            <a:extLst>
              <a:ext uri="{FF2B5EF4-FFF2-40B4-BE49-F238E27FC236}">
                <a16:creationId xmlns:a16="http://schemas.microsoft.com/office/drawing/2014/main" id="{9D265990-C2AC-43F4-A5F5-C94F93DD392D}"/>
              </a:ext>
            </a:extLst>
          </p:cNvPr>
          <p:cNvSpPr/>
          <p:nvPr userDrawn="1"/>
        </p:nvSpPr>
        <p:spPr>
          <a:xfrm>
            <a:off x="0" y="6320118"/>
            <a:ext cx="12192000" cy="537882"/>
          </a:xfrm>
          <a:prstGeom prst="rect">
            <a:avLst/>
          </a:prstGeom>
          <a:solidFill>
            <a:srgbClr val="0B2C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pic>
        <p:nvPicPr>
          <p:cNvPr id="12" name="Picture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667" y="6373156"/>
            <a:ext cx="2149533" cy="394974"/>
          </a:xfrm>
          <a:prstGeom prst="rect">
            <a:avLst/>
          </a:prstGeom>
        </p:spPr>
      </p:pic>
      <p:sp>
        <p:nvSpPr>
          <p:cNvPr id="13" name="TextBox 12"/>
          <p:cNvSpPr txBox="1"/>
          <p:nvPr userDrawn="1"/>
        </p:nvSpPr>
        <p:spPr>
          <a:xfrm>
            <a:off x="9719079" y="6398798"/>
            <a:ext cx="2472921" cy="369332"/>
          </a:xfrm>
          <a:prstGeom prst="rect">
            <a:avLst/>
          </a:prstGeom>
          <a:noFill/>
        </p:spPr>
        <p:txBody>
          <a:bodyPr wrap="none" rtlCol="0">
            <a:spAutoFit/>
          </a:bodyPr>
          <a:lstStyle/>
          <a:p>
            <a:pPr algn="r"/>
            <a:r>
              <a:rPr lang="en-US">
                <a:solidFill>
                  <a:schemeClr val="bg1"/>
                </a:solidFill>
                <a:latin typeface="AvenirNext LT Pro Regular" panose="020B0504020202020204" pitchFamily="34" charset="0"/>
              </a:rPr>
              <a:t>https://science.osti.gov/</a:t>
            </a:r>
          </a:p>
        </p:txBody>
      </p:sp>
    </p:spTree>
    <p:extLst>
      <p:ext uri="{BB962C8B-B14F-4D97-AF65-F5344CB8AC3E}">
        <p14:creationId xmlns:p14="http://schemas.microsoft.com/office/powerpoint/2010/main" val="287171799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8791" y="177283"/>
            <a:ext cx="11317044" cy="801663"/>
          </a:xfrm>
          <a:prstGeom prst="rect">
            <a:avLst/>
          </a:prstGeom>
        </p:spPr>
        <p:txBody>
          <a:bodyPr vert="horz" lIns="91440" tIns="45720" rIns="91440" bIns="45720" rtlCol="0" anchor="ctr">
            <a:normAutofit/>
          </a:bodyPr>
          <a:lstStyle/>
          <a:p>
            <a:r>
              <a:rPr lang="en-US"/>
              <a:t>Click to edit title</a:t>
            </a:r>
          </a:p>
        </p:txBody>
      </p:sp>
      <p:sp>
        <p:nvSpPr>
          <p:cNvPr id="3" name="Text Placeholder 2"/>
          <p:cNvSpPr>
            <a:spLocks noGrp="1"/>
          </p:cNvSpPr>
          <p:nvPr>
            <p:ph type="body" idx="1"/>
          </p:nvPr>
        </p:nvSpPr>
        <p:spPr>
          <a:xfrm>
            <a:off x="408791" y="1194099"/>
            <a:ext cx="11317044" cy="498286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724400" y="6403005"/>
            <a:ext cx="2743200" cy="365125"/>
          </a:xfrm>
          <a:prstGeom prst="rect">
            <a:avLst/>
          </a:prstGeom>
        </p:spPr>
        <p:txBody>
          <a:bodyPr vert="horz" lIns="91440" tIns="45720" rIns="91440" bIns="45720" rtlCol="0" anchor="ctr"/>
          <a:lstStyle>
            <a:lvl1pPr algn="ctr">
              <a:defRPr sz="1400">
                <a:solidFill>
                  <a:schemeClr val="bg1"/>
                </a:solidFill>
                <a:latin typeface="AvenirNext LT Pro Regular" panose="020B0504020202020204" pitchFamily="34" charset="0"/>
              </a:defRPr>
            </a:lvl1pPr>
          </a:lstStyle>
          <a:p>
            <a:fld id="{835B6AD7-18B8-4C9C-AA70-ABD830A869AC}" type="slidenum">
              <a:rPr lang="en-US" smtClean="0"/>
              <a:pPr/>
              <a:t>‹#›</a:t>
            </a:fld>
            <a:endParaRPr lang="en-US"/>
          </a:p>
        </p:txBody>
      </p:sp>
    </p:spTree>
    <p:extLst>
      <p:ext uri="{BB962C8B-B14F-4D97-AF65-F5344CB8AC3E}">
        <p14:creationId xmlns:p14="http://schemas.microsoft.com/office/powerpoint/2010/main" val="374176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Segoe UI Black" panose="020B0A02040204020203" pitchFamily="34" charset="0"/>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Avenir Next LT Pro" panose="020B0504020202020204" pitchFamily="34" charset="0"/>
          <a:ea typeface="+mn-ea"/>
          <a:cs typeface="+mn-cs"/>
        </a:defRPr>
      </a:lvl1pPr>
      <a:lvl2pPr marL="685800" indent="-228600" algn="l" defTabSz="914400" rtl="0" eaLnBrk="1" latinLnBrk="0" hangingPunct="1">
        <a:lnSpc>
          <a:spcPct val="90000"/>
        </a:lnSpc>
        <a:spcBef>
          <a:spcPts val="500"/>
        </a:spcBef>
        <a:buClrTx/>
        <a:buFontTx/>
        <a:buChar char="◦"/>
        <a:defRPr sz="2000" kern="1200">
          <a:solidFill>
            <a:schemeClr val="tx1"/>
          </a:solidFill>
          <a:latin typeface="Avenir Next LT Pro" panose="020B0504020202020204" pitchFamily="34" charset="0"/>
          <a:ea typeface="+mn-ea"/>
          <a:cs typeface="+mn-cs"/>
        </a:defRPr>
      </a:lvl2pPr>
      <a:lvl3pPr marL="1143000" indent="-228600" algn="l" defTabSz="914400" rtl="0" eaLnBrk="1" latinLnBrk="0" hangingPunct="1">
        <a:lnSpc>
          <a:spcPct val="90000"/>
        </a:lnSpc>
        <a:spcBef>
          <a:spcPts val="500"/>
        </a:spcBef>
        <a:buClrTx/>
        <a:buFont typeface="Wingdings" panose="05000000000000000000" pitchFamily="2" charset="2"/>
        <a:buChar char="§"/>
        <a:defRPr sz="1800" kern="1200">
          <a:solidFill>
            <a:schemeClr val="tx1"/>
          </a:solidFill>
          <a:latin typeface="Avenir Next LT Pro" panose="020B0504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venir Next LT Pro" panose="020B05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AA899E0-809B-46E5-9CA7-368D37C42E37}"/>
              </a:ext>
            </a:extLst>
          </p:cNvPr>
          <p:cNvSpPr>
            <a:spLocks noGrp="1"/>
          </p:cNvSpPr>
          <p:nvPr>
            <p:ph type="sldNum" sz="quarter" idx="12"/>
          </p:nvPr>
        </p:nvSpPr>
        <p:spPr>
          <a:xfrm>
            <a:off x="11436808" y="6308056"/>
            <a:ext cx="576296" cy="365125"/>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6CA2777-A89F-4130-B308-73BB65955918}" type="slidenum">
              <a:rPr kumimoji="0" lang="en-US" sz="1000" b="0" i="0" u="none" strike="noStrike" kern="1200" cap="none" spc="0" normalizeH="0" baseline="0" noProof="0" smtClean="0">
                <a:ln>
                  <a:noFill/>
                </a:ln>
                <a:solidFill>
                  <a:srgbClr val="10436A">
                    <a:lumMod val="75000"/>
                  </a:srgbClr>
                </a:solidFill>
                <a:effectLst/>
                <a:uLnTx/>
                <a:uFillTx/>
                <a:latin typeface="AvenirNext LT Pro Regular"/>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000" b="0" i="0" u="none" strike="noStrike" kern="1200" cap="none" spc="0" normalizeH="0" baseline="0" noProof="0">
              <a:ln>
                <a:noFill/>
              </a:ln>
              <a:solidFill>
                <a:srgbClr val="0F3F66"/>
              </a:solidFill>
              <a:effectLst/>
              <a:uLnTx/>
              <a:uFillTx/>
              <a:latin typeface="Arial" charset="0"/>
              <a:ea typeface="+mn-ea"/>
              <a:cs typeface="+mn-cs"/>
            </a:endParaRPr>
          </a:p>
        </p:txBody>
      </p:sp>
      <p:sp>
        <p:nvSpPr>
          <p:cNvPr id="23" name="Rectangle 22">
            <a:extLst>
              <a:ext uri="{FF2B5EF4-FFF2-40B4-BE49-F238E27FC236}">
                <a16:creationId xmlns:a16="http://schemas.microsoft.com/office/drawing/2014/main" id="{61E319B0-40C1-4006-BDAD-053C6FD8ABA8}"/>
              </a:ext>
            </a:extLst>
          </p:cNvPr>
          <p:cNvSpPr/>
          <p:nvPr/>
        </p:nvSpPr>
        <p:spPr>
          <a:xfrm>
            <a:off x="145052" y="5533782"/>
            <a:ext cx="4271084"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050" b="0" i="0" u="none" strike="noStrike" kern="1200" cap="none" spc="0" normalizeH="0" baseline="0" noProof="0" dirty="0">
                <a:ln>
                  <a:noFill/>
                </a:ln>
                <a:solidFill>
                  <a:prstClr val="black"/>
                </a:solidFill>
                <a:effectLst/>
                <a:uLnTx/>
                <a:uFillTx/>
                <a:latin typeface="AvenirNext LT Pro Regular"/>
                <a:ea typeface="+mn-ea"/>
                <a:cs typeface="Arial" panose="020B0604020202020204" pitchFamily="34" charset="0"/>
              </a:rPr>
              <a:t>J.N. Wacker, J.J. Woods, P.B. Rupert, A. Peterson, M. Allaire, W.W. Lukens, A.N. Gaiser, S.G. Minasian, R.K. Strong, and R.J. Abergel, </a:t>
            </a:r>
            <a:r>
              <a:rPr kumimoji="0" lang="en-US" sz="1050" b="0" i="1" u="none" strike="noStrike" kern="1200" cap="none" spc="0" normalizeH="0" baseline="0" noProof="0" dirty="0">
                <a:ln>
                  <a:noFill/>
                </a:ln>
                <a:solidFill>
                  <a:prstClr val="black"/>
                </a:solidFill>
                <a:effectLst/>
                <a:uLnTx/>
                <a:uFillTx/>
                <a:latin typeface="AvenirNext LT Pro Regular"/>
                <a:ea typeface="+mn-ea"/>
                <a:cs typeface="Arial" panose="020B0604020202020204" pitchFamily="34" charset="0"/>
              </a:rPr>
              <a:t>Nat. Commun.</a:t>
            </a:r>
            <a:r>
              <a:rPr kumimoji="0" lang="en-US" sz="1050" b="0" i="0" u="none" strike="noStrike" kern="1200" cap="none" spc="0" normalizeH="0" baseline="0" noProof="0" dirty="0">
                <a:ln>
                  <a:noFill/>
                </a:ln>
                <a:solidFill>
                  <a:prstClr val="black"/>
                </a:solidFill>
                <a:effectLst/>
                <a:uLnTx/>
                <a:uFillTx/>
                <a:latin typeface="AvenirNext LT Pro Regular"/>
                <a:ea typeface="+mn-ea"/>
                <a:cs typeface="Arial" panose="020B0604020202020204" pitchFamily="34" charset="0"/>
              </a:rPr>
              <a:t> </a:t>
            </a:r>
            <a:r>
              <a:rPr kumimoji="0" lang="en-US" sz="1050" b="1" i="0" u="none" strike="noStrike" kern="1200" cap="none" spc="0" normalizeH="0" baseline="0" noProof="0" dirty="0">
                <a:ln>
                  <a:noFill/>
                </a:ln>
                <a:solidFill>
                  <a:prstClr val="black"/>
                </a:solidFill>
                <a:effectLst/>
                <a:uLnTx/>
                <a:uFillTx/>
                <a:latin typeface="AvenirNext LT Pro Regular"/>
                <a:ea typeface="+mn-ea"/>
                <a:cs typeface="Arial" panose="020B0604020202020204" pitchFamily="34" charset="0"/>
              </a:rPr>
              <a:t>15</a:t>
            </a:r>
            <a:r>
              <a:rPr kumimoji="0" lang="en-US" sz="1050" b="0" i="0" u="none" strike="noStrike" kern="1200" cap="none" spc="0" normalizeH="0" baseline="0" noProof="0" dirty="0">
                <a:ln>
                  <a:noFill/>
                </a:ln>
                <a:solidFill>
                  <a:prstClr val="black"/>
                </a:solidFill>
                <a:effectLst/>
                <a:uLnTx/>
                <a:uFillTx/>
                <a:latin typeface="AvenirNext LT Pro Regular"/>
                <a:ea typeface="+mn-ea"/>
                <a:cs typeface="Arial" panose="020B0604020202020204" pitchFamily="34" charset="0"/>
              </a:rPr>
              <a:t>, 5741 (2024), doi:10.1038/s41467-024-50017-5. Work was performed at ALS/LBNL and benefited the LBNL Heavy Element Chemistry Program.</a:t>
            </a:r>
          </a:p>
        </p:txBody>
      </p:sp>
      <p:sp>
        <p:nvSpPr>
          <p:cNvPr id="11" name="Title 1">
            <a:extLst>
              <a:ext uri="{FF2B5EF4-FFF2-40B4-BE49-F238E27FC236}">
                <a16:creationId xmlns:a16="http://schemas.microsoft.com/office/drawing/2014/main" id="{D7747B4D-9046-8D0D-DAD5-B6C30624EFD2}"/>
              </a:ext>
            </a:extLst>
          </p:cNvPr>
          <p:cNvSpPr>
            <a:spLocks noGrp="1"/>
          </p:cNvSpPr>
          <p:nvPr>
            <p:ph type="title"/>
          </p:nvPr>
        </p:nvSpPr>
        <p:spPr>
          <a:xfrm>
            <a:off x="145053" y="23286"/>
            <a:ext cx="11901893" cy="902525"/>
          </a:xfrm>
          <a:ln>
            <a:noFill/>
          </a:ln>
        </p:spPr>
        <p:txBody>
          <a:bodyPr>
            <a:normAutofit/>
          </a:bodyPr>
          <a:lstStyle/>
          <a:p>
            <a:pPr algn="ctr"/>
            <a:r>
              <a:rPr lang="en-US" sz="2800" dirty="0"/>
              <a:t>A Macromolecular Scaffold for Probing Actinium Chemistry</a:t>
            </a:r>
          </a:p>
        </p:txBody>
      </p:sp>
      <p:pic>
        <p:nvPicPr>
          <p:cNvPr id="21" name="Picture 20" descr="0000_2016_ALS_Primary_Multiblue_SIgnature_RGB_ELCTRONIC.png">
            <a:extLst>
              <a:ext uri="{FF2B5EF4-FFF2-40B4-BE49-F238E27FC236}">
                <a16:creationId xmlns:a16="http://schemas.microsoft.com/office/drawing/2014/main" id="{E91A8843-D6D1-83BD-ED73-598872EC52B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0993004" y="5778986"/>
            <a:ext cx="761505" cy="512552"/>
          </a:xfrm>
          <a:prstGeom prst="rect">
            <a:avLst/>
          </a:prstGeom>
        </p:spPr>
      </p:pic>
      <p:pic>
        <p:nvPicPr>
          <p:cNvPr id="22" name="Picture 21">
            <a:extLst>
              <a:ext uri="{FF2B5EF4-FFF2-40B4-BE49-F238E27FC236}">
                <a16:creationId xmlns:a16="http://schemas.microsoft.com/office/drawing/2014/main" id="{2426A68E-081E-2579-6CBC-3F109EEF0C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01888" y="5815592"/>
            <a:ext cx="336124" cy="436336"/>
          </a:xfrm>
          <a:prstGeom prst="rect">
            <a:avLst/>
          </a:prstGeom>
        </p:spPr>
      </p:pic>
      <p:sp>
        <p:nvSpPr>
          <p:cNvPr id="7" name="Rectangle 35">
            <a:extLst>
              <a:ext uri="{FF2B5EF4-FFF2-40B4-BE49-F238E27FC236}">
                <a16:creationId xmlns:a16="http://schemas.microsoft.com/office/drawing/2014/main" id="{322F0C1E-BB76-835D-DB74-01D75D303C0B}"/>
              </a:ext>
            </a:extLst>
          </p:cNvPr>
          <p:cNvSpPr>
            <a:spLocks noChangeArrowheads="1"/>
          </p:cNvSpPr>
          <p:nvPr/>
        </p:nvSpPr>
        <p:spPr bwMode="auto">
          <a:xfrm>
            <a:off x="4239489" y="828533"/>
            <a:ext cx="7705374" cy="47910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0" marR="0" lvl="0" indent="0" algn="l" defTabSz="914400" rtl="0" eaLnBrk="1" fontAlgn="base" latinLnBrk="0" hangingPunct="1">
              <a:lnSpc>
                <a:spcPct val="100000"/>
              </a:lnSpc>
              <a:spcBef>
                <a:spcPct val="0"/>
              </a:spcBef>
              <a:spcAft>
                <a:spcPts val="40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Scientific Achievement</a:t>
            </a:r>
          </a:p>
          <a:p>
            <a:pPr marL="114300" marR="0" lvl="0" indent="0" algn="l" defTabSz="914400" rtl="0" eaLnBrk="1" fontAlgn="base" latinLnBrk="0" hangingPunct="1">
              <a:lnSpc>
                <a:spcPct val="100000"/>
              </a:lnSpc>
              <a:spcBef>
                <a:spcPct val="0"/>
              </a:spcBef>
              <a:spcAft>
                <a:spcPts val="800"/>
              </a:spcAft>
              <a:buClrTx/>
              <a:buSzTx/>
              <a:buFontTx/>
              <a:buNone/>
              <a:tabLst/>
              <a:defRPr/>
            </a:pPr>
            <a:r>
              <a:rPr lang="en-US" sz="2200" dirty="0">
                <a:solidFill>
                  <a:prstClr val="black"/>
                </a:solidFill>
                <a:latin typeface="AvenirNext LT Pro Bold"/>
              </a:rPr>
              <a:t>By encapsulating actinium atoms within a macromolecular complex for analysis using protein crystallography, researchers discovered that actinium has a unique solid-state bonding configuration.</a:t>
            </a:r>
          </a:p>
          <a:p>
            <a:pPr marL="11113" marR="0" lvl="0" algn="l" defTabSz="914400" rtl="0" eaLnBrk="1" fontAlgn="base" latinLnBrk="0" hangingPunct="1">
              <a:lnSpc>
                <a:spcPct val="100000"/>
              </a:lnSpc>
              <a:spcBef>
                <a:spcPct val="0"/>
              </a:spcBef>
              <a:spcAft>
                <a:spcPts val="400"/>
              </a:spcAft>
              <a:buClrTx/>
              <a:buSzTx/>
              <a:buFontTx/>
              <a:buNone/>
              <a:defRPr/>
            </a:pPr>
            <a:r>
              <a:rPr kumimoji="0" lang="en-US" altLang="ja-JP"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Significance </a:t>
            </a:r>
            <a:r>
              <a:rPr kumimoji="0" lang="en-US" altLang="ja-JP" sz="2400" b="1" i="0" u="none" strike="noStrike" kern="1200" cap="none" spc="0" normalizeH="0" baseline="0" noProof="0" dirty="0">
                <a:ln>
                  <a:noFill/>
                </a:ln>
                <a:solidFill>
                  <a:prstClr val="black"/>
                </a:solidFill>
                <a:effectLst/>
                <a:uLnTx/>
                <a:uFillTx/>
                <a:latin typeface="AvenirNext LT Pro Bold"/>
                <a:ea typeface="Calibri" panose="020F0502020204030204" pitchFamily="34" charset="0"/>
                <a:cs typeface="Calibri" panose="020F0502020204030204" pitchFamily="34" charset="0"/>
              </a:rPr>
              <a:t>and</a:t>
            </a:r>
            <a:r>
              <a:rPr kumimoji="0" lang="en-US" altLang="ja-JP" sz="24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 Impact</a:t>
            </a:r>
          </a:p>
          <a:p>
            <a:pPr marL="114300" marR="0" lvl="0" indent="0" algn="l" defTabSz="914400" rtl="0" eaLnBrk="1" fontAlgn="base" latinLnBrk="0" hangingPunct="1">
              <a:lnSpc>
                <a:spcPct val="100000"/>
              </a:lnSpc>
              <a:spcBef>
                <a:spcPct val="0"/>
              </a:spcBef>
              <a:spcAft>
                <a:spcPts val="80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venirNext LT Pro Bold"/>
                <a:ea typeface="+mn-ea"/>
                <a:cs typeface="+mn-cs"/>
              </a:rPr>
              <a:t>A better understanding of actinium behavior could help improve a promising cancer treatment known as targeted alpha therapy.</a:t>
            </a:r>
          </a:p>
          <a:p>
            <a:pPr marL="0" marR="0" lvl="0" indent="0" algn="l" defTabSz="914400" rtl="0" eaLnBrk="1" fontAlgn="base" latinLnBrk="0" hangingPunct="1">
              <a:lnSpc>
                <a:spcPct val="100000"/>
              </a:lnSpc>
              <a:spcBef>
                <a:spcPct val="0"/>
              </a:spcBef>
              <a:spcAft>
                <a:spcPts val="400"/>
              </a:spcAft>
              <a:buClrTx/>
              <a:buSzTx/>
              <a:buFontTx/>
              <a:buNone/>
              <a:tabLst/>
              <a:defRPr/>
            </a:pPr>
            <a:r>
              <a:rPr kumimoji="0" lang="en-US" altLang="ja-JP" sz="2200" b="1" i="0" u="none" strike="noStrike" kern="1200" cap="none" spc="0" normalizeH="0" baseline="0" noProof="0" dirty="0">
                <a:ln>
                  <a:noFill/>
                </a:ln>
                <a:solidFill>
                  <a:prstClr val="black"/>
                </a:solidFill>
                <a:effectLst/>
                <a:uLnTx/>
                <a:uFillTx/>
                <a:latin typeface="AvenirNext LT Pro Bold"/>
                <a:ea typeface="Calibri" pitchFamily="34" charset="0"/>
                <a:cs typeface="Calibri"/>
              </a:rPr>
              <a:t>Research Details</a:t>
            </a:r>
          </a:p>
          <a:p>
            <a:pPr marL="288925" lvl="1" indent="-165100" fontAlgn="base">
              <a:buFont typeface="Arial" panose="020B0604020202020204" pitchFamily="34" charset="0"/>
              <a:buChar char="•"/>
              <a:defRPr/>
            </a:pPr>
            <a:r>
              <a:rPr lang="en-US" altLang="ja-JP" sz="2000" dirty="0">
                <a:solidFill>
                  <a:prstClr val="black"/>
                </a:solidFill>
                <a:latin typeface="AvenirNext LT Pro Bold"/>
                <a:cs typeface="Calibri"/>
              </a:rPr>
              <a:t>Protein crystallography at the Advanced Light Source (ALS) was performed on actinium bound to a protein–ligand complex.</a:t>
            </a:r>
          </a:p>
          <a:p>
            <a:pPr marL="288925" lvl="1" indent="-165100" fontAlgn="base">
              <a:buFont typeface="Arial" panose="020B0604020202020204" pitchFamily="34" charset="0"/>
              <a:buChar char="•"/>
              <a:defRPr/>
            </a:pPr>
            <a:r>
              <a:rPr lang="en-US" altLang="ja-JP" sz="2000" dirty="0">
                <a:solidFill>
                  <a:prstClr val="black"/>
                </a:solidFill>
                <a:latin typeface="AvenirNext LT Pro Bold"/>
                <a:cs typeface="Calibri"/>
              </a:rPr>
              <a:t>The bonding geometry for the actinium metal center was found to deviate from that of other trivalent metals, such as lanthanum.</a:t>
            </a:r>
          </a:p>
        </p:txBody>
      </p:sp>
      <p:sp>
        <p:nvSpPr>
          <p:cNvPr id="5" name="TextBox 4">
            <a:extLst>
              <a:ext uri="{FF2B5EF4-FFF2-40B4-BE49-F238E27FC236}">
                <a16:creationId xmlns:a16="http://schemas.microsoft.com/office/drawing/2014/main" id="{49B2BCC9-030F-8595-73CD-F119708DF463}"/>
              </a:ext>
            </a:extLst>
          </p:cNvPr>
          <p:cNvSpPr txBox="1"/>
          <p:nvPr/>
        </p:nvSpPr>
        <p:spPr>
          <a:xfrm>
            <a:off x="145052" y="3973479"/>
            <a:ext cx="4094439" cy="1569660"/>
          </a:xfrm>
          <a:prstGeom prst="rect">
            <a:avLst/>
          </a:prstGeom>
          <a:noFill/>
        </p:spPr>
        <p:txBody>
          <a:bodyPr wrap="square" rtlCol="0">
            <a:spAutoFit/>
          </a:bodyPr>
          <a:lstStyle/>
          <a:p>
            <a:pPr lvl="0" fontAlgn="base">
              <a:spcBef>
                <a:spcPct val="0"/>
              </a:spcBef>
              <a:spcAft>
                <a:spcPct val="0"/>
              </a:spcAft>
              <a:defRPr/>
            </a:pPr>
            <a:r>
              <a:rPr lang="en-US" sz="1600" dirty="0">
                <a:solidFill>
                  <a:prstClr val="black"/>
                </a:solidFill>
                <a:highlight>
                  <a:srgbClr val="FFFFFF"/>
                </a:highlight>
              </a:rPr>
              <a:t>Protein crystallography provided information about how actinium (magenta sphere, center) binds to a scaffold consisting of a synthetic ligand (magenta sticks) and a mammalian protein (gray surface). The structure for lan-thanum (gray sphere and sticks), is also shown.</a:t>
            </a:r>
            <a:endParaRPr lang="en-US" sz="1600" dirty="0">
              <a:solidFill>
                <a:prstClr val="black"/>
              </a:solidFill>
            </a:endParaRPr>
          </a:p>
        </p:txBody>
      </p:sp>
      <p:pic>
        <p:nvPicPr>
          <p:cNvPr id="14" name="Picture 13" descr="A blue and white logo&#10;&#10;Description automatically generated">
            <a:extLst>
              <a:ext uri="{FF2B5EF4-FFF2-40B4-BE49-F238E27FC236}">
                <a16:creationId xmlns:a16="http://schemas.microsoft.com/office/drawing/2014/main" id="{BECCCE9B-B0B3-9DED-B1E6-5D0B80AD97F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48435" y="5774327"/>
            <a:ext cx="1387218" cy="529024"/>
          </a:xfrm>
          <a:prstGeom prst="rect">
            <a:avLst/>
          </a:prstGeom>
        </p:spPr>
      </p:pic>
      <p:pic>
        <p:nvPicPr>
          <p:cNvPr id="4" name="Picture 3" descr="A close-up of a molecule&#10;&#10;Description automatically generated">
            <a:extLst>
              <a:ext uri="{FF2B5EF4-FFF2-40B4-BE49-F238E27FC236}">
                <a16:creationId xmlns:a16="http://schemas.microsoft.com/office/drawing/2014/main" id="{02B280A5-F8E6-E076-AE0B-A8A1AB9779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8823" y="870082"/>
            <a:ext cx="3286896" cy="3103397"/>
          </a:xfrm>
          <a:prstGeom prst="rect">
            <a:avLst/>
          </a:prstGeom>
        </p:spPr>
      </p:pic>
      <p:pic>
        <p:nvPicPr>
          <p:cNvPr id="8" name="Picture 7" descr="A close up of a logo&#10;&#10;Description automatically generated">
            <a:extLst>
              <a:ext uri="{FF2B5EF4-FFF2-40B4-BE49-F238E27FC236}">
                <a16:creationId xmlns:a16="http://schemas.microsoft.com/office/drawing/2014/main" id="{96C365C8-6A8F-C643-328B-76BA3E72BB8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434874" y="5778986"/>
            <a:ext cx="1824876" cy="470817"/>
          </a:xfrm>
          <a:prstGeom prst="rect">
            <a:avLst/>
          </a:prstGeom>
        </p:spPr>
      </p:pic>
    </p:spTree>
    <p:extLst>
      <p:ext uri="{BB962C8B-B14F-4D97-AF65-F5344CB8AC3E}">
        <p14:creationId xmlns:p14="http://schemas.microsoft.com/office/powerpoint/2010/main" val="285146616"/>
      </p:ext>
    </p:extLst>
  </p:cSld>
  <p:clrMapOvr>
    <a:masterClrMapping/>
  </p:clrMapOvr>
</p:sld>
</file>

<file path=ppt/theme/theme1.xml><?xml version="1.0" encoding="utf-8"?>
<a:theme xmlns:a="http://schemas.openxmlformats.org/drawingml/2006/main" name="1_Office Theme">
  <a:themeElements>
    <a:clrScheme name="New Science">
      <a:dk1>
        <a:sysClr val="windowText" lastClr="000000"/>
      </a:dk1>
      <a:lt1>
        <a:sysClr val="window" lastClr="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SC new">
      <a:majorFont>
        <a:latin typeface="AvenirNext LT Pro Bold"/>
        <a:ea typeface=""/>
        <a:cs typeface=""/>
      </a:majorFont>
      <a:minorFont>
        <a:latin typeface="AvenirNext LT Pro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SC PowerPoint base template for staff.potx" id="{4612F961-56E9-4EB7-9A44-11671DE64C64}" vid="{D4CA479C-CAD5-4C1B-93CE-2627735869D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32025</TotalTime>
  <Words>553</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Avenir Next LT Pro</vt:lpstr>
      <vt:lpstr>AvenirNext LT Pro Bold</vt:lpstr>
      <vt:lpstr>AvenirNext LT Pro Regular</vt:lpstr>
      <vt:lpstr>Calibri</vt:lpstr>
      <vt:lpstr>Wingdings</vt:lpstr>
      <vt:lpstr>1_Office Theme</vt:lpstr>
      <vt:lpstr>A Macromolecular Scaffold for Probing Actinium Chemistry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Tracking Platinum Movement on Fuel-Cell Electrodes</dc:title>
  <dc:creator>Dava Keavney</dc:creator>
  <cp:lastModifiedBy>Lori Tamura</cp:lastModifiedBy>
  <cp:revision>365</cp:revision>
  <dcterms:created xsi:type="dcterms:W3CDTF">2024-01-05T19:34:06Z</dcterms:created>
  <dcterms:modified xsi:type="dcterms:W3CDTF">2024-11-25T23:34:50Z</dcterms:modified>
</cp:coreProperties>
</file>