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4933"/>
  </p:normalViewPr>
  <p:slideViewPr>
    <p:cSldViewPr snapToGrid="0">
      <p:cViewPr varScale="1">
        <p:scale>
          <a:sx n="97" d="100"/>
          <a:sy n="97" d="100"/>
        </p:scale>
        <p:origin x="1640" y="19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9/11/24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Elemental tin (Sn) undergoes a number of phase transitions that can change its electronic properties. For example, “alpha-tin” (</a:t>
            </a:r>
            <a:r>
              <a:rPr kumimoji="0" lang="el-GR" sz="1200" b="0" i="0" u="none" strike="noStrike" kern="1200" cap="none" spc="0" normalizeH="0" baseline="0" noProof="0">
                <a:ln>
                  <a:noFill/>
                </a:ln>
                <a:solidFill>
                  <a:prstClr val="black"/>
                </a:solidFill>
                <a:effectLst/>
                <a:uLnTx/>
                <a:uFillTx/>
                <a:latin typeface="Arial"/>
                <a:ea typeface="+mn-ea"/>
                <a:cs typeface="Arial"/>
              </a:rPr>
              <a:t>α-</a:t>
            </a:r>
            <a:r>
              <a:rPr kumimoji="0" lang="en-US" sz="1200" b="0" i="0" u="none" strike="noStrike" kern="1200" cap="none" spc="0" normalizeH="0" baseline="0" noProof="0">
                <a:ln>
                  <a:noFill/>
                </a:ln>
                <a:solidFill>
                  <a:prstClr val="black"/>
                </a:solidFill>
                <a:effectLst/>
                <a:uLnTx/>
                <a:uFillTx/>
                <a:latin typeface="Arial"/>
                <a:ea typeface="+mn-ea"/>
                <a:cs typeface="Arial"/>
              </a:rPr>
              <a:t>Sn) is a zero-gap semiconductor exhibiting a variety of topologically nontrivial phases. Aside from fundamental interest in understanding the details of topological electronic states, there is widespread hope that unique functionalities in next-generation electronic devices can be based on such states. However, </a:t>
            </a:r>
            <a:r>
              <a:rPr kumimoji="0" lang="el-GR" sz="1200" b="0" i="0" u="none" strike="noStrike" kern="1200" cap="none" spc="0" normalizeH="0" baseline="0" noProof="0">
                <a:ln>
                  <a:noFill/>
                </a:ln>
                <a:solidFill>
                  <a:prstClr val="black"/>
                </a:solidFill>
                <a:effectLst/>
                <a:uLnTx/>
                <a:uFillTx/>
                <a:latin typeface="Arial"/>
                <a:ea typeface="+mn-ea"/>
                <a:cs typeface="Arial"/>
              </a:rPr>
              <a:t>α-</a:t>
            </a:r>
            <a:r>
              <a:rPr kumimoji="0" lang="en-US" sz="1200" b="0" i="0" u="none" strike="noStrike" kern="1200" cap="none" spc="0" normalizeH="0" baseline="0" noProof="0">
                <a:ln>
                  <a:noFill/>
                </a:ln>
                <a:solidFill>
                  <a:prstClr val="black"/>
                </a:solidFill>
                <a:effectLst/>
                <a:uLnTx/>
                <a:uFillTx/>
                <a:latin typeface="Arial"/>
                <a:ea typeface="+mn-ea"/>
                <a:cs typeface="Arial"/>
              </a:rPr>
              <a:t>Sn is unstable and goes through a phase transition to a trivial metal phase, </a:t>
            </a:r>
            <a:r>
              <a:rPr kumimoji="0" lang="el-GR" sz="1200" b="0" i="0" u="none" strike="noStrike" kern="1200" cap="none" spc="0" normalizeH="0" baseline="0" noProof="0">
                <a:ln>
                  <a:noFill/>
                </a:ln>
                <a:solidFill>
                  <a:prstClr val="black"/>
                </a:solidFill>
                <a:effectLst/>
                <a:uLnTx/>
                <a:uFillTx/>
                <a:latin typeface="Arial"/>
                <a:ea typeface="+mn-ea"/>
                <a:cs typeface="Arial"/>
              </a:rPr>
              <a:t>β-</a:t>
            </a:r>
            <a:r>
              <a:rPr kumimoji="0" lang="en-US" sz="1200" b="0" i="0" u="none" strike="noStrike" kern="1200" cap="none" spc="0" normalizeH="0" baseline="0" noProof="0">
                <a:ln>
                  <a:noFill/>
                </a:ln>
                <a:solidFill>
                  <a:prstClr val="black"/>
                </a:solidFill>
                <a:effectLst/>
                <a:uLnTx/>
                <a:uFillTx/>
                <a:latin typeface="Arial"/>
                <a:ea typeface="+mn-ea"/>
                <a:cs typeface="Arial"/>
              </a:rPr>
              <a:t>Sn, at room temperature. In the past, a few approaches have been developed aimed at stabilizing it at higher temperatures. The most promising dealt with growing the films on substrates with closely matching lattices, such as indium antimonide (InSb), at room temperature. The resulting </a:t>
            </a:r>
            <a:r>
              <a:rPr kumimoji="0" lang="el-GR" sz="1200" b="0" i="0" u="none" strike="noStrike" kern="1200" cap="none" spc="0" normalizeH="0" baseline="0" noProof="0">
                <a:ln>
                  <a:noFill/>
                </a:ln>
                <a:solidFill>
                  <a:prstClr val="black"/>
                </a:solidFill>
                <a:effectLst/>
                <a:uLnTx/>
                <a:uFillTx/>
                <a:latin typeface="Arial"/>
                <a:ea typeface="+mn-ea"/>
                <a:cs typeface="Arial"/>
              </a:rPr>
              <a:t>α-</a:t>
            </a:r>
            <a:r>
              <a:rPr kumimoji="0" lang="en-US" sz="1200" b="0" i="0" u="none" strike="noStrike" kern="1200" cap="none" spc="0" normalizeH="0" baseline="0" noProof="0">
                <a:ln>
                  <a:noFill/>
                </a:ln>
                <a:solidFill>
                  <a:prstClr val="black"/>
                </a:solidFill>
                <a:effectLst/>
                <a:uLnTx/>
                <a:uFillTx/>
                <a:latin typeface="Arial"/>
                <a:ea typeface="+mn-ea"/>
                <a:cs typeface="Arial"/>
              </a:rPr>
              <a:t>Sn films, however, contained indium impurities. As result, the properties of the alpha-tin essential to novel electronics applications were severely altered. In this work, researchers demonstrated how an InSb substrate can be treated in such a way as to produce an increased concentration of Sb on the surface.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A.N. Engel, C.P. Dempsey, H.S. Inbar, J.T. Dong, S. Nishihaya, Y. Chang, and C.J. Palmstrøm (Univ. of California, Santa Barbara); A.V. Fedorov (ALS); and M. Hashimoto and D. Lu (SSRL/SLAC).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Army Research Laboratory, National Science Foundation, and U.S. Department of Energy, Office of Science, Basic Energy Sciences program (DOE BES). Operation of the ALS and SSRL is supported by DOE BES.</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https://als.lbl.gov/https://als.lbl.gov/stabilizing-pristine-alpha-sn-thin-films-for-topological-investigation//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9/11/24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9/11/24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graphing of a graphing graph&#10;&#10;Description automatically generated with medium confidence">
            <a:extLst>
              <a:ext uri="{FF2B5EF4-FFF2-40B4-BE49-F238E27FC236}">
                <a16:creationId xmlns:a16="http://schemas.microsoft.com/office/drawing/2014/main" id="{5F6C13CC-C3FE-5554-0DA1-F8AEA9270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96" y="867294"/>
            <a:ext cx="4506120" cy="3046243"/>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45054" y="5534420"/>
            <a:ext cx="478320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A.N. Engel, C.P. Dempsey, H.S. Inbar, J.T. Dong, S. Nishihaya, Y. Chang, A.V. Fedorov, M. Hashimoto, D. Lu, and C.J. Palmstrøm,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Phys. Rev. Mater.</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8</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044202 (2024), doi:10.1103/PhysRevMaterials.8.044202. Work was performed at ALS/LBNL and SSRL/SLAC.</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Stabilizing Pristine </a:t>
            </a:r>
            <a:r>
              <a:rPr lang="el-GR" sz="2800" dirty="0"/>
              <a:t>α-</a:t>
            </a:r>
            <a:r>
              <a:rPr lang="en-US" sz="2800" dirty="0"/>
              <a:t>Sn Thin Films for Topological Investigation</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834442" y="865237"/>
            <a:ext cx="7357557" cy="5047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Researchers developed a substrate-preparation recipe that minimizes impurities in alpha-tin (</a:t>
            </a:r>
            <a:r>
              <a:rPr lang="el-GR" sz="2200" dirty="0">
                <a:solidFill>
                  <a:prstClr val="black"/>
                </a:solidFill>
                <a:latin typeface="AvenirNext LT Pro Bold"/>
              </a:rPr>
              <a:t>α-</a:t>
            </a:r>
            <a:r>
              <a:rPr lang="en-US" sz="2200" dirty="0">
                <a:solidFill>
                  <a:prstClr val="black"/>
                </a:solidFill>
                <a:latin typeface="AvenirNext LT Pro Bold"/>
              </a:rPr>
              <a:t>Sn) thin films, facilitating studies of topologically nontrivial phases in the material.</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 results greatly simplify electronic-structure studies of a material with potentially useful properties for next-generation electronic devices.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sz="2000" dirty="0">
                <a:solidFill>
                  <a:prstClr val="black"/>
                </a:solidFill>
                <a:latin typeface="AvenirNext LT Pro Bold"/>
              </a:rPr>
              <a:t>Enrichment of an indium antimonide (InSb) substrate with Sb prevents diffusion of In impurities into the </a:t>
            </a:r>
            <a:r>
              <a:rPr lang="el-GR" sz="2000" dirty="0">
                <a:solidFill>
                  <a:prstClr val="black"/>
                </a:solidFill>
                <a:latin typeface="AvenirNext LT Pro Bold"/>
              </a:rPr>
              <a:t>α-</a:t>
            </a:r>
            <a:r>
              <a:rPr lang="en-US" sz="2000" dirty="0">
                <a:solidFill>
                  <a:prstClr val="black"/>
                </a:solidFill>
                <a:latin typeface="AvenirNext LT Pro Bold"/>
              </a:rPr>
              <a:t>Sn.</a:t>
            </a:r>
            <a:endParaRPr lang="en-US" altLang="ja-JP" sz="2000" dirty="0">
              <a:solidFill>
                <a:prstClr val="black"/>
              </a:solidFill>
              <a:latin typeface="AvenirNext LT Pro Bold"/>
              <a:cs typeface="Calibri"/>
            </a:endParaRP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Enables characterization of electronic structure using angle-resolved photoemission spectroscopy (ARPES) at the Advanced Light Source (ALS) and Stanford Synchrotron Radiation Laboratory (SSRL).</a:t>
            </a:r>
          </a:p>
        </p:txBody>
      </p:sp>
      <p:sp>
        <p:nvSpPr>
          <p:cNvPr id="5" name="TextBox 4">
            <a:extLst>
              <a:ext uri="{FF2B5EF4-FFF2-40B4-BE49-F238E27FC236}">
                <a16:creationId xmlns:a16="http://schemas.microsoft.com/office/drawing/2014/main" id="{49B2BCC9-030F-8595-73CD-F119708DF463}"/>
              </a:ext>
            </a:extLst>
          </p:cNvPr>
          <p:cNvSpPr txBox="1"/>
          <p:nvPr/>
        </p:nvSpPr>
        <p:spPr>
          <a:xfrm>
            <a:off x="145053" y="3869775"/>
            <a:ext cx="4655547" cy="1569660"/>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Top row: Side views of In-rich (left) and Sb-rich (right) substrate structures. Bottom row: Corresponding ARPES data showing that the Sb-rich substrate (right) raises the </a:t>
            </a:r>
            <a:r>
              <a:rPr lang="el-GR" sz="1600" dirty="0">
                <a:solidFill>
                  <a:prstClr val="black"/>
                </a:solidFill>
                <a:highlight>
                  <a:srgbClr val="FFFFFF"/>
                </a:highlight>
              </a:rPr>
              <a:t>α-</a:t>
            </a:r>
            <a:r>
              <a:rPr lang="en-US" sz="1600" dirty="0">
                <a:solidFill>
                  <a:prstClr val="black"/>
                </a:solidFill>
                <a:highlight>
                  <a:srgbClr val="FFFFFF"/>
                </a:highlight>
              </a:rPr>
              <a:t>Sn chemical potential (dotted line), making the material’s electronic properties accessible to conventional photoelectron spectroscopies.</a:t>
            </a:r>
            <a:endParaRPr lang="en-US" sz="1600" dirty="0">
              <a:solidFill>
                <a:prstClr val="black"/>
              </a:solidFill>
            </a:endParaRPr>
          </a:p>
        </p:txBody>
      </p:sp>
      <p:pic>
        <p:nvPicPr>
          <p:cNvPr id="9" name="Picture 8">
            <a:extLst>
              <a:ext uri="{FF2B5EF4-FFF2-40B4-BE49-F238E27FC236}">
                <a16:creationId xmlns:a16="http://schemas.microsoft.com/office/drawing/2014/main" id="{B1FC1C34-5104-E572-765F-4CDB26184F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9681" y="6034151"/>
            <a:ext cx="2760382" cy="205357"/>
          </a:xfrm>
          <a:prstGeom prst="rect">
            <a:avLst/>
          </a:prstGeom>
        </p:spPr>
      </p:pic>
      <p:pic>
        <p:nvPicPr>
          <p:cNvPr id="12" name="Picture 11" descr="A red circle with a white background&#10;&#10;Description automatically generated with medium confidence">
            <a:extLst>
              <a:ext uri="{FF2B5EF4-FFF2-40B4-BE49-F238E27FC236}">
                <a16:creationId xmlns:a16="http://schemas.microsoft.com/office/drawing/2014/main" id="{5B712905-A20E-ABAA-D07C-343DC477E4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1713" y="5947798"/>
            <a:ext cx="654907" cy="318604"/>
          </a:xfrm>
          <a:prstGeom prst="rect">
            <a:avLst/>
          </a:prstGeom>
        </p:spPr>
      </p:pic>
      <p:pic>
        <p:nvPicPr>
          <p:cNvPr id="14" name="Picture 13" descr="A red and black logo&#10;&#10;Description automatically generated">
            <a:extLst>
              <a:ext uri="{FF2B5EF4-FFF2-40B4-BE49-F238E27FC236}">
                <a16:creationId xmlns:a16="http://schemas.microsoft.com/office/drawing/2014/main" id="{EA10847F-67D9-FD95-81E6-FE79CB70BD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58270" y="6002527"/>
            <a:ext cx="801968" cy="236981"/>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30498</TotalTime>
  <Words>584</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Stabilizing Pristine α-Sn Thin Films for Topological Investigation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322</cp:revision>
  <dcterms:created xsi:type="dcterms:W3CDTF">2024-01-05T19:34:06Z</dcterms:created>
  <dcterms:modified xsi:type="dcterms:W3CDTF">2024-09-12T03:38:52Z</dcterms:modified>
</cp:coreProperties>
</file>