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194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266" autoAdjust="0"/>
    <p:restoredTop sz="73697"/>
  </p:normalViewPr>
  <p:slideViewPr>
    <p:cSldViewPr snapToGrid="0">
      <p:cViewPr varScale="1">
        <p:scale>
          <a:sx n="47" d="100"/>
          <a:sy n="47" d="100"/>
        </p:scale>
        <p:origin x="2096" y="192"/>
      </p:cViewPr>
      <p:guideLst/>
    </p:cSldViewPr>
  </p:slideViewPr>
  <p:notesTextViewPr>
    <p:cViewPr>
      <p:scale>
        <a:sx n="1" d="1"/>
        <a:sy n="1" d="1"/>
      </p:scale>
      <p:origin x="0" y="-86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A6040-0C3C-44FD-9379-09F79A85B395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7FC7A-15B8-4666-ADF4-94FD06153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72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extreme applications such as nuclear fusion reactors and high-temperature jet engines, scientists are experimenting with “high-entropy” alloys that consist of many metals mixed together in equal proportions. In this work, researchers have begun to unravel how these materials degrade under high-temperature oxidative environments. The researchers studied a high-entropy alloy with equal amounts of the metals cobalt, chromium, iron, nickel, and manganese (CoCrFeNiMn, also called the Cantor alloy). They used a variety of methods, including grazing-incidence wide-angle x-ray scattering (GIWAXS) at the National Synchrotron Light Source II (NSLS-II) and x-ray absorption near-edge structure (XANES) at the Advanced Light Source (ALS).</a:t>
            </a: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Researchers: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Gwalani, A. Martin, B. Guo, A. Malakar, A. Amassian, and M. Thuo (North Carolina State University); E. Kautz, S.V. Lambeets, M. Olszta, A.K. Battu, T. Suntharampilla, and A. Devaraj (Pacific Northwest National Laboratory); F. Yang and J.-H. Guo (ALS); and R. Li (NSLS-II).</a:t>
            </a:r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Acknowledgment from paper: US 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Department of Energy, Office of Science, Basic Energy Sciences program (DOE BES) and Office of Naval Research. Operation of the ALS and NSLS-II is supported by DOE BES.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sng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222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0663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Full highlight: https://als.lbl.gov/tracking-oxidation-in-high-entropy-alloys-with-multiple-principal-elements/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76D4B8-3D7E-42E7-AF06-6D9133F7F08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597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928257" y="6413161"/>
            <a:ext cx="968829" cy="365125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8F182ACA-94E5-43E6-83F8-799916BA6B59}" type="datetime1">
              <a:rPr lang="en-US" smtClean="0"/>
              <a:pPr/>
              <a:t>1/8/25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41316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5622878"/>
            <a:ext cx="12192000" cy="12351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289" y="5815220"/>
            <a:ext cx="4894439" cy="901108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7162800" y="5917273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chemeClr val="accent1"/>
                </a:solidFill>
                <a:latin typeface="+mj-lt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35924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54398523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03937486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F554804-D3F1-4E4C-9D0A-99063A42E6CF}"/>
              </a:ext>
            </a:extLst>
          </p:cNvPr>
          <p:cNvSpPr/>
          <p:nvPr userDrawn="1"/>
        </p:nvSpPr>
        <p:spPr>
          <a:xfrm>
            <a:off x="533399" y="365125"/>
            <a:ext cx="11125199" cy="60066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937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BD320D-9AE5-495A-8DCF-E560C7CE69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65125"/>
            <a:ext cx="11125199" cy="1325563"/>
          </a:xfrm>
          <a:noFill/>
          <a:effectLst/>
        </p:spPr>
        <p:txBody>
          <a:bodyPr>
            <a:normAutofit/>
          </a:bodyPr>
          <a:lstStyle>
            <a:lvl1pPr>
              <a:defRPr sz="32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FA30B88-A952-44AD-A005-15181C4C38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3400" y="1690687"/>
            <a:ext cx="11125200" cy="4681083"/>
          </a:xfrm>
          <a:noFill/>
          <a:effectLst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64AAD3-F0AA-4ADC-94DB-573E7A24E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FB8F4-93A4-403A-9708-D7F20BB46076}" type="datetimeFigureOut">
              <a:rPr lang="en-US" smtClean="0"/>
              <a:t>1/8/25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DA90BE-ACA4-4FB3-94A8-F04E91F8D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6825A-BF46-4C73-BAF3-E0F8BD54B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02C9-C47C-4EF4-BA50-DAB7C4D8D7B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43C625-146F-4A45-9B4B-701007EBF0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025" y="6001949"/>
            <a:ext cx="1933575" cy="35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2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129302534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5430484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333067" y="1681163"/>
            <a:ext cx="5454121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556720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>
          <a:xfrm>
            <a:off x="439738" y="1681163"/>
            <a:ext cx="3578225" cy="4143375"/>
          </a:xfrm>
          <a:solidFill>
            <a:schemeClr val="accent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2"/>
          </p:nvPr>
        </p:nvSpPr>
        <p:spPr>
          <a:xfrm>
            <a:off x="4327525" y="1681163"/>
            <a:ext cx="3576638" cy="4143375"/>
          </a:xfrm>
          <a:solidFill>
            <a:schemeClr val="accent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8212138" y="1681163"/>
            <a:ext cx="3575050" cy="4143375"/>
          </a:xfrm>
          <a:solidFill>
            <a:schemeClr val="accent2">
              <a:lumMod val="50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143045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rou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920089" y="1045804"/>
            <a:ext cx="5271912" cy="5274034"/>
          </a:xfrm>
          <a:custGeom>
            <a:avLst/>
            <a:gdLst>
              <a:gd name="connsiteX0" fmla="*/ 3962270 w 5375563"/>
              <a:gd name="connsiteY0" fmla="*/ 0 h 5377727"/>
              <a:gd name="connsiteX1" fmla="*/ 5140529 w 5375563"/>
              <a:gd name="connsiteY1" fmla="*/ 168208 h 5377727"/>
              <a:gd name="connsiteX2" fmla="*/ 5375563 w 5375563"/>
              <a:gd name="connsiteY2" fmla="*/ 249437 h 5377727"/>
              <a:gd name="connsiteX3" fmla="*/ 5375563 w 5375563"/>
              <a:gd name="connsiteY3" fmla="*/ 5377727 h 5377727"/>
              <a:gd name="connsiteX4" fmla="*/ 398434 w 5375563"/>
              <a:gd name="connsiteY4" fmla="*/ 5377727 h 5377727"/>
              <a:gd name="connsiteX5" fmla="*/ 390724 w 5375563"/>
              <a:gd name="connsiteY5" fmla="*/ 5363513 h 5377727"/>
              <a:gd name="connsiteX6" fmla="*/ 0 w 5375563"/>
              <a:gd name="connsiteY6" fmla="*/ 3741443 h 5377727"/>
              <a:gd name="connsiteX7" fmla="*/ 3962270 w 5375563"/>
              <a:gd name="connsiteY7" fmla="*/ 0 h 5377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75563" h="5377727">
                <a:moveTo>
                  <a:pt x="3962270" y="0"/>
                </a:moveTo>
                <a:cubicBezTo>
                  <a:pt x="4372577" y="0"/>
                  <a:pt x="4768317" y="58891"/>
                  <a:pt x="5140529" y="168208"/>
                </a:cubicBezTo>
                <a:lnTo>
                  <a:pt x="5375563" y="249437"/>
                </a:lnTo>
                <a:lnTo>
                  <a:pt x="5375563" y="5377727"/>
                </a:lnTo>
                <a:lnTo>
                  <a:pt x="398434" y="5377727"/>
                </a:lnTo>
                <a:lnTo>
                  <a:pt x="390724" y="5363513"/>
                </a:lnTo>
                <a:cubicBezTo>
                  <a:pt x="140324" y="4872813"/>
                  <a:pt x="0" y="4322602"/>
                  <a:pt x="0" y="3741443"/>
                </a:cubicBezTo>
                <a:cubicBezTo>
                  <a:pt x="0" y="1675101"/>
                  <a:pt x="1773969" y="0"/>
                  <a:pt x="3962270" y="0"/>
                </a:cubicBezTo>
                <a:close/>
              </a:path>
            </a:pathLst>
          </a:custGeom>
          <a:noFill/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6227763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4462024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circ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668421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5" y="1389063"/>
            <a:ext cx="4580089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164263" y="1320659"/>
            <a:ext cx="1543050" cy="154319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8918700" y="529330"/>
            <a:ext cx="2835150" cy="283458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7245351" y="2667000"/>
            <a:ext cx="1831861" cy="1833563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5463822" y="4007983"/>
            <a:ext cx="2210192" cy="2210466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6"/>
          </p:nvPr>
        </p:nvSpPr>
        <p:spPr>
          <a:xfrm>
            <a:off x="9218855" y="3630613"/>
            <a:ext cx="2392119" cy="2392362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9201305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947085" y="1446839"/>
            <a:ext cx="6244914" cy="4481287"/>
          </a:xfrm>
          <a:custGeom>
            <a:avLst/>
            <a:gdLst>
              <a:gd name="connsiteX0" fmla="*/ 743081 w 6244914"/>
              <a:gd name="connsiteY0" fmla="*/ 3021747 h 4481287"/>
              <a:gd name="connsiteX1" fmla="*/ 6244914 w 6244914"/>
              <a:gd name="connsiteY1" fmla="*/ 3021747 h 4481287"/>
              <a:gd name="connsiteX2" fmla="*/ 6244914 w 6244914"/>
              <a:gd name="connsiteY2" fmla="*/ 4481287 h 4481287"/>
              <a:gd name="connsiteX3" fmla="*/ 1475626 w 6244914"/>
              <a:gd name="connsiteY3" fmla="*/ 4481287 h 4481287"/>
              <a:gd name="connsiteX4" fmla="*/ 0 w 6244914"/>
              <a:gd name="connsiteY4" fmla="*/ 1510873 h 4481287"/>
              <a:gd name="connsiteX5" fmla="*/ 6244914 w 6244914"/>
              <a:gd name="connsiteY5" fmla="*/ 1510873 h 4481287"/>
              <a:gd name="connsiteX6" fmla="*/ 6244914 w 6244914"/>
              <a:gd name="connsiteY6" fmla="*/ 2970413 h 4481287"/>
              <a:gd name="connsiteX7" fmla="*/ 733392 w 6244914"/>
              <a:gd name="connsiteY7" fmla="*/ 2970413 h 4481287"/>
              <a:gd name="connsiteX8" fmla="*/ 723088 w 6244914"/>
              <a:gd name="connsiteY8" fmla="*/ 0 h 4481287"/>
              <a:gd name="connsiteX9" fmla="*/ 6244914 w 6244914"/>
              <a:gd name="connsiteY9" fmla="*/ 0 h 4481287"/>
              <a:gd name="connsiteX10" fmla="*/ 6244914 w 6244914"/>
              <a:gd name="connsiteY10" fmla="*/ 1459540 h 4481287"/>
              <a:gd name="connsiteX11" fmla="*/ 0 w 6244914"/>
              <a:gd name="connsiteY11" fmla="*/ 1459540 h 4481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244914" h="4481287">
                <a:moveTo>
                  <a:pt x="743081" y="3021747"/>
                </a:moveTo>
                <a:lnTo>
                  <a:pt x="6244914" y="3021747"/>
                </a:lnTo>
                <a:lnTo>
                  <a:pt x="6244914" y="4481287"/>
                </a:lnTo>
                <a:lnTo>
                  <a:pt x="1475626" y="4481287"/>
                </a:lnTo>
                <a:close/>
                <a:moveTo>
                  <a:pt x="0" y="1510873"/>
                </a:moveTo>
                <a:lnTo>
                  <a:pt x="6244914" y="1510873"/>
                </a:lnTo>
                <a:lnTo>
                  <a:pt x="6244914" y="2970413"/>
                </a:lnTo>
                <a:lnTo>
                  <a:pt x="733392" y="2970413"/>
                </a:lnTo>
                <a:close/>
                <a:moveTo>
                  <a:pt x="723088" y="0"/>
                </a:moveTo>
                <a:lnTo>
                  <a:pt x="6244914" y="0"/>
                </a:lnTo>
                <a:lnTo>
                  <a:pt x="6244914" y="1459540"/>
                </a:lnTo>
                <a:lnTo>
                  <a:pt x="0" y="145954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3100067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picture (strip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8791" y="177283"/>
            <a:ext cx="8723920" cy="801663"/>
          </a:xfrm>
        </p:spPr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09576" y="1389063"/>
            <a:ext cx="5212292" cy="46624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5856088" y="1"/>
            <a:ext cx="6335912" cy="6263859"/>
          </a:xfrm>
          <a:custGeom>
            <a:avLst/>
            <a:gdLst>
              <a:gd name="connsiteX0" fmla="*/ 6335911 w 6335912"/>
              <a:gd name="connsiteY0" fmla="*/ 2555883 h 6263859"/>
              <a:gd name="connsiteX1" fmla="*/ 6335911 w 6335912"/>
              <a:gd name="connsiteY1" fmla="*/ 4093940 h 6263859"/>
              <a:gd name="connsiteX2" fmla="*/ 2473897 w 6335912"/>
              <a:gd name="connsiteY2" fmla="*/ 6182304 h 6263859"/>
              <a:gd name="connsiteX3" fmla="*/ 1634032 w 6335912"/>
              <a:gd name="connsiteY3" fmla="*/ 6022415 h 6263859"/>
              <a:gd name="connsiteX4" fmla="*/ 1557097 w 6335912"/>
              <a:gd name="connsiteY4" fmla="*/ 5909031 h 6263859"/>
              <a:gd name="connsiteX5" fmla="*/ 1504339 w 6335912"/>
              <a:gd name="connsiteY5" fmla="*/ 5782574 h 6263859"/>
              <a:gd name="connsiteX6" fmla="*/ 1830371 w 6335912"/>
              <a:gd name="connsiteY6" fmla="*/ 4992231 h 6263859"/>
              <a:gd name="connsiteX7" fmla="*/ 6335912 w 6335912"/>
              <a:gd name="connsiteY7" fmla="*/ 1016220 h 6263859"/>
              <a:gd name="connsiteX8" fmla="*/ 6335912 w 6335912"/>
              <a:gd name="connsiteY8" fmla="*/ 2459009 h 6263859"/>
              <a:gd name="connsiteX9" fmla="*/ 936517 w 6335912"/>
              <a:gd name="connsiteY9" fmla="*/ 5378703 h 6263859"/>
              <a:gd name="connsiteX10" fmla="*/ 148674 w 6335912"/>
              <a:gd name="connsiteY10" fmla="*/ 5228717 h 6263859"/>
              <a:gd name="connsiteX11" fmla="*/ 76504 w 6335912"/>
              <a:gd name="connsiteY11" fmla="*/ 5122356 h 6263859"/>
              <a:gd name="connsiteX12" fmla="*/ 27015 w 6335912"/>
              <a:gd name="connsiteY12" fmla="*/ 5003733 h 6263859"/>
              <a:gd name="connsiteX13" fmla="*/ 332851 w 6335912"/>
              <a:gd name="connsiteY13" fmla="*/ 4262345 h 6263859"/>
              <a:gd name="connsiteX14" fmla="*/ 5370853 w 6335912"/>
              <a:gd name="connsiteY14" fmla="*/ 0 h 6263859"/>
              <a:gd name="connsiteX15" fmla="*/ 6335912 w 6335912"/>
              <a:gd name="connsiteY15" fmla="*/ 0 h 6263859"/>
              <a:gd name="connsiteX16" fmla="*/ 6335910 w 6335912"/>
              <a:gd name="connsiteY16" fmla="*/ 920939 h 6263859"/>
              <a:gd name="connsiteX17" fmla="*/ 1426128 w 6335912"/>
              <a:gd name="connsiteY17" fmla="*/ 3575878 h 6263859"/>
              <a:gd name="connsiteX18" fmla="*/ 638286 w 6335912"/>
              <a:gd name="connsiteY18" fmla="*/ 3425891 h 6263859"/>
              <a:gd name="connsiteX19" fmla="*/ 566116 w 6335912"/>
              <a:gd name="connsiteY19" fmla="*/ 3319531 h 6263859"/>
              <a:gd name="connsiteX20" fmla="*/ 516627 w 6335912"/>
              <a:gd name="connsiteY20" fmla="*/ 3200907 h 6263859"/>
              <a:gd name="connsiteX21" fmla="*/ 822463 w 6335912"/>
              <a:gd name="connsiteY21" fmla="*/ 2459519 h 6263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35912" h="6263859">
                <a:moveTo>
                  <a:pt x="6335911" y="2555883"/>
                </a:moveTo>
                <a:lnTo>
                  <a:pt x="6335911" y="4093940"/>
                </a:lnTo>
                <a:lnTo>
                  <a:pt x="2473897" y="6182304"/>
                </a:lnTo>
                <a:cubicBezTo>
                  <a:pt x="2186346" y="6337796"/>
                  <a:pt x="1836138" y="6263560"/>
                  <a:pt x="1634032" y="6022415"/>
                </a:cubicBezTo>
                <a:lnTo>
                  <a:pt x="1557097" y="5909031"/>
                </a:lnTo>
                <a:lnTo>
                  <a:pt x="1504339" y="5782574"/>
                </a:lnTo>
                <a:cubicBezTo>
                  <a:pt x="1413202" y="5481421"/>
                  <a:pt x="1542819" y="5147723"/>
                  <a:pt x="1830371" y="4992231"/>
                </a:cubicBezTo>
                <a:close/>
                <a:moveTo>
                  <a:pt x="6335912" y="1016220"/>
                </a:moveTo>
                <a:lnTo>
                  <a:pt x="6335912" y="2459009"/>
                </a:lnTo>
                <a:lnTo>
                  <a:pt x="936517" y="5378703"/>
                </a:lnTo>
                <a:cubicBezTo>
                  <a:pt x="666777" y="5524564"/>
                  <a:pt x="338262" y="5454925"/>
                  <a:pt x="148674" y="5228717"/>
                </a:cubicBezTo>
                <a:lnTo>
                  <a:pt x="76504" y="5122356"/>
                </a:lnTo>
                <a:lnTo>
                  <a:pt x="27015" y="5003733"/>
                </a:lnTo>
                <a:cubicBezTo>
                  <a:pt x="-58478" y="4721235"/>
                  <a:pt x="63112" y="4408205"/>
                  <a:pt x="332851" y="4262345"/>
                </a:cubicBezTo>
                <a:close/>
                <a:moveTo>
                  <a:pt x="5370853" y="0"/>
                </a:moveTo>
                <a:lnTo>
                  <a:pt x="6335912" y="0"/>
                </a:lnTo>
                <a:lnTo>
                  <a:pt x="6335910" y="920939"/>
                </a:lnTo>
                <a:lnTo>
                  <a:pt x="1426128" y="3575878"/>
                </a:lnTo>
                <a:cubicBezTo>
                  <a:pt x="1156389" y="3721738"/>
                  <a:pt x="827875" y="3652099"/>
                  <a:pt x="638286" y="3425891"/>
                </a:cubicBezTo>
                <a:lnTo>
                  <a:pt x="566116" y="3319531"/>
                </a:lnTo>
                <a:lnTo>
                  <a:pt x="516627" y="3200907"/>
                </a:lnTo>
                <a:cubicBezTo>
                  <a:pt x="431135" y="2918409"/>
                  <a:pt x="552724" y="2605379"/>
                  <a:pt x="822463" y="2459519"/>
                </a:cubicBez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316248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6000" y="1"/>
            <a:ext cx="6095999" cy="6324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1950" y="352977"/>
            <a:ext cx="5448300" cy="1418889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1950" y="2043953"/>
            <a:ext cx="5448300" cy="382503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265990-C2AC-43F4-A5F5-C94F93DD392D}"/>
              </a:ext>
            </a:extLst>
          </p:cNvPr>
          <p:cNvSpPr/>
          <p:nvPr userDrawn="1"/>
        </p:nvSpPr>
        <p:spPr>
          <a:xfrm>
            <a:off x="0" y="6320118"/>
            <a:ext cx="12192000" cy="537882"/>
          </a:xfrm>
          <a:prstGeom prst="rect">
            <a:avLst/>
          </a:prstGeom>
          <a:solidFill>
            <a:srgbClr val="0B2C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67" y="6373156"/>
            <a:ext cx="2149533" cy="394974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9719079" y="6398798"/>
            <a:ext cx="247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>
                <a:solidFill>
                  <a:schemeClr val="bg1"/>
                </a:solidFill>
                <a:latin typeface="AvenirNext LT Pro Regular" panose="020B0504020202020204" pitchFamily="34" charset="0"/>
              </a:rPr>
              <a:t>https://science.osti.gov/</a:t>
            </a:r>
          </a:p>
        </p:txBody>
      </p:sp>
    </p:spTree>
    <p:extLst>
      <p:ext uri="{BB962C8B-B14F-4D97-AF65-F5344CB8AC3E}">
        <p14:creationId xmlns:p14="http://schemas.microsoft.com/office/powerpoint/2010/main" val="287171799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8791" y="177283"/>
            <a:ext cx="11317044" cy="8016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8791" y="1194099"/>
            <a:ext cx="11317044" cy="4982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24400" y="64030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AvenirNext LT Pro Regular" panose="020B0504020202020204" pitchFamily="34" charset="0"/>
              </a:defRPr>
            </a:lvl1pPr>
          </a:lstStyle>
          <a:p>
            <a:fld id="{835B6AD7-18B8-4C9C-AA70-ABD830A8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6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Segoe UI Black" panose="020B0A02040204020203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Tx/>
        <a:buChar char="◦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61E319B0-40C1-4006-BDAD-053C6FD8ABA8}"/>
              </a:ext>
            </a:extLst>
          </p:cNvPr>
          <p:cNvSpPr/>
          <p:nvPr/>
        </p:nvSpPr>
        <p:spPr>
          <a:xfrm>
            <a:off x="0" y="5751654"/>
            <a:ext cx="587883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B. Gwalani, A. Martin, E. Kautz, B. Guo, S.V. Lambeets, M. Olszta, A.K. Battu, A. Malakar, F. Yang,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J.-H. Guo, T. Suntharampillai, R. Li, A. Amassian, M. Thuo, and A. Devaraj, </a:t>
            </a:r>
            <a:r>
              <a:rPr kumimoji="0" lang="en-US" sz="105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Nat. Commun.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15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, 5026 </a:t>
            </a:r>
            <a:b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</a:b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Regular"/>
                <a:ea typeface="+mn-ea"/>
                <a:cs typeface="Arial" panose="020B0604020202020204" pitchFamily="34" charset="0"/>
              </a:rPr>
              <a:t>(2024), doi:10.1038/s41467-024-49243-8. Work was performed at ALS/LBNL, NSLS-II/BNL, and PNNL.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7747B4D-9046-8D0D-DAD5-B6C30624E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53" y="23286"/>
            <a:ext cx="11901893" cy="902525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/>
              <a:t>Tracking Oxidation in “High-Entropy” Alloys with Multiple Principal Elements</a:t>
            </a:r>
          </a:p>
        </p:txBody>
      </p:sp>
      <p:pic>
        <p:nvPicPr>
          <p:cNvPr id="21" name="Picture 20" descr="0000_2016_ALS_Primary_Multiblue_SIgnature_RGB_ELCTRONIC.png">
            <a:extLst>
              <a:ext uri="{FF2B5EF4-FFF2-40B4-BE49-F238E27FC236}">
                <a16:creationId xmlns:a16="http://schemas.microsoft.com/office/drawing/2014/main" id="{E91A8843-D6D1-83BD-ED73-598872EC52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993004" y="5778986"/>
            <a:ext cx="761505" cy="51255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26A68E-081E-2579-6CBC-3F109EEF0C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1888" y="5815592"/>
            <a:ext cx="336124" cy="436336"/>
          </a:xfrm>
          <a:prstGeom prst="rect">
            <a:avLst/>
          </a:prstGeom>
        </p:spPr>
      </p:pic>
      <p:sp>
        <p:nvSpPr>
          <p:cNvPr id="7" name="Rectangle 35">
            <a:extLst>
              <a:ext uri="{FF2B5EF4-FFF2-40B4-BE49-F238E27FC236}">
                <a16:creationId xmlns:a16="http://schemas.microsoft.com/office/drawing/2014/main" id="{322F0C1E-BB76-835D-DB74-01D75D303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38123" y="878146"/>
            <a:ext cx="5552842" cy="304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Scientific Achievement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400"/>
              </a:spcAft>
              <a:buClrTx/>
              <a:buSzTx/>
              <a:buFontTx/>
              <a:buNone/>
              <a:tabLst/>
              <a:defRPr/>
            </a:pPr>
            <a:r>
              <a:rPr lang="en-US" sz="2200" dirty="0">
                <a:solidFill>
                  <a:prstClr val="black"/>
                </a:solidFill>
                <a:latin typeface="AvenirNext LT Pro Bold"/>
              </a:rPr>
              <a:t>Researchers learned how the various elements in a complex ("high-entropy") alloy contribute to oxidation at high temperatures.</a:t>
            </a:r>
          </a:p>
          <a:p>
            <a:pPr marL="11113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Significance 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kumimoji="0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 Impact</a:t>
            </a:r>
          </a:p>
          <a:p>
            <a:pPr marL="1143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+mn-ea"/>
                <a:cs typeface="+mn-cs"/>
              </a:rPr>
              <a:t>The work will inform both the development of future alloys and how we can use those alloys in real-world applications.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B2BCC9-030F-8595-73CD-F119708DF463}"/>
              </a:ext>
            </a:extLst>
          </p:cNvPr>
          <p:cNvSpPr txBox="1"/>
          <p:nvPr/>
        </p:nvSpPr>
        <p:spPr>
          <a:xfrm>
            <a:off x="133302" y="2579385"/>
            <a:ext cx="63048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highlight>
                  <a:srgbClr val="FFFFFF"/>
                </a:highlight>
              </a:rPr>
              <a:t>Progression in speciation during oxidation of a five-component high-entropy alloy (CoCrFeNiMn, also called the Cantor alloy). The panels show the elemental distribution during initial oxidation at t = 0 (left), 0 &lt; t &lt; ∞ (center), and t ~ ∞ (right).</a:t>
            </a:r>
          </a:p>
        </p:txBody>
      </p:sp>
      <p:pic>
        <p:nvPicPr>
          <p:cNvPr id="3" name="Picture 2" descr="A diagram of a structure&#10;&#10;Description automatically generated">
            <a:extLst>
              <a:ext uri="{FF2B5EF4-FFF2-40B4-BE49-F238E27FC236}">
                <a16:creationId xmlns:a16="http://schemas.microsoft.com/office/drawing/2014/main" id="{664BFA09-896F-1DC1-9843-9ADCA67756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36" y="951765"/>
            <a:ext cx="6096000" cy="1605400"/>
          </a:xfrm>
          <a:prstGeom prst="rect">
            <a:avLst/>
          </a:prstGeom>
        </p:spPr>
      </p:pic>
      <p:pic>
        <p:nvPicPr>
          <p:cNvPr id="8" name="Picture 7" descr="A red sign with white text&#10;&#10;Description automatically generated">
            <a:extLst>
              <a:ext uri="{FF2B5EF4-FFF2-40B4-BE49-F238E27FC236}">
                <a16:creationId xmlns:a16="http://schemas.microsoft.com/office/drawing/2014/main" id="{116F9D28-F16C-8405-697A-50489D5190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831" y="5760253"/>
            <a:ext cx="821798" cy="491674"/>
          </a:xfrm>
          <a:prstGeom prst="rect">
            <a:avLst/>
          </a:prstGeom>
        </p:spPr>
      </p:pic>
      <p:pic>
        <p:nvPicPr>
          <p:cNvPr id="15" name="Picture 14" descr="A logo with orange lines and grey text&#10;&#10;Description automatically generated">
            <a:extLst>
              <a:ext uri="{FF2B5EF4-FFF2-40B4-BE49-F238E27FC236}">
                <a16:creationId xmlns:a16="http://schemas.microsoft.com/office/drawing/2014/main" id="{2341D0B6-BA44-6135-CD03-6473242B31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218" y="5704936"/>
            <a:ext cx="1085014" cy="546991"/>
          </a:xfrm>
          <a:prstGeom prst="rect">
            <a:avLst/>
          </a:prstGeom>
        </p:spPr>
      </p:pic>
      <p:pic>
        <p:nvPicPr>
          <p:cNvPr id="25" name="Picture 24" descr="A black background with blue text&#10;&#10;Description automatically generated">
            <a:extLst>
              <a:ext uri="{FF2B5EF4-FFF2-40B4-BE49-F238E27FC236}">
                <a16:creationId xmlns:a16="http://schemas.microsoft.com/office/drawing/2014/main" id="{A8FAE1EC-6137-A364-EB17-6D798709EA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442" y="5815592"/>
            <a:ext cx="1739236" cy="436335"/>
          </a:xfrm>
          <a:prstGeom prst="rect">
            <a:avLst/>
          </a:prstGeom>
        </p:spPr>
      </p:pic>
      <p:sp>
        <p:nvSpPr>
          <p:cNvPr id="26" name="Rectangle 35">
            <a:extLst>
              <a:ext uri="{FF2B5EF4-FFF2-40B4-BE49-F238E27FC236}">
                <a16:creationId xmlns:a16="http://schemas.microsoft.com/office/drawing/2014/main" id="{9140E5EB-04AD-8DDC-2FED-6C7808C3AA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302" y="3723792"/>
            <a:ext cx="11857663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kumimoji="0" lang="en-US" altLang="ja-JP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Next LT Pro Bold"/>
                <a:ea typeface="Calibri" pitchFamily="34" charset="0"/>
                <a:cs typeface="Calibri"/>
              </a:rPr>
              <a:t>Research Details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X-ray absorption near-edge structure (XANES) measurements at the Advanced Light Source captured interactions between the elements. Other analyses included atom probe tomography at Pacific Northwest National Laboratory and grazing-incidence wide-angle x-ray scattering at National Synchrotron Light Source II.</a:t>
            </a:r>
          </a:p>
          <a:p>
            <a:pPr marL="288925" lvl="1" indent="-165100" fontAlgn="base">
              <a:buFont typeface="Arial" panose="020B0604020202020204" pitchFamily="34" charset="0"/>
              <a:buChar char="•"/>
              <a:defRPr/>
            </a:pPr>
            <a:r>
              <a:rPr lang="en-US" altLang="ja-JP" sz="2000" dirty="0">
                <a:solidFill>
                  <a:prstClr val="black"/>
                </a:solidFill>
                <a:latin typeface="AvenirNext LT Pro Bold"/>
                <a:cs typeface="Calibri"/>
              </a:rPr>
              <a:t>Overall experimental results were consistent with a thermodynamical model (Preferential Interactivity Parameter) developed by colleagues at North Carolina State University.</a:t>
            </a:r>
          </a:p>
        </p:txBody>
      </p:sp>
    </p:spTree>
    <p:extLst>
      <p:ext uri="{BB962C8B-B14F-4D97-AF65-F5344CB8AC3E}">
        <p14:creationId xmlns:p14="http://schemas.microsoft.com/office/powerpoint/2010/main" val="2851466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New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0436A"/>
      </a:accent1>
      <a:accent2>
        <a:srgbClr val="92DCE5"/>
      </a:accent2>
      <a:accent3>
        <a:srgbClr val="D64933"/>
      </a:accent3>
      <a:accent4>
        <a:srgbClr val="7C7C7C"/>
      </a:accent4>
      <a:accent5>
        <a:srgbClr val="EFCB68"/>
      </a:accent5>
      <a:accent6>
        <a:srgbClr val="70AD47"/>
      </a:accent6>
      <a:hlink>
        <a:srgbClr val="0563C1"/>
      </a:hlink>
      <a:folHlink>
        <a:srgbClr val="954F72"/>
      </a:folHlink>
    </a:clrScheme>
    <a:fontScheme name="SC new">
      <a:majorFont>
        <a:latin typeface="AvenirNext LT Pro Bold"/>
        <a:ea typeface=""/>
        <a:cs typeface=""/>
      </a:majorFont>
      <a:minorFont>
        <a:latin typeface="AvenirNext LT Pro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C PowerPoint base template for staff.potx" id="{4612F961-56E9-4EB7-9A44-11671DE64C64}" vid="{D4CA479C-CAD5-4C1B-93CE-2627735869D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35509</TotalTime>
  <Words>534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Avenir Next LT Pro</vt:lpstr>
      <vt:lpstr>AvenirNext LT Pro Bold</vt:lpstr>
      <vt:lpstr>AvenirNext LT Pro Regular</vt:lpstr>
      <vt:lpstr>Calibri</vt:lpstr>
      <vt:lpstr>Wingdings</vt:lpstr>
      <vt:lpstr>1_Office Theme</vt:lpstr>
      <vt:lpstr>Tracking Oxidation in “High-Entropy” Alloys with Multiple Principal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Tracking Platinum Movement on Fuel-Cell Electrodes</dc:title>
  <dc:creator>Dava Keavney</dc:creator>
  <cp:lastModifiedBy>Lori Tamura</cp:lastModifiedBy>
  <cp:revision>426</cp:revision>
  <dcterms:created xsi:type="dcterms:W3CDTF">2024-01-05T19:34:06Z</dcterms:created>
  <dcterms:modified xsi:type="dcterms:W3CDTF">2025-01-10T01:22:40Z</dcterms:modified>
</cp:coreProperties>
</file>