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4" autoAdjust="0"/>
    <p:restoredTop sz="62464"/>
  </p:normalViewPr>
  <p:slideViewPr>
    <p:cSldViewPr snapToGrid="0">
      <p:cViewPr varScale="1">
        <p:scale>
          <a:sx n="71" d="100"/>
          <a:sy n="71" d="100"/>
        </p:scale>
        <p:origin x="2800"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80000"/>
              </a:lnSpc>
              <a:spcBef>
                <a:spcPts val="0"/>
              </a:spcBef>
              <a:spcAft>
                <a:spcPts val="0"/>
              </a:spcAft>
              <a:buClr>
                <a:srgbClr val="000000"/>
              </a:buClr>
              <a:buSzPts val="1110"/>
              <a:buFont typeface="Arial"/>
              <a:buNone/>
            </a:pPr>
            <a:r>
              <a:rPr lang="en-US" sz="1110" b="0" i="0" u="none" strike="noStrike" cap="none" dirty="0">
                <a:solidFill>
                  <a:srgbClr val="000000"/>
                </a:solidFill>
                <a:latin typeface="Arial"/>
                <a:ea typeface="Arial"/>
                <a:cs typeface="Arial"/>
                <a:sym typeface="Arial"/>
              </a:rPr>
              <a:t>Malaria causes approximately 600,000 deaths each year, mainly among young children living in sub-Saharan Africa, and ten times as many suffer from severe forms of the disease that result in long-lasting health and socioeconomic consequences. In the last few years, the number of malaria cases and deaths ha</a:t>
            </a:r>
            <a:r>
              <a:rPr lang="en-US" sz="1110" dirty="0">
                <a:solidFill>
                  <a:srgbClr val="000000"/>
                </a:solidFill>
                <a:latin typeface="Arial"/>
                <a:ea typeface="Arial"/>
                <a:cs typeface="Arial"/>
                <a:sym typeface="Arial"/>
              </a:rPr>
              <a:t>s</a:t>
            </a:r>
            <a:r>
              <a:rPr lang="en-US" sz="1110" b="0" i="0" u="none" strike="noStrike" cap="none" dirty="0">
                <a:solidFill>
                  <a:srgbClr val="000000"/>
                </a:solidFill>
                <a:latin typeface="Arial"/>
                <a:ea typeface="Arial"/>
                <a:cs typeface="Arial"/>
                <a:sym typeface="Arial"/>
              </a:rPr>
              <a:t> not decreased and emerging vaccines lack sufficient success rates, necessitating new interventions to combat this disease. An important interaction that underlies severe malaria is the binding between the endothelial protein C receptor (EPCR) to CIDRα1, a specific domain within a key protein expressed on the surface of infected red blood cells. However, CIDRα1 has evolved extensive amino acid sequence diversity, enabling it to appear in thousands of variants and hampering vaccine development that targets its interaction with EPCR. In this study, researchers identified two antibodies that can inhibit the interaction between EPCR and CIDRα1 despite this sequence diversity and structurally characterized their mechanism for preventing this interaction.</a:t>
            </a:r>
            <a:endParaRPr dirty="0"/>
          </a:p>
          <a:p>
            <a:pPr marL="0" marR="0" lvl="0" indent="0" algn="l" rtl="0">
              <a:lnSpc>
                <a:spcPct val="80000"/>
              </a:lnSpc>
              <a:spcBef>
                <a:spcPts val="0"/>
              </a:spcBef>
              <a:spcAft>
                <a:spcPts val="0"/>
              </a:spcAft>
              <a:buClr>
                <a:schemeClr val="dk1"/>
              </a:buClr>
              <a:buSzPts val="1110"/>
              <a:buFont typeface="Calibri"/>
              <a:buNone/>
            </a:pPr>
            <a:endParaRPr sz="111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110"/>
              <a:buFont typeface="Arial"/>
              <a:buNone/>
            </a:pPr>
            <a:r>
              <a:rPr lang="en-US" sz="1110" b="0" i="0" u="none" strike="noStrike" cap="none" dirty="0">
                <a:solidFill>
                  <a:srgbClr val="000000"/>
                </a:solidFill>
                <a:latin typeface="Arial"/>
                <a:ea typeface="Arial"/>
                <a:cs typeface="Arial"/>
                <a:sym typeface="Arial"/>
              </a:rPr>
              <a:t>Researchers: </a:t>
            </a:r>
            <a:r>
              <a:rPr lang="en-US" sz="1110" b="0" i="0" u="none" strike="noStrike" cap="none" dirty="0">
                <a:solidFill>
                  <a:schemeClr val="dk1"/>
                </a:solidFill>
                <a:latin typeface="Calibri"/>
                <a:ea typeface="Calibri"/>
                <a:cs typeface="Calibri"/>
                <a:sym typeface="Calibri"/>
              </a:rPr>
              <a:t>R.A. Reyes, S. Bol, E. Martinez-</a:t>
            </a:r>
            <a:r>
              <a:rPr lang="en-US" sz="1110" b="0" i="0" u="none" strike="noStrike" cap="none" dirty="0" err="1">
                <a:solidFill>
                  <a:schemeClr val="dk1"/>
                </a:solidFill>
                <a:latin typeface="Calibri"/>
                <a:ea typeface="Calibri"/>
                <a:cs typeface="Calibri"/>
                <a:sym typeface="Calibri"/>
              </a:rPr>
              <a:t>Scholze</a:t>
            </a:r>
            <a:r>
              <a:rPr lang="en-US" sz="1110" b="0" i="0" u="none" strike="noStrike" cap="none" dirty="0">
                <a:solidFill>
                  <a:schemeClr val="dk1"/>
                </a:solidFill>
                <a:latin typeface="Calibri"/>
                <a:ea typeface="Calibri"/>
                <a:cs typeface="Calibri"/>
                <a:sym typeface="Calibri"/>
              </a:rPr>
              <a:t>, and E.M. </a:t>
            </a:r>
            <a:r>
              <a:rPr lang="en-US" sz="1110" b="0" i="0" u="none" strike="noStrike" cap="none" dirty="0" err="1">
                <a:solidFill>
                  <a:schemeClr val="dk1"/>
                </a:solidFill>
                <a:latin typeface="Calibri"/>
                <a:ea typeface="Calibri"/>
                <a:cs typeface="Calibri"/>
                <a:sym typeface="Calibri"/>
              </a:rPr>
              <a:t>Bunnik</a:t>
            </a:r>
            <a:r>
              <a:rPr lang="en-US" sz="1110" b="0" i="0" u="none" strike="noStrike" cap="none" dirty="0">
                <a:solidFill>
                  <a:schemeClr val="dk1"/>
                </a:solidFill>
                <a:latin typeface="Calibri"/>
                <a:ea typeface="Calibri"/>
                <a:cs typeface="Calibri"/>
                <a:sym typeface="Calibri"/>
              </a:rPr>
              <a:t> (University of Texas Health Science Center at San Antonio); S.S.R. Raghavan (Scripps Research Institute and University of Copenhagen and </a:t>
            </a:r>
            <a:r>
              <a:rPr lang="en-US" sz="1110" b="0" i="0" u="none" strike="noStrike" cap="none" dirty="0" err="1">
                <a:solidFill>
                  <a:schemeClr val="dk1"/>
                </a:solidFill>
                <a:latin typeface="Calibri"/>
                <a:ea typeface="Calibri"/>
                <a:cs typeface="Calibri"/>
                <a:sym typeface="Calibri"/>
              </a:rPr>
              <a:t>Righospitalet</a:t>
            </a:r>
            <a:r>
              <a:rPr lang="en-US" sz="1110" b="0" i="0" u="none" strike="noStrike" cap="none" dirty="0">
                <a:solidFill>
                  <a:schemeClr val="dk1"/>
                </a:solidFill>
                <a:latin typeface="Calibri"/>
                <a:ea typeface="Calibri"/>
                <a:cs typeface="Calibri"/>
                <a:sym typeface="Calibri"/>
              </a:rPr>
              <a:t>, Denmark); N.K. Hurlburt and M. </a:t>
            </a:r>
            <a:r>
              <a:rPr lang="en-US" sz="1110" b="0" i="0" u="none" strike="noStrike" cap="none" dirty="0" err="1">
                <a:solidFill>
                  <a:schemeClr val="dk1"/>
                </a:solidFill>
                <a:latin typeface="Calibri"/>
                <a:ea typeface="Calibri"/>
                <a:cs typeface="Calibri"/>
                <a:sym typeface="Calibri"/>
              </a:rPr>
              <a:t>Pancera</a:t>
            </a:r>
            <a:r>
              <a:rPr lang="en-US" sz="1110" b="0" i="0" u="none" strike="noStrike" cap="none" dirty="0">
                <a:solidFill>
                  <a:schemeClr val="dk1"/>
                </a:solidFill>
                <a:latin typeface="Calibri"/>
                <a:ea typeface="Calibri"/>
                <a:cs typeface="Calibri"/>
                <a:sym typeface="Calibri"/>
              </a:rPr>
              <a:t> (Fred Hutchinson Cancer Center); V. </a:t>
            </a:r>
            <a:r>
              <a:rPr lang="en-US" sz="1110" b="0" i="0" u="none" strike="noStrike" cap="none" dirty="0" err="1">
                <a:solidFill>
                  <a:schemeClr val="dk1"/>
                </a:solidFill>
                <a:latin typeface="Calibri"/>
                <a:ea typeface="Calibri"/>
                <a:cs typeface="Calibri"/>
                <a:sym typeface="Calibri"/>
              </a:rPr>
              <a:t>Introini</a:t>
            </a:r>
            <a:r>
              <a:rPr lang="en-US" sz="1110" b="0" i="0" u="none" strike="noStrike" cap="none" dirty="0">
                <a:solidFill>
                  <a:schemeClr val="dk1"/>
                </a:solidFill>
                <a:latin typeface="Calibri"/>
                <a:ea typeface="Calibri"/>
                <a:cs typeface="Calibri"/>
                <a:sym typeface="Calibri"/>
              </a:rPr>
              <a:t>, M. </a:t>
            </a:r>
            <a:r>
              <a:rPr lang="en-US" sz="1110" b="0" i="0" u="none" strike="noStrike" cap="none" dirty="0" err="1">
                <a:solidFill>
                  <a:schemeClr val="dk1"/>
                </a:solidFill>
                <a:latin typeface="Calibri"/>
                <a:ea typeface="Calibri"/>
                <a:cs typeface="Calibri"/>
                <a:sym typeface="Calibri"/>
              </a:rPr>
              <a:t>Gestal</a:t>
            </a:r>
            <a:r>
              <a:rPr lang="en-US" sz="1110" b="0" i="0" u="none" strike="noStrike" cap="none" dirty="0">
                <a:solidFill>
                  <a:schemeClr val="dk1"/>
                </a:solidFill>
                <a:latin typeface="Calibri"/>
                <a:ea typeface="Calibri"/>
                <a:cs typeface="Calibri"/>
                <a:sym typeface="Calibri"/>
              </a:rPr>
              <a:t>-Mato, B. López-Gutiérrez, S. Sanz, C. </a:t>
            </a:r>
            <a:r>
              <a:rPr lang="en-US" sz="1110" b="0" i="0" u="none" strike="noStrike" cap="none" dirty="0" err="1">
                <a:solidFill>
                  <a:schemeClr val="dk1"/>
                </a:solidFill>
                <a:latin typeface="Calibri"/>
                <a:ea typeface="Calibri"/>
                <a:cs typeface="Calibri"/>
                <a:sym typeface="Calibri"/>
              </a:rPr>
              <a:t>Bancells</a:t>
            </a:r>
            <a:r>
              <a:rPr lang="en-US" sz="1110" b="0" i="0" u="none" strike="noStrike" cap="none" dirty="0">
                <a:solidFill>
                  <a:schemeClr val="dk1"/>
                </a:solidFill>
                <a:latin typeface="Calibri"/>
                <a:ea typeface="Calibri"/>
                <a:cs typeface="Calibri"/>
                <a:sym typeface="Calibri"/>
              </a:rPr>
              <a:t>, and M. </a:t>
            </a:r>
            <a:r>
              <a:rPr lang="en-US" sz="1110" b="0" i="0" u="none" strike="noStrike" cap="none" dirty="0" err="1">
                <a:solidFill>
                  <a:schemeClr val="dk1"/>
                </a:solidFill>
                <a:latin typeface="Calibri"/>
                <a:ea typeface="Calibri"/>
                <a:cs typeface="Calibri"/>
                <a:sym typeface="Calibri"/>
              </a:rPr>
              <a:t>Bernabeu</a:t>
            </a:r>
            <a:r>
              <a:rPr lang="en-US" sz="1110" b="0" i="0" u="none" strike="noStrike" cap="none" dirty="0">
                <a:solidFill>
                  <a:schemeClr val="dk1"/>
                </a:solidFill>
                <a:latin typeface="Calibri"/>
                <a:ea typeface="Calibri"/>
                <a:cs typeface="Calibri"/>
                <a:sym typeface="Calibri"/>
              </a:rPr>
              <a:t> (European Molecular Biology Laboratory Barcelona); I.H. Kana, R.W. Jensen, T.G. </a:t>
            </a:r>
            <a:r>
              <a:rPr lang="en-US" sz="1110" b="0" i="0" u="none" strike="noStrike" cap="none" dirty="0" err="1">
                <a:solidFill>
                  <a:schemeClr val="dk1"/>
                </a:solidFill>
                <a:latin typeface="Calibri"/>
                <a:ea typeface="Calibri"/>
                <a:cs typeface="Calibri"/>
                <a:sym typeface="Calibri"/>
              </a:rPr>
              <a:t>Theander</a:t>
            </a:r>
            <a:r>
              <a:rPr lang="en-US" sz="1110" b="0" i="0" u="none" strike="noStrike" cap="none" dirty="0">
                <a:solidFill>
                  <a:schemeClr val="dk1"/>
                </a:solidFill>
                <a:latin typeface="Calibri"/>
                <a:ea typeface="Calibri"/>
                <a:cs typeface="Calibri"/>
                <a:sym typeface="Calibri"/>
              </a:rPr>
              <a:t>, </a:t>
            </a:r>
            <a:r>
              <a:rPr lang="en-US" sz="1110" b="0" i="0" u="none" strike="noStrike" cap="none" dirty="0" err="1">
                <a:solidFill>
                  <a:schemeClr val="dk1"/>
                </a:solidFill>
                <a:latin typeface="Calibri"/>
                <a:ea typeface="Calibri"/>
                <a:cs typeface="Calibri"/>
                <a:sym typeface="Calibri"/>
              </a:rPr>
              <a:t>L.Turner</a:t>
            </a:r>
            <a:r>
              <a:rPr lang="en-US" sz="1110" b="0" i="0" u="none" strike="noStrike" cap="none" dirty="0">
                <a:solidFill>
                  <a:schemeClr val="dk1"/>
                </a:solidFill>
                <a:latin typeface="Calibri"/>
                <a:ea typeface="Calibri"/>
                <a:cs typeface="Calibri"/>
                <a:sym typeface="Calibri"/>
              </a:rPr>
              <a:t>, and T. </a:t>
            </a:r>
            <a:r>
              <a:rPr lang="en-US" sz="1110" b="0" i="0" u="none" strike="noStrike" cap="none" dirty="0" err="1">
                <a:solidFill>
                  <a:schemeClr val="dk1"/>
                </a:solidFill>
                <a:latin typeface="Calibri"/>
                <a:ea typeface="Calibri"/>
                <a:cs typeface="Calibri"/>
                <a:sym typeface="Calibri"/>
              </a:rPr>
              <a:t>Lavstsen</a:t>
            </a:r>
            <a:r>
              <a:rPr lang="en-US" sz="1110" b="0" i="0" u="none" strike="noStrike" cap="none" dirty="0">
                <a:solidFill>
                  <a:schemeClr val="dk1"/>
                </a:solidFill>
                <a:latin typeface="Calibri"/>
                <a:ea typeface="Calibri"/>
                <a:cs typeface="Calibri"/>
                <a:sym typeface="Calibri"/>
              </a:rPr>
              <a:t> (University of Copenhagen and </a:t>
            </a:r>
            <a:r>
              <a:rPr lang="en-US" sz="1110" b="0" i="0" u="none" strike="noStrike" cap="none" dirty="0" err="1">
                <a:solidFill>
                  <a:schemeClr val="dk1"/>
                </a:solidFill>
                <a:latin typeface="Calibri"/>
                <a:ea typeface="Calibri"/>
                <a:cs typeface="Calibri"/>
                <a:sym typeface="Calibri"/>
              </a:rPr>
              <a:t>Righospitalet</a:t>
            </a:r>
            <a:r>
              <a:rPr lang="en-US" sz="1110" b="0" i="0" u="none" strike="noStrike" cap="none" dirty="0">
                <a:solidFill>
                  <a:schemeClr val="dk1"/>
                </a:solidFill>
                <a:latin typeface="Calibri"/>
                <a:ea typeface="Calibri"/>
                <a:cs typeface="Calibri"/>
                <a:sym typeface="Calibri"/>
              </a:rPr>
              <a:t>, Denmark); M.L. Fernández-Quintero, J.R. Loeffler, J.A. Ferguson, W.-H. Lee, G.M. Martin, and A.B. Ward (Scripps Research Institute); J.P. A. </a:t>
            </a:r>
            <a:r>
              <a:rPr lang="en-US" sz="1110" b="0" i="0" u="none" strike="noStrike" cap="none" dirty="0" err="1">
                <a:solidFill>
                  <a:schemeClr val="dk1"/>
                </a:solidFill>
                <a:latin typeface="Calibri"/>
                <a:ea typeface="Calibri"/>
                <a:cs typeface="Calibri"/>
                <a:sym typeface="Calibri"/>
              </a:rPr>
              <a:t>Lusingu</a:t>
            </a:r>
            <a:r>
              <a:rPr lang="en-US" sz="1110" b="0" i="0" u="none" strike="noStrike" cap="none" dirty="0">
                <a:solidFill>
                  <a:schemeClr val="dk1"/>
                </a:solidFill>
                <a:latin typeface="Calibri"/>
                <a:ea typeface="Calibri"/>
                <a:cs typeface="Calibri"/>
                <a:sym typeface="Calibri"/>
              </a:rPr>
              <a:t> and D.T.R. </a:t>
            </a:r>
            <a:r>
              <a:rPr lang="en-US" sz="1110" b="0" i="0" u="none" strike="noStrike" cap="none" dirty="0" err="1">
                <a:solidFill>
                  <a:schemeClr val="dk1"/>
                </a:solidFill>
                <a:latin typeface="Calibri"/>
                <a:ea typeface="Calibri"/>
                <a:cs typeface="Calibri"/>
                <a:sym typeface="Calibri"/>
              </a:rPr>
              <a:t>Minja</a:t>
            </a:r>
            <a:r>
              <a:rPr lang="en-US" sz="1110" b="0" i="0" u="none" strike="noStrike" cap="none" dirty="0">
                <a:solidFill>
                  <a:schemeClr val="dk1"/>
                </a:solidFill>
                <a:latin typeface="Calibri"/>
                <a:ea typeface="Calibri"/>
                <a:cs typeface="Calibri"/>
                <a:sym typeface="Calibri"/>
              </a:rPr>
              <a:t> (</a:t>
            </a:r>
            <a:r>
              <a:rPr lang="en-US" sz="1110" b="0" i="0" dirty="0">
                <a:solidFill>
                  <a:srgbClr val="222222"/>
                </a:solidFill>
                <a:latin typeface="Arial"/>
                <a:ea typeface="Arial"/>
                <a:cs typeface="Arial"/>
                <a:sym typeface="Arial"/>
              </a:rPr>
              <a:t>Tanga Research Centre, Tanzania)</a:t>
            </a:r>
            <a:r>
              <a:rPr lang="en-US" sz="1110" b="0" i="0" u="none" strike="noStrike" cap="none" dirty="0">
                <a:solidFill>
                  <a:schemeClr val="dk1"/>
                </a:solidFill>
                <a:latin typeface="Calibri"/>
                <a:ea typeface="Calibri"/>
                <a:cs typeface="Calibri"/>
                <a:sym typeface="Calibri"/>
              </a:rPr>
              <a:t>; I. </a:t>
            </a:r>
            <a:r>
              <a:rPr lang="en-US" sz="1110" b="0" i="0" u="none" strike="noStrike" cap="none" dirty="0" err="1">
                <a:solidFill>
                  <a:schemeClr val="dk1"/>
                </a:solidFill>
                <a:latin typeface="Calibri"/>
                <a:ea typeface="Calibri"/>
                <a:cs typeface="Calibri"/>
                <a:sym typeface="Calibri"/>
              </a:rPr>
              <a:t>Ssewanyana</a:t>
            </a:r>
            <a:r>
              <a:rPr lang="en-US" sz="1110" b="0" i="0" u="none" strike="noStrike" cap="none" dirty="0">
                <a:solidFill>
                  <a:schemeClr val="dk1"/>
                </a:solidFill>
                <a:latin typeface="Calibri"/>
                <a:ea typeface="Calibri"/>
                <a:cs typeface="Calibri"/>
                <a:sym typeface="Calibri"/>
              </a:rPr>
              <a:t> (Infectious Disease Research Collaboration, Uganda); and M.E. Feeney and B. Greenhouse (University of California San Francisco).</a:t>
            </a:r>
            <a:endParaRPr sz="1110" b="0" i="0" u="none" strike="noStrike"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ts val="1110"/>
              <a:buFont typeface="Calibri"/>
              <a:buNone/>
            </a:pPr>
            <a:endParaRPr sz="111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110"/>
              <a:buFont typeface="Arial"/>
              <a:buNone/>
            </a:pPr>
            <a:r>
              <a:rPr lang="en-US" sz="1110" b="0" i="0" u="none" strike="noStrike" cap="none" dirty="0">
                <a:solidFill>
                  <a:srgbClr val="000000"/>
                </a:solidFill>
                <a:latin typeface="Arial"/>
                <a:ea typeface="Arial"/>
                <a:cs typeface="Arial"/>
                <a:sym typeface="Arial"/>
              </a:rPr>
              <a:t>Acknowledgment from paper:</a:t>
            </a:r>
            <a:r>
              <a:rPr lang="en-US" sz="1665" b="0" i="0" u="none" strike="noStrike" dirty="0">
                <a:solidFill>
                  <a:srgbClr val="000000"/>
                </a:solidFill>
                <a:latin typeface="Calibri"/>
                <a:ea typeface="Calibri"/>
                <a:cs typeface="Calibri"/>
                <a:sym typeface="Calibri"/>
              </a:rPr>
              <a:t> National Institutes of Health, Howard Hughes Medical Institute, Lundbeck Foundation, Independent Research Fund Denmark, Kirsten &amp; Freddy </a:t>
            </a:r>
            <a:r>
              <a:rPr lang="en-US" sz="1665" b="0" i="0" u="none" strike="noStrike" dirty="0" err="1">
                <a:solidFill>
                  <a:srgbClr val="000000"/>
                </a:solidFill>
                <a:latin typeface="Calibri"/>
                <a:ea typeface="Calibri"/>
                <a:cs typeface="Calibri"/>
                <a:sym typeface="Calibri"/>
              </a:rPr>
              <a:t>Johansens</a:t>
            </a:r>
            <a:r>
              <a:rPr lang="en-US" sz="1665" b="0" i="0" u="none" strike="noStrike" dirty="0">
                <a:solidFill>
                  <a:srgbClr val="000000"/>
                </a:solidFill>
                <a:latin typeface="Calibri"/>
                <a:ea typeface="Calibri"/>
                <a:cs typeface="Calibri"/>
                <a:sym typeface="Calibri"/>
              </a:rPr>
              <a:t> Fond, Novo Nordisk </a:t>
            </a:r>
            <a:r>
              <a:rPr lang="en-US" sz="1665" b="0" i="0" u="none" strike="noStrike" dirty="0" err="1">
                <a:solidFill>
                  <a:srgbClr val="000000"/>
                </a:solidFill>
                <a:latin typeface="Calibri"/>
                <a:ea typeface="Calibri"/>
                <a:cs typeface="Calibri"/>
                <a:sym typeface="Calibri"/>
              </a:rPr>
              <a:t>Fonden</a:t>
            </a:r>
            <a:r>
              <a:rPr lang="en-US" sz="1665" b="0" i="0" u="none" strike="noStrike" dirty="0">
                <a:solidFill>
                  <a:srgbClr val="000000"/>
                </a:solidFill>
                <a:latin typeface="Calibri"/>
                <a:ea typeface="Calibri"/>
                <a:cs typeface="Calibri"/>
                <a:sym typeface="Calibri"/>
              </a:rPr>
              <a:t>, Marie </a:t>
            </a:r>
            <a:r>
              <a:rPr lang="en-US" sz="1665" b="0" i="0" u="none" strike="noStrike" dirty="0" err="1">
                <a:solidFill>
                  <a:srgbClr val="000000"/>
                </a:solidFill>
                <a:latin typeface="Calibri"/>
                <a:ea typeface="Calibri"/>
                <a:cs typeface="Calibri"/>
                <a:sym typeface="Calibri"/>
              </a:rPr>
              <a:t>Skłodowska</a:t>
            </a:r>
            <a:r>
              <a:rPr lang="en-US" sz="1665" b="0" i="0" u="none" strike="noStrike" dirty="0">
                <a:solidFill>
                  <a:srgbClr val="000000"/>
                </a:solidFill>
                <a:latin typeface="Calibri"/>
                <a:ea typeface="Calibri"/>
                <a:cs typeface="Calibri"/>
                <a:sym typeface="Calibri"/>
              </a:rPr>
              <a:t>-Curie Actions fellowship, European Molecular Biology Laboratory, University of Texas Health Science Center at San Antonio, and Cancer Prevention and Research Institute of Texas. Operation of the ALS is supported by the</a:t>
            </a:r>
            <a:r>
              <a:rPr lang="en-US" sz="1110" b="0" i="0" u="none" strike="noStrike" cap="none" dirty="0">
                <a:solidFill>
                  <a:srgbClr val="000000"/>
                </a:solidFill>
                <a:latin typeface="Arial"/>
                <a:ea typeface="Arial"/>
                <a:cs typeface="Arial"/>
                <a:sym typeface="Arial"/>
              </a:rPr>
              <a:t> </a:t>
            </a:r>
            <a:r>
              <a:rPr lang="en-US" sz="1665" b="0" i="0" u="none" strike="noStrike" dirty="0">
                <a:solidFill>
                  <a:srgbClr val="000000"/>
                </a:solidFill>
                <a:latin typeface="Calibri"/>
                <a:ea typeface="Calibri"/>
                <a:cs typeface="Calibri"/>
                <a:sym typeface="Calibri"/>
              </a:rPr>
              <a:t>US Department of Energy, Office of Science, Basic Energy Sciences program.</a:t>
            </a:r>
            <a:endParaRPr sz="111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10"/>
              <a:buFont typeface="Calibri"/>
              <a:buNone/>
            </a:pPr>
            <a:endParaRPr sz="1110" b="0" i="0" u="sng"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106636"/>
              </a:buClr>
              <a:buSzPts val="1110"/>
              <a:buFont typeface="Calibri"/>
              <a:buNone/>
            </a:pPr>
            <a:r>
              <a:rPr lang="en-US" sz="1110" b="0" i="0" u="none" strike="noStrike" cap="none" dirty="0">
                <a:solidFill>
                  <a:srgbClr val="106636"/>
                </a:solidFill>
                <a:latin typeface="Calibri"/>
                <a:ea typeface="Calibri"/>
                <a:cs typeface="Calibri"/>
                <a:sym typeface="Calibri"/>
              </a:rPr>
              <a:t>Full highlight: https://</a:t>
            </a:r>
            <a:r>
              <a:rPr lang="en-US" sz="1110" b="0" i="0" u="none" strike="noStrike" cap="none" dirty="0" err="1">
                <a:solidFill>
                  <a:srgbClr val="106636"/>
                </a:solidFill>
                <a:latin typeface="Calibri"/>
                <a:ea typeface="Calibri"/>
                <a:cs typeface="Calibri"/>
                <a:sym typeface="Calibri"/>
              </a:rPr>
              <a:t>als.lbl.gov</a:t>
            </a:r>
            <a:r>
              <a:rPr lang="en-US" sz="1110" b="0" i="0" u="none" strike="noStrike" cap="none" dirty="0">
                <a:solidFill>
                  <a:srgbClr val="106636"/>
                </a:solidFill>
                <a:latin typeface="Calibri"/>
                <a:ea typeface="Calibri"/>
                <a:cs typeface="Calibri"/>
                <a:sym typeface="Calibri"/>
              </a:rPr>
              <a:t>/identification-and-structural-characterization-of-antibodies-for-severe-malaria/</a:t>
            </a:r>
            <a:endParaRPr dirty="0"/>
          </a:p>
        </p:txBody>
      </p:sp>
      <p:sp>
        <p:nvSpPr>
          <p:cNvPr id="111" name="Google Shape;1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37244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1/21/25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1/21/25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 descr="A close-up of a logo&#10;&#10;Description automatically generated"/>
          <p:cNvPicPr preferRelativeResize="0"/>
          <p:nvPr/>
        </p:nvPicPr>
        <p:blipFill rotWithShape="1">
          <a:blip r:embed="rId3">
            <a:alphaModFix/>
          </a:blip>
          <a:srcRect t="17654" b="18080"/>
          <a:stretch/>
        </p:blipFill>
        <p:spPr>
          <a:xfrm>
            <a:off x="6598755" y="5945758"/>
            <a:ext cx="1071065" cy="360227"/>
          </a:xfrm>
          <a:prstGeom prst="rect">
            <a:avLst/>
          </a:prstGeom>
          <a:noFill/>
          <a:ln>
            <a:noFill/>
          </a:ln>
        </p:spPr>
      </p:pic>
      <p:sp>
        <p:nvSpPr>
          <p:cNvPr id="114" name="Google Shape;114;p1"/>
          <p:cNvSpPr/>
          <p:nvPr/>
        </p:nvSpPr>
        <p:spPr>
          <a:xfrm>
            <a:off x="113257" y="4606340"/>
            <a:ext cx="3752116" cy="15465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venir"/>
              <a:buNone/>
            </a:pPr>
            <a:r>
              <a:rPr lang="en-US" sz="1050" b="0" i="0" u="none" strike="noStrike" cap="none" dirty="0">
                <a:solidFill>
                  <a:srgbClr val="000000"/>
                </a:solidFill>
                <a:latin typeface="Avenir"/>
                <a:ea typeface="Avenir"/>
                <a:cs typeface="Avenir"/>
                <a:sym typeface="Avenir"/>
              </a:rPr>
              <a:t>R.A. Reyes, S.S.R. Raghavan, N.K. Hurlburt, V. </a:t>
            </a:r>
            <a:r>
              <a:rPr lang="en-US" sz="1050" b="0" i="0" u="none" strike="noStrike" cap="none" dirty="0" err="1">
                <a:solidFill>
                  <a:srgbClr val="000000"/>
                </a:solidFill>
                <a:latin typeface="Avenir"/>
                <a:ea typeface="Avenir"/>
                <a:cs typeface="Avenir"/>
                <a:sym typeface="Avenir"/>
              </a:rPr>
              <a:t>Introini</a:t>
            </a:r>
            <a:r>
              <a:rPr lang="en-US" sz="1050" b="0" i="0" u="none" strike="noStrike" cap="none" dirty="0">
                <a:solidFill>
                  <a:srgbClr val="000000"/>
                </a:solidFill>
                <a:latin typeface="Avenir"/>
                <a:ea typeface="Avenir"/>
                <a:cs typeface="Avenir"/>
                <a:sym typeface="Avenir"/>
              </a:rPr>
              <a:t>, S. Bol, I.H. Kana, R.W. Jensen, E. Martinez-</a:t>
            </a:r>
            <a:r>
              <a:rPr lang="en-US" sz="1050" b="0" i="0" u="none" strike="noStrike" cap="none" dirty="0" err="1">
                <a:solidFill>
                  <a:srgbClr val="000000"/>
                </a:solidFill>
                <a:latin typeface="Avenir"/>
                <a:ea typeface="Avenir"/>
                <a:cs typeface="Avenir"/>
                <a:sym typeface="Avenir"/>
              </a:rPr>
              <a:t>Scholze</a:t>
            </a:r>
            <a:r>
              <a:rPr lang="en-US" sz="1050" b="0" i="0" u="none" strike="noStrike" cap="none" dirty="0">
                <a:solidFill>
                  <a:srgbClr val="000000"/>
                </a:solidFill>
                <a:latin typeface="Avenir"/>
                <a:ea typeface="Avenir"/>
                <a:cs typeface="Avenir"/>
                <a:sym typeface="Avenir"/>
              </a:rPr>
              <a:t>, M. </a:t>
            </a:r>
            <a:r>
              <a:rPr lang="en-US" sz="1050" b="0" i="0" u="none" strike="noStrike" cap="none" dirty="0" err="1">
                <a:solidFill>
                  <a:srgbClr val="000000"/>
                </a:solidFill>
                <a:latin typeface="Avenir"/>
                <a:ea typeface="Avenir"/>
                <a:cs typeface="Avenir"/>
                <a:sym typeface="Avenir"/>
              </a:rPr>
              <a:t>Gestal</a:t>
            </a:r>
            <a:r>
              <a:rPr lang="en-US" sz="1050" b="0" i="0" u="none" strike="noStrike" cap="none" dirty="0">
                <a:solidFill>
                  <a:srgbClr val="000000"/>
                </a:solidFill>
                <a:latin typeface="Avenir"/>
                <a:ea typeface="Avenir"/>
                <a:cs typeface="Avenir"/>
                <a:sym typeface="Avenir"/>
              </a:rPr>
              <a:t>-Mato, B. López-Gutiérrez, S. Sanz, C. </a:t>
            </a:r>
            <a:r>
              <a:rPr lang="en-US" sz="1050" b="0" i="0" u="none" strike="noStrike" cap="none" dirty="0" err="1">
                <a:solidFill>
                  <a:srgbClr val="000000"/>
                </a:solidFill>
                <a:latin typeface="Avenir"/>
                <a:ea typeface="Avenir"/>
                <a:cs typeface="Avenir"/>
                <a:sym typeface="Avenir"/>
              </a:rPr>
              <a:t>Bancells</a:t>
            </a:r>
            <a:r>
              <a:rPr lang="en-US" sz="1050" b="0" i="0" u="none" strike="noStrike" cap="none" dirty="0">
                <a:solidFill>
                  <a:srgbClr val="000000"/>
                </a:solidFill>
                <a:latin typeface="Avenir"/>
                <a:ea typeface="Avenir"/>
                <a:cs typeface="Avenir"/>
                <a:sym typeface="Avenir"/>
              </a:rPr>
              <a:t>, M.L. Fernández-Quintero, J.R. Loeffler, J.A. Ferguson, W.-H. Lee, G.M. Martin, T.G. </a:t>
            </a:r>
            <a:r>
              <a:rPr lang="en-US" sz="1050" b="0" i="0" u="none" strike="noStrike" cap="none" dirty="0" err="1">
                <a:solidFill>
                  <a:srgbClr val="000000"/>
                </a:solidFill>
                <a:latin typeface="Avenir"/>
                <a:ea typeface="Avenir"/>
                <a:cs typeface="Avenir"/>
                <a:sym typeface="Avenir"/>
              </a:rPr>
              <a:t>Theander</a:t>
            </a:r>
            <a:r>
              <a:rPr lang="en-US" sz="1050" b="0" i="0" u="none" strike="noStrike" cap="none" dirty="0">
                <a:solidFill>
                  <a:srgbClr val="000000"/>
                </a:solidFill>
                <a:latin typeface="Avenir"/>
                <a:ea typeface="Avenir"/>
                <a:cs typeface="Avenir"/>
                <a:sym typeface="Avenir"/>
              </a:rPr>
              <a:t>, J.P. A. </a:t>
            </a:r>
            <a:r>
              <a:rPr lang="en-US" sz="1050" b="0" i="0" u="none" strike="noStrike" cap="none" dirty="0" err="1">
                <a:solidFill>
                  <a:srgbClr val="000000"/>
                </a:solidFill>
                <a:latin typeface="Avenir"/>
                <a:ea typeface="Avenir"/>
                <a:cs typeface="Avenir"/>
                <a:sym typeface="Avenir"/>
              </a:rPr>
              <a:t>Lusingu</a:t>
            </a:r>
            <a:r>
              <a:rPr lang="en-US" sz="1050" b="0" i="0" u="none" strike="noStrike" cap="none" dirty="0">
                <a:solidFill>
                  <a:srgbClr val="000000"/>
                </a:solidFill>
                <a:latin typeface="Avenir"/>
                <a:ea typeface="Avenir"/>
                <a:cs typeface="Avenir"/>
                <a:sym typeface="Avenir"/>
              </a:rPr>
              <a:t>, D.T.R. </a:t>
            </a:r>
            <a:r>
              <a:rPr lang="en-US" sz="1050" b="0" i="0" u="none" strike="noStrike" cap="none" dirty="0" err="1">
                <a:solidFill>
                  <a:srgbClr val="000000"/>
                </a:solidFill>
                <a:latin typeface="Avenir"/>
                <a:ea typeface="Avenir"/>
                <a:cs typeface="Avenir"/>
                <a:sym typeface="Avenir"/>
              </a:rPr>
              <a:t>Minja</a:t>
            </a:r>
            <a:r>
              <a:rPr lang="en-US" sz="1050" b="0" i="0" u="none" strike="noStrike" cap="none" dirty="0">
                <a:solidFill>
                  <a:srgbClr val="000000"/>
                </a:solidFill>
                <a:latin typeface="Avenir"/>
                <a:ea typeface="Avenir"/>
                <a:cs typeface="Avenir"/>
                <a:sym typeface="Avenir"/>
              </a:rPr>
              <a:t>, I. </a:t>
            </a:r>
            <a:r>
              <a:rPr lang="en-US" sz="1050" b="0" i="0" u="none" strike="noStrike" cap="none" dirty="0" err="1">
                <a:solidFill>
                  <a:srgbClr val="000000"/>
                </a:solidFill>
                <a:latin typeface="Avenir"/>
                <a:ea typeface="Avenir"/>
                <a:cs typeface="Avenir"/>
                <a:sym typeface="Avenir"/>
              </a:rPr>
              <a:t>Ssewanyana</a:t>
            </a:r>
            <a:r>
              <a:rPr lang="en-US" sz="1050" b="0" i="0" u="none" strike="noStrike" cap="none" dirty="0">
                <a:solidFill>
                  <a:srgbClr val="000000"/>
                </a:solidFill>
                <a:latin typeface="Avenir"/>
                <a:ea typeface="Avenir"/>
                <a:cs typeface="Avenir"/>
                <a:sym typeface="Avenir"/>
              </a:rPr>
              <a:t>, M.E. Feeney, B. Greenhouse, A.B. Ward, M. </a:t>
            </a:r>
            <a:r>
              <a:rPr lang="en-US" sz="1050" b="0" i="0" u="none" strike="noStrike" cap="none" dirty="0" err="1">
                <a:solidFill>
                  <a:srgbClr val="000000"/>
                </a:solidFill>
                <a:latin typeface="Avenir"/>
                <a:ea typeface="Avenir"/>
                <a:cs typeface="Avenir"/>
                <a:sym typeface="Avenir"/>
              </a:rPr>
              <a:t>Bernabeu</a:t>
            </a:r>
            <a:r>
              <a:rPr lang="en-US" sz="1050" b="0" i="0" u="none" strike="noStrike" cap="none" dirty="0">
                <a:solidFill>
                  <a:srgbClr val="000000"/>
                </a:solidFill>
                <a:latin typeface="Avenir"/>
                <a:ea typeface="Avenir"/>
                <a:cs typeface="Avenir"/>
                <a:sym typeface="Avenir"/>
              </a:rPr>
              <a:t>, M. </a:t>
            </a:r>
            <a:r>
              <a:rPr lang="en-US" sz="1050" b="0" i="0" u="none" strike="noStrike" cap="none" dirty="0" err="1">
                <a:solidFill>
                  <a:srgbClr val="000000"/>
                </a:solidFill>
                <a:latin typeface="Avenir"/>
                <a:ea typeface="Avenir"/>
                <a:cs typeface="Avenir"/>
                <a:sym typeface="Avenir"/>
              </a:rPr>
              <a:t>Pancera</a:t>
            </a:r>
            <a:r>
              <a:rPr lang="en-US" sz="1050" b="0" i="0" u="none" strike="noStrike" cap="none" dirty="0">
                <a:solidFill>
                  <a:srgbClr val="000000"/>
                </a:solidFill>
                <a:latin typeface="Avenir"/>
                <a:ea typeface="Avenir"/>
                <a:cs typeface="Avenir"/>
                <a:sym typeface="Avenir"/>
              </a:rPr>
              <a:t>, </a:t>
            </a:r>
            <a:r>
              <a:rPr lang="en-US" sz="1050" b="0" i="0" u="none" strike="noStrike" cap="none" dirty="0" err="1">
                <a:solidFill>
                  <a:srgbClr val="000000"/>
                </a:solidFill>
                <a:latin typeface="Avenir"/>
                <a:ea typeface="Avenir"/>
                <a:cs typeface="Avenir"/>
                <a:sym typeface="Avenir"/>
              </a:rPr>
              <a:t>L.Turner</a:t>
            </a:r>
            <a:r>
              <a:rPr lang="en-US" sz="1050" b="0" i="0" u="none" strike="noStrike" cap="none" dirty="0">
                <a:solidFill>
                  <a:srgbClr val="000000"/>
                </a:solidFill>
                <a:latin typeface="Avenir"/>
                <a:ea typeface="Avenir"/>
                <a:cs typeface="Avenir"/>
                <a:sym typeface="Avenir"/>
              </a:rPr>
              <a:t>, E.M. </a:t>
            </a:r>
            <a:r>
              <a:rPr lang="en-US" sz="1050" b="0" i="0" u="none" strike="noStrike" cap="none" dirty="0" err="1">
                <a:solidFill>
                  <a:srgbClr val="000000"/>
                </a:solidFill>
                <a:latin typeface="Avenir"/>
                <a:ea typeface="Avenir"/>
                <a:cs typeface="Avenir"/>
                <a:sym typeface="Avenir"/>
              </a:rPr>
              <a:t>Bunnik</a:t>
            </a:r>
            <a:r>
              <a:rPr lang="en-US" sz="1050" b="0" i="0" u="none" strike="noStrike" cap="none" dirty="0">
                <a:solidFill>
                  <a:srgbClr val="000000"/>
                </a:solidFill>
                <a:latin typeface="Avenir"/>
                <a:ea typeface="Avenir"/>
                <a:cs typeface="Avenir"/>
                <a:sym typeface="Avenir"/>
              </a:rPr>
              <a:t>, and T. </a:t>
            </a:r>
            <a:r>
              <a:rPr lang="en-US" sz="1050" b="0" i="0" u="none" strike="noStrike" cap="none" dirty="0" err="1">
                <a:solidFill>
                  <a:srgbClr val="000000"/>
                </a:solidFill>
                <a:latin typeface="Avenir"/>
                <a:ea typeface="Avenir"/>
                <a:cs typeface="Avenir"/>
                <a:sym typeface="Avenir"/>
              </a:rPr>
              <a:t>Lavstsen</a:t>
            </a:r>
            <a:r>
              <a:rPr lang="en-US" sz="1050" b="0" i="0" u="none" strike="noStrike" cap="none" dirty="0">
                <a:solidFill>
                  <a:srgbClr val="000000"/>
                </a:solidFill>
                <a:latin typeface="Avenir"/>
                <a:ea typeface="Avenir"/>
                <a:cs typeface="Avenir"/>
                <a:sym typeface="Avenir"/>
              </a:rPr>
              <a:t>., </a:t>
            </a:r>
            <a:r>
              <a:rPr lang="en-US" sz="1050" b="0" i="1" u="none" strike="noStrike" cap="none" dirty="0">
                <a:solidFill>
                  <a:srgbClr val="000000"/>
                </a:solidFill>
                <a:latin typeface="Avenir"/>
                <a:ea typeface="Avenir"/>
                <a:cs typeface="Avenir"/>
                <a:sym typeface="Avenir"/>
              </a:rPr>
              <a:t>Nature</a:t>
            </a:r>
            <a:r>
              <a:rPr lang="en-US" sz="1050" b="0" i="0" u="none" strike="noStrike" cap="none" dirty="0">
                <a:solidFill>
                  <a:srgbClr val="000000"/>
                </a:solidFill>
                <a:latin typeface="Avenir"/>
                <a:ea typeface="Avenir"/>
                <a:cs typeface="Avenir"/>
                <a:sym typeface="Avenir"/>
              </a:rPr>
              <a:t> </a:t>
            </a:r>
            <a:r>
              <a:rPr lang="en-US" sz="1050" b="1" i="0" u="none" strike="noStrike" cap="none" dirty="0">
                <a:solidFill>
                  <a:srgbClr val="000000"/>
                </a:solidFill>
                <a:latin typeface="Avenir"/>
                <a:ea typeface="Avenir"/>
                <a:cs typeface="Avenir"/>
                <a:sym typeface="Avenir"/>
              </a:rPr>
              <a:t>636</a:t>
            </a:r>
            <a:r>
              <a:rPr lang="en-US" sz="1050" b="0" i="0" u="none" strike="noStrike" cap="none" dirty="0">
                <a:solidFill>
                  <a:srgbClr val="000000"/>
                </a:solidFill>
                <a:latin typeface="Avenir"/>
                <a:ea typeface="Avenir"/>
                <a:cs typeface="Avenir"/>
                <a:sym typeface="Avenir"/>
              </a:rPr>
              <a:t>, </a:t>
            </a:r>
            <a:r>
              <a:rPr lang="en-US" sz="1050" b="0" i="0" u="none" strike="noStrike" cap="none" dirty="0">
                <a:solidFill>
                  <a:srgbClr val="222222"/>
                </a:solidFill>
                <a:latin typeface="Arial"/>
                <a:ea typeface="Arial"/>
                <a:cs typeface="Arial"/>
                <a:sym typeface="Arial"/>
              </a:rPr>
              <a:t>182</a:t>
            </a:r>
            <a:r>
              <a:rPr lang="en-US" sz="1050" b="0" i="0" u="none" strike="noStrike" cap="none" dirty="0">
                <a:solidFill>
                  <a:srgbClr val="000000"/>
                </a:solidFill>
                <a:latin typeface="Avenir"/>
                <a:ea typeface="Avenir"/>
                <a:cs typeface="Avenir"/>
                <a:sym typeface="Avenir"/>
              </a:rPr>
              <a:t> (2024), doi:10.1038/s41586-024-08220-3. Work was performed at ALS/LBNL.</a:t>
            </a:r>
            <a:endParaRPr dirty="0"/>
          </a:p>
        </p:txBody>
      </p:sp>
      <p:sp>
        <p:nvSpPr>
          <p:cNvPr id="115" name="Google Shape;115;p1"/>
          <p:cNvSpPr txBox="1">
            <a:spLocks noGrp="1"/>
          </p:cNvSpPr>
          <p:nvPr>
            <p:ph type="title"/>
          </p:nvPr>
        </p:nvSpPr>
        <p:spPr>
          <a:xfrm>
            <a:off x="145053" y="23286"/>
            <a:ext cx="11901893" cy="9025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venir"/>
              <a:buNone/>
            </a:pPr>
            <a:r>
              <a:rPr lang="en-US" sz="2800" dirty="0"/>
              <a:t>Identification and Structural Characterization of Antibodies for Severe Malaria  </a:t>
            </a:r>
            <a:endParaRPr dirty="0"/>
          </a:p>
        </p:txBody>
      </p:sp>
      <p:pic>
        <p:nvPicPr>
          <p:cNvPr id="116" name="Google Shape;116;p1" descr="0000_2016_ALS_Primary_Multiblue_SIgnature_RGB_ELCTRONIC.png"/>
          <p:cNvPicPr preferRelativeResize="0"/>
          <p:nvPr/>
        </p:nvPicPr>
        <p:blipFill rotWithShape="1">
          <a:blip r:embed="rId4">
            <a:alphaModFix/>
          </a:blip>
          <a:srcRect/>
          <a:stretch/>
        </p:blipFill>
        <p:spPr>
          <a:xfrm>
            <a:off x="11236844" y="5778986"/>
            <a:ext cx="761505" cy="512552"/>
          </a:xfrm>
          <a:prstGeom prst="rect">
            <a:avLst/>
          </a:prstGeom>
          <a:noFill/>
          <a:ln>
            <a:noFill/>
          </a:ln>
        </p:spPr>
      </p:pic>
      <p:pic>
        <p:nvPicPr>
          <p:cNvPr id="117" name="Google Shape;117;p1"/>
          <p:cNvPicPr preferRelativeResize="0"/>
          <p:nvPr/>
        </p:nvPicPr>
        <p:blipFill rotWithShape="1">
          <a:blip r:embed="rId5">
            <a:alphaModFix/>
          </a:blip>
          <a:srcRect/>
          <a:stretch/>
        </p:blipFill>
        <p:spPr>
          <a:xfrm>
            <a:off x="10745728" y="5815592"/>
            <a:ext cx="336124" cy="436336"/>
          </a:xfrm>
          <a:prstGeom prst="rect">
            <a:avLst/>
          </a:prstGeom>
          <a:noFill/>
          <a:ln>
            <a:noFill/>
          </a:ln>
        </p:spPr>
      </p:pic>
      <p:sp>
        <p:nvSpPr>
          <p:cNvPr id="118" name="Google Shape;118;p1"/>
          <p:cNvSpPr/>
          <p:nvPr/>
        </p:nvSpPr>
        <p:spPr>
          <a:xfrm>
            <a:off x="4100322" y="836117"/>
            <a:ext cx="8073900" cy="531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venir"/>
              <a:buNone/>
            </a:pPr>
            <a:r>
              <a:rPr lang="en-US" sz="2400" b="1" i="0" u="none" strike="noStrike" cap="none" dirty="0">
                <a:solidFill>
                  <a:srgbClr val="000000"/>
                </a:solidFill>
                <a:latin typeface="+mj-lt"/>
                <a:ea typeface="Avenir"/>
                <a:cs typeface="Calibri" panose="020F0502020204030204" pitchFamily="34" charset="0"/>
                <a:sym typeface="Avenir"/>
              </a:rPr>
              <a:t>Scientific Achievement</a:t>
            </a:r>
            <a:endParaRPr dirty="0">
              <a:latin typeface="+mj-lt"/>
              <a:cs typeface="Calibri" panose="020F0502020204030204" pitchFamily="34" charset="0"/>
            </a:endParaRPr>
          </a:p>
          <a:p>
            <a:pPr marL="114300" marR="0" lvl="0" indent="0" algn="l" rtl="0">
              <a:lnSpc>
                <a:spcPct val="100000"/>
              </a:lnSpc>
              <a:spcBef>
                <a:spcPts val="300"/>
              </a:spcBef>
              <a:spcAft>
                <a:spcPts val="0"/>
              </a:spcAft>
              <a:buClr>
                <a:srgbClr val="000000"/>
              </a:buClr>
              <a:buSzPts val="2200"/>
              <a:buFont typeface="Avenir"/>
              <a:buNone/>
            </a:pPr>
            <a:r>
              <a:rPr lang="en-US" sz="2200" i="0" u="none" strike="noStrike" cap="none" dirty="0">
                <a:solidFill>
                  <a:srgbClr val="000000"/>
                </a:solidFill>
                <a:latin typeface="+mj-lt"/>
                <a:ea typeface="Avenir"/>
                <a:cs typeface="Calibri" panose="020F0502020204030204" pitchFamily="34" charset="0"/>
                <a:sym typeface="Avenir"/>
              </a:rPr>
              <a:t>Researchers discovered two antibodies that can prevent the protein interactions responsible for severe malaria and elucidated their binding mechanism.</a:t>
            </a:r>
            <a:endParaRPr sz="2200" dirty="0">
              <a:latin typeface="+mj-lt"/>
              <a:cs typeface="Calibri" panose="020F0502020204030204" pitchFamily="34" charset="0"/>
            </a:endParaRPr>
          </a:p>
          <a:p>
            <a:pPr marL="11113" marR="0" lvl="0" indent="0" algn="l" rtl="0">
              <a:lnSpc>
                <a:spcPct val="100000"/>
              </a:lnSpc>
              <a:spcBef>
                <a:spcPts val="600"/>
              </a:spcBef>
              <a:spcAft>
                <a:spcPts val="0"/>
              </a:spcAft>
              <a:buClr>
                <a:srgbClr val="000000"/>
              </a:buClr>
              <a:buSzPts val="2400"/>
              <a:buFont typeface="Avenir"/>
              <a:buNone/>
            </a:pPr>
            <a:r>
              <a:rPr lang="en-US" sz="2400" b="1" i="0" u="none" strike="noStrike" cap="none" dirty="0">
                <a:solidFill>
                  <a:srgbClr val="000000"/>
                </a:solidFill>
                <a:latin typeface="+mj-lt"/>
                <a:ea typeface="Avenir"/>
                <a:cs typeface="Calibri" panose="020F0502020204030204" pitchFamily="34" charset="0"/>
                <a:sym typeface="Avenir"/>
              </a:rPr>
              <a:t>Significance and Impact</a:t>
            </a:r>
            <a:endParaRPr dirty="0">
              <a:latin typeface="+mj-lt"/>
              <a:cs typeface="Calibri" panose="020F0502020204030204" pitchFamily="34" charset="0"/>
            </a:endParaRPr>
          </a:p>
          <a:p>
            <a:pPr marL="114300" marR="0" lvl="0" indent="0" algn="l" rtl="0">
              <a:lnSpc>
                <a:spcPct val="100000"/>
              </a:lnSpc>
              <a:spcBef>
                <a:spcPts val="300"/>
              </a:spcBef>
              <a:spcAft>
                <a:spcPts val="0"/>
              </a:spcAft>
              <a:buClr>
                <a:srgbClr val="000000"/>
              </a:buClr>
              <a:buSzPts val="2200"/>
              <a:buFont typeface="Avenir"/>
              <a:buNone/>
            </a:pPr>
            <a:r>
              <a:rPr lang="en-US" sz="2200" i="0" u="none" strike="noStrike" cap="none" dirty="0">
                <a:solidFill>
                  <a:srgbClr val="000000"/>
                </a:solidFill>
                <a:latin typeface="+mj-lt"/>
                <a:ea typeface="Avenir"/>
                <a:cs typeface="Calibri" panose="020F0502020204030204" pitchFamily="34" charset="0"/>
                <a:sym typeface="Avenir"/>
              </a:rPr>
              <a:t>These broadly reactive antibodies are likely to represent a common mechanism of acquired immunity to severe malaria and offer novel insights for vaccine design or targeted treatment.</a:t>
            </a:r>
            <a:endParaRPr sz="2200" dirty="0">
              <a:latin typeface="+mj-lt"/>
              <a:cs typeface="Calibri" panose="020F0502020204030204" pitchFamily="34" charset="0"/>
            </a:endParaRPr>
          </a:p>
          <a:p>
            <a:pPr marL="0" marR="0" lvl="0" indent="0" algn="l" rtl="0">
              <a:lnSpc>
                <a:spcPct val="100000"/>
              </a:lnSpc>
              <a:spcBef>
                <a:spcPts val="600"/>
              </a:spcBef>
              <a:spcAft>
                <a:spcPts val="0"/>
              </a:spcAft>
              <a:buClr>
                <a:srgbClr val="000000"/>
              </a:buClr>
              <a:buSzPts val="2200"/>
              <a:buFont typeface="Avenir"/>
              <a:buNone/>
            </a:pPr>
            <a:r>
              <a:rPr lang="en-US" sz="2200" b="1" i="0" u="none" strike="noStrike" cap="none" dirty="0">
                <a:solidFill>
                  <a:srgbClr val="000000"/>
                </a:solidFill>
                <a:latin typeface="+mj-lt"/>
                <a:ea typeface="Avenir"/>
                <a:cs typeface="Calibri" panose="020F0502020204030204" pitchFamily="34" charset="0"/>
                <a:sym typeface="Avenir"/>
              </a:rPr>
              <a:t>Research Details</a:t>
            </a:r>
            <a:endParaRPr dirty="0">
              <a:latin typeface="+mj-lt"/>
              <a:cs typeface="Calibri" panose="020F0502020204030204" pitchFamily="34" charset="0"/>
            </a:endParaRPr>
          </a:p>
          <a:p>
            <a:pPr marL="288925" marR="0" lvl="1" indent="-165100" algn="l" rtl="0">
              <a:spcBef>
                <a:spcPts val="300"/>
              </a:spcBef>
              <a:spcAft>
                <a:spcPts val="0"/>
              </a:spcAft>
              <a:buClr>
                <a:srgbClr val="000000"/>
              </a:buClr>
              <a:buSzPts val="2000"/>
              <a:buFont typeface="Arial"/>
              <a:buChar char="•"/>
            </a:pPr>
            <a:r>
              <a:rPr lang="en-US" sz="2000" i="0" u="none" strike="noStrike" cap="none" dirty="0">
                <a:solidFill>
                  <a:srgbClr val="000000"/>
                </a:solidFill>
                <a:latin typeface="+mj-lt"/>
                <a:ea typeface="Avenir"/>
                <a:cs typeface="Calibri" panose="020F0502020204030204" pitchFamily="34" charset="0"/>
                <a:sym typeface="Avenir"/>
              </a:rPr>
              <a:t>X-ray crystallography at the Advanced Light Source showed that one antibody (C7) directly blocks binding of the vaccine target domain (CIDRα1) with its receptor protein (EPCR).</a:t>
            </a:r>
            <a:endParaRPr sz="2000" i="0" u="none" strike="noStrike" cap="none" dirty="0">
              <a:solidFill>
                <a:srgbClr val="000000"/>
              </a:solidFill>
              <a:latin typeface="+mj-lt"/>
              <a:ea typeface="Avenir"/>
              <a:cs typeface="Calibri" panose="020F0502020204030204" pitchFamily="34" charset="0"/>
              <a:sym typeface="Avenir"/>
            </a:endParaRPr>
          </a:p>
          <a:p>
            <a:pPr marL="288925" marR="0" lvl="1" indent="-165100" algn="l" rtl="0">
              <a:spcBef>
                <a:spcPts val="0"/>
              </a:spcBef>
              <a:spcAft>
                <a:spcPts val="0"/>
              </a:spcAft>
              <a:buClr>
                <a:srgbClr val="000000"/>
              </a:buClr>
              <a:buSzPts val="2000"/>
              <a:buFont typeface="Arial"/>
              <a:buChar char="•"/>
            </a:pPr>
            <a:r>
              <a:rPr lang="en-US" sz="2000" i="0" u="none" strike="noStrike" cap="none" dirty="0">
                <a:solidFill>
                  <a:srgbClr val="000000"/>
                </a:solidFill>
                <a:latin typeface="+mj-lt"/>
                <a:ea typeface="Avenir"/>
                <a:cs typeface="Calibri" panose="020F0502020204030204" pitchFamily="34" charset="0"/>
                <a:sym typeface="Avenir"/>
              </a:rPr>
              <a:t>A second antibody (C74), derived from a different individual and having a different structure, used the same conserved sites as C7 to bind CIDRα1.</a:t>
            </a:r>
            <a:endParaRPr dirty="0">
              <a:latin typeface="+mj-lt"/>
              <a:cs typeface="Calibri" panose="020F0502020204030204" pitchFamily="34" charset="0"/>
            </a:endParaRPr>
          </a:p>
          <a:p>
            <a:pPr marL="288925" marR="0" lvl="1" indent="-38100" algn="l" rtl="0">
              <a:spcBef>
                <a:spcPts val="0"/>
              </a:spcBef>
              <a:spcAft>
                <a:spcPts val="0"/>
              </a:spcAft>
              <a:buClr>
                <a:schemeClr val="dk1"/>
              </a:buClr>
              <a:buSzPts val="2000"/>
              <a:buFont typeface="Arial"/>
              <a:buNone/>
            </a:pPr>
            <a:endParaRPr sz="2000" b="1" i="0" u="none" strike="noStrike" cap="none" dirty="0">
              <a:solidFill>
                <a:srgbClr val="000000"/>
              </a:solidFill>
              <a:latin typeface="+mj-lt"/>
              <a:ea typeface="Avenir"/>
              <a:cs typeface="Calibri" panose="020F0502020204030204" pitchFamily="34" charset="0"/>
              <a:sym typeface="Avenir"/>
            </a:endParaRPr>
          </a:p>
        </p:txBody>
      </p:sp>
      <p:sp>
        <p:nvSpPr>
          <p:cNvPr id="119" name="Google Shape;119;p1"/>
          <p:cNvSpPr txBox="1"/>
          <p:nvPr/>
        </p:nvSpPr>
        <p:spPr>
          <a:xfrm>
            <a:off x="54597" y="2741540"/>
            <a:ext cx="406363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0" i="0" u="none" strike="noStrike" cap="none" dirty="0">
                <a:solidFill>
                  <a:srgbClr val="000000"/>
                </a:solidFill>
                <a:highlight>
                  <a:srgbClr val="FFFFFF"/>
                </a:highlight>
                <a:latin typeface="Avenir"/>
                <a:ea typeface="Avenir"/>
                <a:cs typeface="Avenir"/>
                <a:sym typeface="Avenir"/>
              </a:rPr>
              <a:t>Left: A variant of the target domain for vaccines, CIDRα1.4 (light blue/yellow), in complex with a broadly reactive antibody, C7 (purple/maroon). Right: Superposition of the receptor protein, EPCR (gray surface), shows that C7 directly blocks the EPCR binding site (yellow helices), thus inhibiting the interaction responsible for severe malaria.</a:t>
            </a:r>
            <a:endParaRPr sz="1500" b="0" i="0" u="none" strike="noStrike" cap="none" dirty="0">
              <a:solidFill>
                <a:srgbClr val="000000"/>
              </a:solidFill>
              <a:latin typeface="Avenir"/>
              <a:ea typeface="Avenir"/>
              <a:cs typeface="Avenir"/>
              <a:sym typeface="Avenir"/>
            </a:endParaRPr>
          </a:p>
        </p:txBody>
      </p:sp>
      <p:pic>
        <p:nvPicPr>
          <p:cNvPr id="120" name="Google Shape;120;p1" descr="A close-up of several structures&#10;&#10;Description automatically generated"/>
          <p:cNvPicPr preferRelativeResize="0"/>
          <p:nvPr/>
        </p:nvPicPr>
        <p:blipFill rotWithShape="1">
          <a:blip r:embed="rId6">
            <a:alphaModFix/>
          </a:blip>
          <a:srcRect/>
          <a:stretch/>
        </p:blipFill>
        <p:spPr>
          <a:xfrm>
            <a:off x="54597" y="835152"/>
            <a:ext cx="3918580" cy="1906388"/>
          </a:xfrm>
          <a:prstGeom prst="rect">
            <a:avLst/>
          </a:prstGeom>
          <a:noFill/>
          <a:ln>
            <a:noFill/>
          </a:ln>
        </p:spPr>
      </p:pic>
      <p:pic>
        <p:nvPicPr>
          <p:cNvPr id="121" name="Google Shape;121;p1" descr="A black background with white text&#10;&#10;Description automatically generated"/>
          <p:cNvPicPr preferRelativeResize="0"/>
          <p:nvPr/>
        </p:nvPicPr>
        <p:blipFill rotWithShape="1">
          <a:blip r:embed="rId7">
            <a:alphaModFix/>
          </a:blip>
          <a:srcRect/>
          <a:stretch/>
        </p:blipFill>
        <p:spPr>
          <a:xfrm>
            <a:off x="4344162" y="5747012"/>
            <a:ext cx="914401" cy="313368"/>
          </a:xfrm>
          <a:prstGeom prst="rect">
            <a:avLst/>
          </a:prstGeom>
          <a:noFill/>
          <a:ln>
            <a:noFill/>
          </a:ln>
        </p:spPr>
      </p:pic>
      <p:pic>
        <p:nvPicPr>
          <p:cNvPr id="122" name="Google Shape;122;p1" descr="A black and grey text&#10;&#10;Description automatically generated"/>
          <p:cNvPicPr preferRelativeResize="0"/>
          <p:nvPr/>
        </p:nvPicPr>
        <p:blipFill rotWithShape="1">
          <a:blip r:embed="rId8">
            <a:alphaModFix/>
          </a:blip>
          <a:srcRect/>
          <a:stretch/>
        </p:blipFill>
        <p:spPr>
          <a:xfrm>
            <a:off x="5303356" y="5993657"/>
            <a:ext cx="1060450" cy="307530"/>
          </a:xfrm>
          <a:prstGeom prst="rect">
            <a:avLst/>
          </a:prstGeom>
          <a:noFill/>
          <a:ln>
            <a:noFill/>
          </a:ln>
        </p:spPr>
      </p:pic>
      <p:pic>
        <p:nvPicPr>
          <p:cNvPr id="123" name="Google Shape;123;p1"/>
          <p:cNvPicPr preferRelativeResize="0"/>
          <p:nvPr/>
        </p:nvPicPr>
        <p:blipFill rotWithShape="1">
          <a:blip r:embed="rId9">
            <a:alphaModFix/>
          </a:blip>
          <a:srcRect/>
          <a:stretch/>
        </p:blipFill>
        <p:spPr>
          <a:xfrm>
            <a:off x="5768793" y="5818435"/>
            <a:ext cx="1442662" cy="175222"/>
          </a:xfrm>
          <a:prstGeom prst="rect">
            <a:avLst/>
          </a:prstGeom>
          <a:noFill/>
          <a:ln>
            <a:noFill/>
          </a:ln>
        </p:spPr>
      </p:pic>
      <p:pic>
        <p:nvPicPr>
          <p:cNvPr id="124" name="Google Shape;124;p1" descr="A close up of a logo&#10;&#10;Description automatically generated"/>
          <p:cNvPicPr preferRelativeResize="0"/>
          <p:nvPr/>
        </p:nvPicPr>
        <p:blipFill rotWithShape="1">
          <a:blip r:embed="rId10">
            <a:alphaModFix/>
          </a:blip>
          <a:srcRect/>
          <a:stretch/>
        </p:blipFill>
        <p:spPr>
          <a:xfrm>
            <a:off x="7729345" y="5833281"/>
            <a:ext cx="914400" cy="234086"/>
          </a:xfrm>
          <a:prstGeom prst="rect">
            <a:avLst/>
          </a:prstGeom>
          <a:noFill/>
          <a:ln>
            <a:noFill/>
          </a:ln>
        </p:spPr>
      </p:pic>
      <p:pic>
        <p:nvPicPr>
          <p:cNvPr id="125" name="Google Shape;125;p1" descr="A logo of a company&#10;&#10;Description automatically generated"/>
          <p:cNvPicPr preferRelativeResize="0"/>
          <p:nvPr/>
        </p:nvPicPr>
        <p:blipFill rotWithShape="1">
          <a:blip r:embed="rId11">
            <a:alphaModFix/>
          </a:blip>
          <a:srcRect/>
          <a:stretch/>
        </p:blipFill>
        <p:spPr>
          <a:xfrm>
            <a:off x="8439807" y="6009660"/>
            <a:ext cx="678290" cy="324652"/>
          </a:xfrm>
          <a:prstGeom prst="rect">
            <a:avLst/>
          </a:prstGeom>
          <a:noFill/>
          <a:ln>
            <a:noFill/>
          </a:ln>
        </p:spPr>
      </p:pic>
      <p:pic>
        <p:nvPicPr>
          <p:cNvPr id="126" name="Google Shape;126;p1" descr="A logo of a scientific research&#10;&#10;Description automatically generated"/>
          <p:cNvPicPr preferRelativeResize="0"/>
          <p:nvPr/>
        </p:nvPicPr>
        <p:blipFill rotWithShape="1">
          <a:blip r:embed="rId12">
            <a:alphaModFix/>
          </a:blip>
          <a:srcRect/>
          <a:stretch/>
        </p:blipFill>
        <p:spPr>
          <a:xfrm>
            <a:off x="9216115" y="5778986"/>
            <a:ext cx="374196" cy="374196"/>
          </a:xfrm>
          <a:prstGeom prst="rect">
            <a:avLst/>
          </a:prstGeom>
          <a:noFill/>
          <a:ln>
            <a:noFill/>
          </a:ln>
        </p:spPr>
      </p:pic>
      <p:pic>
        <p:nvPicPr>
          <p:cNvPr id="127" name="Google Shape;127;p1" descr="A blue and white sign with white text&#10;&#10;Description automatically generated"/>
          <p:cNvPicPr preferRelativeResize="0"/>
          <p:nvPr/>
        </p:nvPicPr>
        <p:blipFill rotWithShape="1">
          <a:blip r:embed="rId13">
            <a:alphaModFix/>
          </a:blip>
          <a:srcRect/>
          <a:stretch/>
        </p:blipFill>
        <p:spPr>
          <a:xfrm>
            <a:off x="9752368" y="6033760"/>
            <a:ext cx="370378" cy="218168"/>
          </a:xfrm>
          <a:prstGeom prst="rect">
            <a:avLst/>
          </a:prstGeom>
          <a:noFill/>
          <a:ln>
            <a:noFill/>
          </a:ln>
        </p:spPr>
      </p:pic>
      <p:pic>
        <p:nvPicPr>
          <p:cNvPr id="128" name="Google Shape;128;p1" descr="A black text on a white background&#10;&#10;Description automatically generated"/>
          <p:cNvPicPr preferRelativeResize="0"/>
          <p:nvPr/>
        </p:nvPicPr>
        <p:blipFill rotWithShape="1">
          <a:blip r:embed="rId14">
            <a:alphaModFix/>
          </a:blip>
          <a:srcRect l="12946" t="9087" r="17301" b="16414"/>
          <a:stretch/>
        </p:blipFill>
        <p:spPr>
          <a:xfrm>
            <a:off x="10202782" y="5808964"/>
            <a:ext cx="398823" cy="218169"/>
          </a:xfrm>
          <a:prstGeom prst="rect">
            <a:avLst/>
          </a:prstGeom>
          <a:noFill/>
          <a:ln>
            <a:noFill/>
          </a:ln>
        </p:spPr>
      </p:pic>
    </p:spTree>
    <p:extLst>
      <p:ext uri="{BB962C8B-B14F-4D97-AF65-F5344CB8AC3E}">
        <p14:creationId xmlns:p14="http://schemas.microsoft.com/office/powerpoint/2010/main" val="2343181168"/>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33937</TotalTime>
  <Words>859</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vt:lpstr>
      <vt:lpstr>Avenir Next LT Pro</vt:lpstr>
      <vt:lpstr>AvenirNext LT Pro Bold</vt:lpstr>
      <vt:lpstr>AvenirNext LT Pro Regular</vt:lpstr>
      <vt:lpstr>Calibri</vt:lpstr>
      <vt:lpstr>Wingdings</vt:lpstr>
      <vt:lpstr>1_Office Theme</vt:lpstr>
      <vt:lpstr>Identification and Structural Characterization of Antibodies for Severe Malaria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Gianna FazioLiu</cp:lastModifiedBy>
  <cp:revision>443</cp:revision>
  <dcterms:created xsi:type="dcterms:W3CDTF">2024-01-05T19:34:06Z</dcterms:created>
  <dcterms:modified xsi:type="dcterms:W3CDTF">2025-01-21T16:30:34Z</dcterms:modified>
</cp:coreProperties>
</file>