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970" autoAdjust="0"/>
    <p:restoredTop sz="87529"/>
  </p:normalViewPr>
  <p:slideViewPr>
    <p:cSldViewPr snapToGrid="0">
      <p:cViewPr varScale="1">
        <p:scale>
          <a:sx n="125" d="100"/>
          <a:sy n="125" d="100"/>
        </p:scale>
        <p:origin x="184"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2/25/25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spcBef>
                <a:spcPts val="0"/>
              </a:spcBef>
              <a:spcAft>
                <a:spcPts val="1200"/>
              </a:spcAft>
            </a:pPr>
            <a:r>
              <a:rPr lang="en-US" sz="1800" b="0" i="0" u="none" strike="noStrike">
                <a:solidFill>
                  <a:srgbClr val="000000"/>
                </a:solidFill>
                <a:effectLst/>
                <a:latin typeface="Calibri" panose="020F0502020204030204" pitchFamily="34" charset="0"/>
              </a:rPr>
              <a:t>The rapid charging of lithium-ion batteries leads to significant performance degradation over time. In electric vehicles, this manifests as a shorter driving range per charge. To mitigate this, slow charging is often recommended, despite the fact that rapid charging is essential for the widespread adoption of environmentally friendly electric vehicles. A key factor influencing this performance degradation is the uniformity of the lithium flow into and out of battery electrodes during charging and discharging. Nonuniform insertion leads to localized expansion of the lattice structure, causing local strain and stress that exacerbates degradation. A better understanding of this unevenness will help scientists design better batteries that last longer and charge faster. However, the spatial heterogeneity of lithium insertion is challenging to study because of the complexity of the materials (layered oxides) and generally poorly defined interfaces. In this study, researchers developed a model system that allowed them to decouple competing effects and watch, in real-time, how and where batteries charge at the nanoscale.</a:t>
            </a:r>
          </a:p>
          <a:p>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800" b="0" i="0" u="none" strike="noStrike">
                <a:solidFill>
                  <a:srgbClr val="000000"/>
                </a:solidFill>
                <a:effectLst/>
                <a:latin typeface="Calibri" panose="020F0502020204030204" pitchFamily="34" charset="0"/>
              </a:rPr>
              <a:t>J. Chung, C. Nam, J.Y. Kim, T.H. Lee, J. Kim, D. Lee, B. Koo, S. Jo, J. Cho, S. Kunze, Y.S. Choi, J. Song, H. Choi, J. Kim, S.H. Park, H. Lee, H.W. Jang, and J. Lim (Seoul National University, Republic of Korea); B.H. Hong (Seoul National University, Republic of Korea, and Advanced Institute of Convergence Technology, Republic of Korea); N. Kim (Pohang Accelerator Laboratory); and D.A. Shapiro (ALS).</a:t>
            </a: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National Research Foundation of Korea, Ministry of Small and Medium-sized Enterprises and Startups of Korea, and LG Energy Solution. Operation of the ALS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https://als.lbl.gov/a-clearer-look-at-lithium-ion-traffic-jams-in-batteries/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2/25/25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2/25/25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solar cell&#10;&#10;Description automatically generated">
            <a:extLst>
              <a:ext uri="{FF2B5EF4-FFF2-40B4-BE49-F238E27FC236}">
                <a16:creationId xmlns:a16="http://schemas.microsoft.com/office/drawing/2014/main" id="{8B3E6113-EE54-57E6-F555-B253631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14" y="938582"/>
            <a:ext cx="3614597" cy="2750550"/>
          </a:xfrm>
          <a:prstGeom prst="rect">
            <a:avLst/>
          </a:prstGeom>
        </p:spPr>
      </p:pic>
      <p:sp>
        <p:nvSpPr>
          <p:cNvPr id="23" name="Rectangle 22">
            <a:extLst>
              <a:ext uri="{FF2B5EF4-FFF2-40B4-BE49-F238E27FC236}">
                <a16:creationId xmlns:a16="http://schemas.microsoft.com/office/drawing/2014/main" id="{61E319B0-40C1-4006-BDAD-053C6FD8ABA8}"/>
              </a:ext>
            </a:extLst>
          </p:cNvPr>
          <p:cNvSpPr/>
          <p:nvPr/>
        </p:nvSpPr>
        <p:spPr>
          <a:xfrm>
            <a:off x="94589" y="5378112"/>
            <a:ext cx="3962399" cy="90024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J. Chung, C. Nam, J.Y. Kim, T.H. Lee, J. Kim, D. Lee, B. Koo, S. Jo,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J. Cho, S. Kunze, Y.S. Choi, J. Song, H. Choi, J. Kim, S.H. Park, H. Lee, B.H. Hong, N. Kim, D.A. Shapiro, H.W. Jang, and J. Lim,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Nano Lett.</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24</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14766 (2024), doi:10.1021/acs.nanolett.4c04129.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A Clearer Look at Lithium-Ion Traffic Jams in Batteries </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049282" y="769268"/>
            <a:ext cx="8142718" cy="5098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800"/>
              </a:spcAft>
              <a:buClrTx/>
              <a:buSzTx/>
              <a:buFontTx/>
              <a:buNone/>
              <a:tabLst/>
              <a:defRPr/>
            </a:pPr>
            <a:r>
              <a:rPr lang="en-US" sz="2200" dirty="0">
                <a:solidFill>
                  <a:prstClr val="black"/>
                </a:solidFill>
                <a:latin typeface="AvenirNext LT Pro Bold"/>
              </a:rPr>
              <a:t>By directly visualizing the uneven insertion of lithium ions into electrodes with well-defined crystal orientations, researchers learned why fast charging decreases battery lifespan and performance.</a:t>
            </a:r>
          </a:p>
          <a:p>
            <a:pPr marL="11113" marR="0" lvl="0" algn="l" defTabSz="914400" rtl="0" eaLnBrk="1" fontAlgn="base" latinLnBrk="0" hangingPunct="1">
              <a:lnSpc>
                <a:spcPct val="100000"/>
              </a:lnSpc>
              <a:spcBef>
                <a:spcPct val="0"/>
              </a:spcBef>
              <a:spcAft>
                <a:spcPts val="400"/>
              </a:spcAft>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 work could provide insights into better battery utilization and help investigations of the surface insertion reaction during fast charging.</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LiNi</a:t>
            </a:r>
            <a:r>
              <a:rPr lang="en-US" altLang="ja-JP" sz="2000" baseline="-25000" dirty="0">
                <a:solidFill>
                  <a:prstClr val="black"/>
                </a:solidFill>
                <a:latin typeface="AvenirNext LT Pro Bold"/>
                <a:cs typeface="Calibri"/>
              </a:rPr>
              <a:t>1/3</a:t>
            </a:r>
            <a:r>
              <a:rPr lang="en-US" altLang="ja-JP" sz="2000" dirty="0">
                <a:solidFill>
                  <a:prstClr val="black"/>
                </a:solidFill>
                <a:latin typeface="AvenirNext LT Pro Bold"/>
                <a:cs typeface="Calibri"/>
              </a:rPr>
              <a:t>Mn</a:t>
            </a:r>
            <a:r>
              <a:rPr lang="en-US" altLang="ja-JP" sz="2000" baseline="-25000" dirty="0">
                <a:solidFill>
                  <a:prstClr val="black"/>
                </a:solidFill>
                <a:latin typeface="AvenirNext LT Pro Bold"/>
                <a:cs typeface="Calibri"/>
              </a:rPr>
              <a:t>1/3</a:t>
            </a:r>
            <a:r>
              <a:rPr lang="en-US" altLang="ja-JP" sz="2000" dirty="0">
                <a:solidFill>
                  <a:prstClr val="black"/>
                </a:solidFill>
                <a:latin typeface="AvenirNext LT Pro Bold"/>
                <a:cs typeface="Calibri"/>
              </a:rPr>
              <a:t>Co</a:t>
            </a:r>
            <a:r>
              <a:rPr lang="en-US" altLang="ja-JP" sz="2000" baseline="-25000" dirty="0">
                <a:solidFill>
                  <a:prstClr val="black"/>
                </a:solidFill>
                <a:latin typeface="AvenirNext LT Pro Bold"/>
                <a:cs typeface="Calibri"/>
              </a:rPr>
              <a:t>1/3</a:t>
            </a:r>
            <a:r>
              <a:rPr lang="en-US" altLang="ja-JP" sz="2000" dirty="0">
                <a:solidFill>
                  <a:prstClr val="black"/>
                </a:solidFill>
                <a:latin typeface="AvenirNext LT Pro Bold"/>
                <a:cs typeface="Calibri"/>
              </a:rPr>
              <a:t>O</a:t>
            </a:r>
            <a:r>
              <a:rPr lang="en-US" altLang="ja-JP" sz="2000" baseline="-25000" dirty="0">
                <a:solidFill>
                  <a:prstClr val="black"/>
                </a:solidFill>
                <a:latin typeface="AvenirNext LT Pro Bold"/>
                <a:cs typeface="Calibri"/>
              </a:rPr>
              <a:t>2</a:t>
            </a:r>
            <a:r>
              <a:rPr lang="en-US" altLang="ja-JP" sz="2000" dirty="0">
                <a:solidFill>
                  <a:prstClr val="black"/>
                </a:solidFill>
                <a:latin typeface="AvenirNext LT Pro Bold"/>
                <a:cs typeface="Calibri"/>
              </a:rPr>
              <a:t> samples were probed using operando scanning transmission x-ray microscopy (STXM) at the Advanced Light Source (ALS). </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Alignment of samples' crystallographic channels helped isolate the source of the heterogeneous lithium distribution as variations in channel-by-channel insertion rates.</a:t>
            </a:r>
          </a:p>
        </p:txBody>
      </p:sp>
      <p:sp>
        <p:nvSpPr>
          <p:cNvPr id="5" name="TextBox 4">
            <a:extLst>
              <a:ext uri="{FF2B5EF4-FFF2-40B4-BE49-F238E27FC236}">
                <a16:creationId xmlns:a16="http://schemas.microsoft.com/office/drawing/2014/main" id="{49B2BCC9-030F-8595-73CD-F119708DF463}"/>
              </a:ext>
            </a:extLst>
          </p:cNvPr>
          <p:cNvSpPr txBox="1"/>
          <p:nvPr/>
        </p:nvSpPr>
        <p:spPr>
          <a:xfrm>
            <a:off x="94589" y="3769112"/>
            <a:ext cx="3962400" cy="1569660"/>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(a) Schematic of the cell used for operando STXM. (b) X-ray absorption spectra taken at each pixel correlates to lithium composition. (c) Operando state of charge (SoC) maps of the sample at a charging and discharging rate of 0.2C (20% of capacity/h).</a:t>
            </a:r>
            <a:endParaRPr lang="en-US" sz="1600" dirty="0">
              <a:solidFill>
                <a:prstClr val="black"/>
              </a:solidFill>
            </a:endParaRPr>
          </a:p>
        </p:txBody>
      </p:sp>
      <p:pic>
        <p:nvPicPr>
          <p:cNvPr id="16" name="Picture 15" descr="A logo for a university&#10;&#10;Description automatically generated">
            <a:extLst>
              <a:ext uri="{FF2B5EF4-FFF2-40B4-BE49-F238E27FC236}">
                <a16:creationId xmlns:a16="http://schemas.microsoft.com/office/drawing/2014/main" id="{43B9616E-9B5C-11DE-7AF7-43125967FF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9140" y="5815592"/>
            <a:ext cx="1040228" cy="444074"/>
          </a:xfrm>
          <a:prstGeom prst="rect">
            <a:avLst/>
          </a:prstGeom>
        </p:spPr>
      </p:pic>
      <p:pic>
        <p:nvPicPr>
          <p:cNvPr id="18" name="Picture 17" descr="A black and white text on a black background&#10;&#10;Description automatically generated">
            <a:extLst>
              <a:ext uri="{FF2B5EF4-FFF2-40B4-BE49-F238E27FC236}">
                <a16:creationId xmlns:a16="http://schemas.microsoft.com/office/drawing/2014/main" id="{29A33F41-EF32-FA48-4B4B-6676BCC30D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4360" y="5893482"/>
            <a:ext cx="2057400" cy="280555"/>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38196</TotalTime>
  <Words>668</Words>
  <Application>Microsoft Macintosh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A Clearer Look at Lithium-Ion Traffic Jams in Batteries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486</cp:revision>
  <dcterms:created xsi:type="dcterms:W3CDTF">2024-01-05T19:34:06Z</dcterms:created>
  <dcterms:modified xsi:type="dcterms:W3CDTF">2025-02-25T20:20:06Z</dcterms:modified>
</cp:coreProperties>
</file>