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970" autoAdjust="0"/>
    <p:restoredTop sz="69932"/>
  </p:normalViewPr>
  <p:slideViewPr>
    <p:cSldViewPr snapToGrid="0">
      <p:cViewPr varScale="1">
        <p:scale>
          <a:sx n="87" d="100"/>
          <a:sy n="87" d="100"/>
        </p:scale>
        <p:origin x="20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3/12/25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spcBef>
                <a:spcPts val="0"/>
              </a:spcBef>
              <a:spcAft>
                <a:spcPts val="1200"/>
              </a:spcAft>
            </a:pPr>
            <a:r>
              <a:rPr lang="en-US" sz="1800" b="0" i="0" u="none" strike="noStrike">
                <a:solidFill>
                  <a:srgbClr val="000000"/>
                </a:solidFill>
                <a:effectLst/>
                <a:latin typeface="Calibri" panose="020F0502020204030204" pitchFamily="34" charset="0"/>
              </a:rPr>
              <a:t>Cerium oxide (CeO</a:t>
            </a:r>
            <a:r>
              <a:rPr lang="en-US" sz="1800" b="0" i="0" u="none" strike="noStrike" baseline="-25000">
                <a:solidFill>
                  <a:srgbClr val="000000"/>
                </a:solidFill>
                <a:effectLst/>
                <a:latin typeface="Calibri" panose="020F0502020204030204" pitchFamily="34" charset="0"/>
              </a:rPr>
              <a:t>2</a:t>
            </a:r>
            <a:r>
              <a:rPr lang="en-US" sz="1800" b="0" i="0" u="none" strike="noStrike">
                <a:solidFill>
                  <a:srgbClr val="000000"/>
                </a:solidFill>
                <a:effectLst/>
                <a:latin typeface="Calibri" panose="020F0502020204030204" pitchFamily="34" charset="0"/>
              </a:rPr>
              <a:t>), the largest fraction of rare earth element ores, is often discarded as a low-value byproduct of rare earth mining for materials used in green-energy transition technologies. Converting this byproduct to a value-added co-product, such as aluminum–cerium alloy, could support the volatile rare earth market. In the last decade, high-performance aluminum (Al) alloys with up to 10% cerium (Ce) have been developed that exhibit superior temperature stability, in addition to being lightweight and strong. However, the current Al–Ce alloy production method, which uses Al melts and metallic Ce, is costly and consumes large amounts of energy, particularly because the process first requires CeO</a:t>
            </a:r>
            <a:r>
              <a:rPr lang="en-US" sz="1800" b="0" i="0" u="none" strike="noStrike" baseline="-25000">
                <a:solidFill>
                  <a:srgbClr val="000000"/>
                </a:solidFill>
                <a:effectLst/>
                <a:latin typeface="Calibri" panose="020F0502020204030204" pitchFamily="34" charset="0"/>
              </a:rPr>
              <a:t>2</a:t>
            </a:r>
            <a:r>
              <a:rPr lang="en-US" sz="1800" b="0" i="0" u="none" strike="noStrike">
                <a:solidFill>
                  <a:srgbClr val="000000"/>
                </a:solidFill>
                <a:effectLst/>
                <a:latin typeface="Calibri" panose="020F0502020204030204" pitchFamily="34" charset="0"/>
              </a:rPr>
              <a:t> reduction to metallic Ce. A recent study co-authored by Alfred Amon, a staff scientist at Lawrence Livermore National Laboratory, proposed an energy- and cost-efficient route for Al–Ce alloy production without requiring the production of metallic Ce.</a:t>
            </a:r>
          </a:p>
          <a:p>
            <a:pPr rtl="0">
              <a:spcBef>
                <a:spcPts val="0"/>
              </a:spcBef>
              <a:spcAft>
                <a:spcPts val="1200"/>
              </a:spcAft>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a:p>
            <a:pPr rtl="0">
              <a:spcBef>
                <a:spcPts val="0"/>
              </a:spcBef>
              <a:spcAft>
                <a:spcPts val="1200"/>
              </a:spcAft>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800" b="0" i="0" u="none" strike="noStrike">
                <a:solidFill>
                  <a:srgbClr val="000000"/>
                </a:solidFill>
                <a:effectLst/>
                <a:latin typeface="Calibri" panose="020F0502020204030204" pitchFamily="34" charset="0"/>
              </a:rPr>
              <a:t>A. Amon, E.E. Moore, H.B. Henderson, J. Shittu, and S.K. McCall (Lawrence Livermore National Laboratory); M. Kunz (ALS); S. Kastamo, N. Huotari, A. Loukus, and D. Weiss (Loukus Technologies Inc.); and R. Ott (Ames National Laboratory).</a:t>
            </a: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Critical Materials Institute (an Energy Innovation Hub funded by the U.S. Department of Energy, Office of Energy Efficiency and Renewable Energy, Advanced Materials and Manufacturing Technologies Office). This work was performed under the auspices of the U.S. Department of Energy by Lawrence Livermore National Laboratory under Contract DE-AC52-07NA27344. Operation of the ALS is supported by the DOE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https://als.lbl.gov/mechanism-of-an-economical-way-to-produce-al-ce-alloy/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3/12/25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3/12/25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E319B0-40C1-4006-BDAD-053C6FD8ABA8}"/>
              </a:ext>
            </a:extLst>
          </p:cNvPr>
          <p:cNvSpPr/>
          <p:nvPr/>
        </p:nvSpPr>
        <p:spPr>
          <a:xfrm>
            <a:off x="95390" y="5660951"/>
            <a:ext cx="4572414"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A. Amon, E.E. Moore, H.B. Henderson, J. Shittu, M. Kunz, S. Kastamo,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 Huotari, A. Loukus, R. Ott, D. Weiss, and S.K. McCall,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Mater. Horiz.</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11</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b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b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2382 (2024), doi:10.1039/D4MH00087K.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Mechanism of an Economical Way to Produce Al–Ce Alloy </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355428" y="769268"/>
            <a:ext cx="7764379" cy="5150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200"/>
              </a:spcAft>
              <a:buClrTx/>
              <a:buSzTx/>
              <a:buFontTx/>
              <a:buNone/>
              <a:tabLst/>
              <a:defRPr/>
            </a:pPr>
            <a:r>
              <a:rPr lang="en-US" sz="2200" dirty="0">
                <a:solidFill>
                  <a:prstClr val="black"/>
                </a:solidFill>
                <a:latin typeface="AvenirNext LT Pro Bold"/>
              </a:rPr>
              <a:t>A time-resolved diffraction study revealed mechanistic insight into a multi-step chemical reaction for the economical production of aluminum–cerium alloy, a high-performance material with superior temperature stability.</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spcAft>
                <a:spcPts val="200"/>
              </a:spcAft>
              <a:buClrTx/>
              <a:buSzTx/>
              <a:buFontTx/>
              <a:buNone/>
              <a:tabLst/>
              <a:defRPr/>
            </a:pPr>
            <a:r>
              <a:rPr kumimoji="0" lang="en-US" sz="2200" b="0" i="0" u="none" strike="noStrike" kern="1200" cap="none" spc="0" normalizeH="0" baseline="0" noProof="0" dirty="0">
                <a:ln>
                  <a:noFill/>
                </a:ln>
                <a:effectLst/>
                <a:uLnTx/>
                <a:uFillTx/>
                <a:latin typeface="AvenirNext LT Pro Bold"/>
                <a:ea typeface="+mn-ea"/>
                <a:cs typeface="+mn-cs"/>
              </a:rPr>
              <a:t>The work will improve the economics of Al–Ce alloy production while utilizing an often discarded byproduct of rare earth mining.</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sz="2000" dirty="0">
                <a:solidFill>
                  <a:prstClr val="black"/>
                </a:solidFill>
                <a:latin typeface="AvenirNext LT Pro Bold"/>
              </a:rPr>
              <a:t>X-ray diffraction a</a:t>
            </a:r>
            <a:r>
              <a:rPr kumimoji="0" lang="en-US" sz="2000" b="0" i="0" u="none" strike="noStrike" kern="1200" cap="none" spc="0" normalizeH="0" baseline="0" noProof="0" dirty="0">
                <a:ln>
                  <a:noFill/>
                </a:ln>
                <a:solidFill>
                  <a:prstClr val="black"/>
                </a:solidFill>
                <a:effectLst/>
                <a:uLnTx/>
                <a:uFillTx/>
                <a:latin typeface="AvenirNext LT Pro Bold"/>
                <a:ea typeface="+mn-ea"/>
                <a:cs typeface="+mn-cs"/>
              </a:rPr>
              <a:t>t the Advanced Light Source (ALS) tracked how CeO</a:t>
            </a:r>
            <a:r>
              <a:rPr kumimoji="0" lang="en-US" sz="2000" b="0" i="0" u="none" strike="noStrike" kern="1200" cap="none" spc="0" normalizeH="0" baseline="-25000" noProof="0" dirty="0">
                <a:ln>
                  <a:noFill/>
                </a:ln>
                <a:solidFill>
                  <a:prstClr val="black"/>
                </a:solidFill>
                <a:effectLst/>
                <a:uLnTx/>
                <a:uFillTx/>
                <a:latin typeface="AvenirNext LT Pro Bold"/>
                <a:ea typeface="+mn-ea"/>
                <a:cs typeface="+mn-cs"/>
              </a:rPr>
              <a:t>2</a:t>
            </a:r>
            <a:r>
              <a:rPr kumimoji="0" lang="en-US" sz="2000" b="0" i="0" u="none" strike="noStrike" kern="1200" cap="none" spc="0" normalizeH="0" baseline="0" noProof="0" dirty="0">
                <a:ln>
                  <a:noFill/>
                </a:ln>
                <a:solidFill>
                  <a:prstClr val="black"/>
                </a:solidFill>
                <a:effectLst/>
                <a:uLnTx/>
                <a:uFillTx/>
                <a:latin typeface="AvenirNext LT Pro Bold"/>
                <a:ea typeface="+mn-ea"/>
                <a:cs typeface="+mn-cs"/>
              </a:rPr>
              <a:t> reacts with liquid aluminum at high temperatures. </a:t>
            </a:r>
          </a:p>
          <a:p>
            <a:pPr marL="288925" lvl="1" indent="-165100" fontAlgn="base">
              <a:buFont typeface="Arial" panose="020B0604020202020204" pitchFamily="34" charset="0"/>
              <a:buChar char="•"/>
              <a:defRPr/>
            </a:pPr>
            <a:r>
              <a:rPr lang="en-US" sz="2000" dirty="0">
                <a:solidFill>
                  <a:prstClr val="black"/>
                </a:solidFill>
                <a:latin typeface="AvenirNext LT Pro Bold"/>
              </a:rPr>
              <a:t>The results were combined with differential scanning calorimetry, metallography, and thermodynamic calculations.</a:t>
            </a:r>
          </a:p>
          <a:p>
            <a:pPr marL="288925" lvl="1" indent="-165100" fontAlgn="base">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venirNext LT Pro Bold"/>
                <a:ea typeface="+mn-ea"/>
                <a:cs typeface="+mn-cs"/>
              </a:rPr>
              <a:t>The reaction of Ce</a:t>
            </a:r>
            <a:r>
              <a:rPr kumimoji="0" lang="en-US" sz="2000" b="0" i="0" u="none" strike="noStrike" kern="1200" cap="none" spc="0" normalizeH="0" baseline="-25000" noProof="0" dirty="0">
                <a:ln>
                  <a:noFill/>
                </a:ln>
                <a:solidFill>
                  <a:prstClr val="black"/>
                </a:solidFill>
                <a:effectLst/>
                <a:uLnTx/>
                <a:uFillTx/>
                <a:latin typeface="AvenirNext LT Pro Bold"/>
                <a:ea typeface="+mn-ea"/>
                <a:cs typeface="+mn-cs"/>
              </a:rPr>
              <a:t>2</a:t>
            </a:r>
            <a:r>
              <a:rPr kumimoji="0" lang="en-US" sz="2000" b="0" i="0" u="none" strike="noStrike" kern="1200" cap="none" spc="0" normalizeH="0" baseline="0" noProof="0" dirty="0">
                <a:ln>
                  <a:noFill/>
                </a:ln>
                <a:solidFill>
                  <a:prstClr val="black"/>
                </a:solidFill>
                <a:effectLst/>
                <a:uLnTx/>
                <a:uFillTx/>
                <a:latin typeface="AvenirNext LT Pro Bold"/>
                <a:ea typeface="+mn-ea"/>
                <a:cs typeface="+mn-cs"/>
              </a:rPr>
              <a:t>O</a:t>
            </a:r>
            <a:r>
              <a:rPr kumimoji="0" lang="en-US" sz="2000" b="0" i="0" u="none" strike="noStrike" kern="1200" cap="none" spc="0" normalizeH="0" baseline="-25000" noProof="0" dirty="0">
                <a:ln>
                  <a:noFill/>
                </a:ln>
                <a:solidFill>
                  <a:prstClr val="black"/>
                </a:solidFill>
                <a:effectLst/>
                <a:uLnTx/>
                <a:uFillTx/>
                <a:latin typeface="AvenirNext LT Pro Bold"/>
                <a:ea typeface="+mn-ea"/>
                <a:cs typeface="+mn-cs"/>
              </a:rPr>
              <a:t>3</a:t>
            </a:r>
            <a:r>
              <a:rPr kumimoji="0" lang="en-US" sz="2000" b="0" i="0" u="none" strike="noStrike" kern="1200" cap="none" spc="0" normalizeH="0" baseline="0" noProof="0" dirty="0">
                <a:ln>
                  <a:noFill/>
                </a:ln>
                <a:solidFill>
                  <a:prstClr val="black"/>
                </a:solidFill>
                <a:effectLst/>
                <a:uLnTx/>
                <a:uFillTx/>
                <a:latin typeface="AvenirNext LT Pro Bold"/>
                <a:ea typeface="+mn-ea"/>
                <a:cs typeface="+mn-cs"/>
              </a:rPr>
              <a:t> with Al to form CeAlO</a:t>
            </a:r>
            <a:r>
              <a:rPr kumimoji="0" lang="en-US" sz="2000" b="0" i="0" u="none" strike="noStrike" kern="1200" cap="none" spc="0" normalizeH="0" baseline="-25000" noProof="0" dirty="0">
                <a:ln>
                  <a:noFill/>
                </a:ln>
                <a:solidFill>
                  <a:prstClr val="black"/>
                </a:solidFill>
                <a:effectLst/>
                <a:uLnTx/>
                <a:uFillTx/>
                <a:latin typeface="AvenirNext LT Pro Bold"/>
                <a:ea typeface="+mn-ea"/>
                <a:cs typeface="+mn-cs"/>
              </a:rPr>
              <a:t>3</a:t>
            </a:r>
            <a:r>
              <a:rPr kumimoji="0" lang="en-US" sz="2000" b="0" i="0" u="none" strike="noStrike" kern="1200" cap="none" spc="0" normalizeH="0" baseline="0" noProof="0" dirty="0">
                <a:ln>
                  <a:noFill/>
                </a:ln>
                <a:solidFill>
                  <a:prstClr val="black"/>
                </a:solidFill>
                <a:effectLst/>
                <a:uLnTx/>
                <a:uFillTx/>
                <a:latin typeface="AvenirNext LT Pro Bold"/>
                <a:ea typeface="+mn-ea"/>
                <a:cs typeface="+mn-cs"/>
              </a:rPr>
              <a:t> showed markedly different dynamics depending on temperature.</a:t>
            </a:r>
            <a:endParaRPr lang="en-US" altLang="ja-JP" sz="2000" dirty="0">
              <a:solidFill>
                <a:prstClr val="black"/>
              </a:solidFill>
              <a:latin typeface="AvenirNext LT Pro Bold"/>
              <a:cs typeface="Calibri"/>
            </a:endParaRPr>
          </a:p>
        </p:txBody>
      </p:sp>
      <p:sp>
        <p:nvSpPr>
          <p:cNvPr id="5" name="TextBox 4">
            <a:extLst>
              <a:ext uri="{FF2B5EF4-FFF2-40B4-BE49-F238E27FC236}">
                <a16:creationId xmlns:a16="http://schemas.microsoft.com/office/drawing/2014/main" id="{49B2BCC9-030F-8595-73CD-F119708DF463}"/>
              </a:ext>
            </a:extLst>
          </p:cNvPr>
          <p:cNvSpPr txBox="1"/>
          <p:nvPr/>
        </p:nvSpPr>
        <p:spPr>
          <a:xfrm>
            <a:off x="134941" y="3134607"/>
            <a:ext cx="4220485" cy="2308324"/>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The high data-acquisition rate and heating capabilities of the time-resolved diffraction experiments enabled the observation of short-lived intermediate phases, highlighting the importance of temperature control to maximize the reaction yield while minimizing heating costs.</a:t>
            </a:r>
            <a:r>
              <a:rPr lang="en-US" sz="1600" dirty="0">
                <a:highlight>
                  <a:srgbClr val="FFFFFF"/>
                </a:highlight>
              </a:rPr>
              <a:t> The results provide crucial information for the application of the method on an industrial scale.</a:t>
            </a:r>
          </a:p>
        </p:txBody>
      </p:sp>
      <p:pic>
        <p:nvPicPr>
          <p:cNvPr id="9" name="Picture 8" descr="Blue text on a black background&#10;&#10;Description automatically generated">
            <a:extLst>
              <a:ext uri="{FF2B5EF4-FFF2-40B4-BE49-F238E27FC236}">
                <a16:creationId xmlns:a16="http://schemas.microsoft.com/office/drawing/2014/main" id="{9C633153-906D-D430-95F7-2EDE4451B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9014" y="5891934"/>
            <a:ext cx="1603404" cy="309504"/>
          </a:xfrm>
          <a:prstGeom prst="rect">
            <a:avLst/>
          </a:prstGeom>
        </p:spPr>
      </p:pic>
      <p:pic>
        <p:nvPicPr>
          <p:cNvPr id="12" name="Picture 11" descr="A blue and grey logo&#10;&#10;Description automatically generated">
            <a:extLst>
              <a:ext uri="{FF2B5EF4-FFF2-40B4-BE49-F238E27FC236}">
                <a16:creationId xmlns:a16="http://schemas.microsoft.com/office/drawing/2014/main" id="{8FAE41EE-651D-D895-FFDD-032A89F98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7618" y="5948710"/>
            <a:ext cx="793729" cy="195952"/>
          </a:xfrm>
          <a:prstGeom prst="rect">
            <a:avLst/>
          </a:prstGeom>
        </p:spPr>
      </p:pic>
      <p:pic>
        <p:nvPicPr>
          <p:cNvPr id="14" name="Picture 13" descr="A black and grey logo&#10;&#10;Description automatically generated">
            <a:extLst>
              <a:ext uri="{FF2B5EF4-FFF2-40B4-BE49-F238E27FC236}">
                <a16:creationId xmlns:a16="http://schemas.microsoft.com/office/drawing/2014/main" id="{7802C98E-1657-D7A7-FBF1-07C017196676}"/>
              </a:ext>
            </a:extLst>
          </p:cNvPr>
          <p:cNvPicPr>
            <a:picLocks noChangeAspect="1"/>
          </p:cNvPicPr>
          <p:nvPr/>
        </p:nvPicPr>
        <p:blipFill>
          <a:blip r:embed="rId7">
            <a:extLst>
              <a:ext uri="{28A0092B-C50C-407E-A947-70E740481C1C}">
                <a14:useLocalDpi xmlns:a14="http://schemas.microsoft.com/office/drawing/2010/main" val="0"/>
              </a:ext>
            </a:extLst>
          </a:blip>
          <a:srcRect l="5462" t="13722" r="5042" b="13420"/>
          <a:stretch/>
        </p:blipFill>
        <p:spPr>
          <a:xfrm>
            <a:off x="7612139" y="5891934"/>
            <a:ext cx="1272867" cy="309504"/>
          </a:xfrm>
          <a:prstGeom prst="rect">
            <a:avLst/>
          </a:prstGeom>
        </p:spPr>
      </p:pic>
      <p:pic>
        <p:nvPicPr>
          <p:cNvPr id="16" name="Picture 15" descr="A graph of different types of lines&#10;&#10;Description automatically generated with medium confidence">
            <a:extLst>
              <a:ext uri="{FF2B5EF4-FFF2-40B4-BE49-F238E27FC236}">
                <a16:creationId xmlns:a16="http://schemas.microsoft.com/office/drawing/2014/main" id="{6DE7A4AB-8C4A-BED2-1D81-4908C4E55D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1196" y="1000374"/>
            <a:ext cx="3931727" cy="2067242"/>
          </a:xfrm>
          <a:prstGeom prst="rect">
            <a:avLst/>
          </a:prstGeom>
        </p:spPr>
      </p:pic>
      <p:pic>
        <p:nvPicPr>
          <p:cNvPr id="3" name="Picture 2" descr="A logo with a red and black text&#10;&#10;Description automatically generated with medium confidence">
            <a:extLst>
              <a:ext uri="{FF2B5EF4-FFF2-40B4-BE49-F238E27FC236}">
                <a16:creationId xmlns:a16="http://schemas.microsoft.com/office/drawing/2014/main" id="{2367B3C8-2B05-6466-D7BD-EDA7C52C86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0280" y="5840409"/>
            <a:ext cx="1352639" cy="412555"/>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38448</TotalTime>
  <Words>588</Words>
  <Application>Microsoft Macintosh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Mechanism of an Economical Way to Produce Al–Ce Alloy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519</cp:revision>
  <dcterms:created xsi:type="dcterms:W3CDTF">2024-01-05T19:34:06Z</dcterms:created>
  <dcterms:modified xsi:type="dcterms:W3CDTF">2025-03-12T23:36:45Z</dcterms:modified>
</cp:coreProperties>
</file>