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194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266" autoAdjust="0"/>
    <p:restoredTop sz="91941"/>
  </p:normalViewPr>
  <p:slideViewPr>
    <p:cSldViewPr snapToGrid="0">
      <p:cViewPr varScale="1">
        <p:scale>
          <a:sx n="137" d="100"/>
          <a:sy n="137" d="100"/>
        </p:scale>
        <p:origin x="115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0A6040-0C3C-44FD-9379-09F79A85B395}" type="datetimeFigureOut">
              <a:rPr lang="en-US" smtClean="0"/>
              <a:t>3/24/25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77FC7A-15B8-4666-ADF4-94FD06153BB8}" type="slidenum">
              <a:rPr lang="en-US" smtClean="0"/>
              <a:t>‹#›</a:t>
            </a:fld>
            <a:endParaRPr lang="en-US"/>
          </a:p>
        </p:txBody>
      </p:sp>
    </p:spTree>
    <p:extLst>
      <p:ext uri="{BB962C8B-B14F-4D97-AF65-F5344CB8AC3E}">
        <p14:creationId xmlns:p14="http://schemas.microsoft.com/office/powerpoint/2010/main" val="2259072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The development of quantum mechanics—featuring concepts such as quantized energy levels, wave-particle duality, and the uncertainty principle—revolutionized physics in the early 20th century. It led to the rise of the wave function as a way to describe, mathematically, the quantum state of a system (such as electrons in a crystal). A more recent development, the quantum geometric tensor (QGT) is also a mathematical entity, this time describing how wave functions are affected by changes in a material’s quantum “landscape” (e.g., the material’s structure, its topological properties, electron-electron interactions, and spin-orbit coupling). The QGT is therefore a fundamental physical concept that helps explain a range of quantum phenomena in materials. However, despite its importance, a generic method for measuring the QGT in solids has been lacking. In this work, researchers outline a way to measure the momentum-resolved QGT of solids using angle-resolved photoemission spectroscopy (ARPES). In addition to being fundamentally interesting, the QGT is also important for potential applications in next-generation microelectronics and advanced energy technologies. Studies involving the QGT will contribute immensely to what’s been dubbed the “second quantum revolution,” focusing on the control and harnessing of quantum nature at the device scale.</a:t>
            </a: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Researchers: </a:t>
            </a:r>
            <a:r>
              <a:rPr lang="en-US" sz="1200" b="0" i="0" u="none" strike="noStrike" kern="1200">
                <a:solidFill>
                  <a:schemeClr val="tx1"/>
                </a:solidFill>
                <a:effectLst/>
                <a:latin typeface="+mn-lt"/>
                <a:ea typeface="+mn-ea"/>
                <a:cs typeface="+mn-cs"/>
              </a:rPr>
              <a:t>M. Kang (MIT and Max Planck POSTECH/Korea Research Initiative); S. Kim, Y. Qian, J. Jung, and B.-J. Yang (Seoul National University); P.M. Neves, S. Fang, J.G. Checkelsky, and R. Comin (MIT); L. Ye (Stanford University and MIT); D. Puntel (University of Trieste, Italy); F. Mazzola (National Research Council, Italy, and Ca’ Foscari University of Venice); C. Jozwiak, A. Bostwick, and E. Rotenberg (ALS); J. Fuji and I. Vobornik (National Research Council, Italy); and J.-H. Park (Max Planck POSTECH/Korea Research Initiative and Pohang University of Science and Technology).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Acknowledgment from paper: </a:t>
            </a:r>
            <a:r>
              <a:rPr lang="en-US" sz="1800" b="0" i="0" u="none" strike="noStrike">
                <a:solidFill>
                  <a:srgbClr val="000000"/>
                </a:solidFill>
                <a:effectLst/>
                <a:latin typeface="Calibri" panose="020F0502020204030204" pitchFamily="34" charset="0"/>
              </a:rPr>
              <a:t>Air Force Office of Scientific Research; National Science Foundation; Gordon and Betty Moore Foundation; National Research Foundation of Korea; Samsung Science and Technology Foundation; Army Research Office; US Department of Energy, Office of Science, Basic Energy Sciences Program (DOE BES), Center for Advancement of Topological Semimetals (an Energy Frontier Research Center led by Ames National Laboratory); Heising-Simons Physics Research Fellow Program; Tsinghua Education Foundation; Nanoscience Foundries and Fine Analysis Project, Italy; Samsung Foundation of Culture; and Kavli Institute. Operation of the ALS is supported by DOE BES.</a:t>
            </a:r>
            <a:endParaRPr kumimoji="0" lang="en-US" sz="12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06636"/>
                </a:solidFill>
                <a:effectLst/>
                <a:uLnTx/>
                <a:uFillTx/>
                <a:latin typeface="+mn-lt"/>
                <a:ea typeface="+mn-ea"/>
                <a:cs typeface="+mn-cs"/>
              </a:rPr>
              <a:t>Full highlight: https://als.lbl.gov/mapping-the-quantum-landscape-of-electrons-in-solids/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76D4B8-3D7E-42E7-AF06-6D9133F7F08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25974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US"/>
              <a:t>Click to edit title </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4" name="Date Placeholder 3"/>
          <p:cNvSpPr>
            <a:spLocks noGrp="1"/>
          </p:cNvSpPr>
          <p:nvPr>
            <p:ph type="dt" sz="half" idx="10"/>
          </p:nvPr>
        </p:nvSpPr>
        <p:spPr>
          <a:xfrm>
            <a:off x="2928257" y="6413161"/>
            <a:ext cx="968829" cy="365125"/>
          </a:xfrm>
          <a:prstGeom prst="rect">
            <a:avLst/>
          </a:prstGeom>
        </p:spPr>
        <p:txBody>
          <a:bodyPr/>
          <a:lstStyle>
            <a:lvl1pPr algn="r">
              <a:defRPr sz="1100"/>
            </a:lvl1pPr>
          </a:lstStyle>
          <a:p>
            <a:fld id="{8F182ACA-94E5-43E6-83F8-799916BA6B59}" type="datetime1">
              <a:rPr lang="en-US" smtClean="0"/>
              <a:pPr/>
              <a:t>3/24/25</a:t>
            </a:fld>
            <a:endParaRPr lang="en-US"/>
          </a:p>
        </p:txBody>
      </p:sp>
      <p:sp>
        <p:nvSpPr>
          <p:cNvPr id="5" name="Footer Placeholder 4"/>
          <p:cNvSpPr>
            <a:spLocks noGrp="1"/>
          </p:cNvSpPr>
          <p:nvPr>
            <p:ph type="ftr" sz="quarter" idx="11"/>
          </p:nvPr>
        </p:nvSpPr>
        <p:spPr>
          <a:xfrm>
            <a:off x="4038600" y="6413160"/>
            <a:ext cx="4114800" cy="365125"/>
          </a:xfrm>
          <a:prstGeom prst="rect">
            <a:avLst/>
          </a:prstGeom>
        </p:spPr>
        <p:txBody>
          <a:bodyPr/>
          <a:lstStyle>
            <a:lvl1pPr>
              <a:defRPr sz="1100"/>
            </a:lvl1pPr>
          </a:lstStyle>
          <a:p>
            <a:endParaRPr lang="en-US"/>
          </a:p>
        </p:txBody>
      </p:sp>
      <p:sp>
        <p:nvSpPr>
          <p:cNvPr id="6" name="Rectangle 5"/>
          <p:cNvSpPr/>
          <p:nvPr userDrawn="1"/>
        </p:nvSpPr>
        <p:spPr>
          <a:xfrm>
            <a:off x="0" y="5622878"/>
            <a:ext cx="12192000" cy="123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2289" y="5815220"/>
            <a:ext cx="4894439" cy="901108"/>
          </a:xfrm>
          <a:prstGeom prst="rect">
            <a:avLst/>
          </a:prstGeom>
        </p:spPr>
      </p:pic>
      <p:sp>
        <p:nvSpPr>
          <p:cNvPr id="8" name="TextBox 7"/>
          <p:cNvSpPr txBox="1"/>
          <p:nvPr userDrawn="1"/>
        </p:nvSpPr>
        <p:spPr>
          <a:xfrm>
            <a:off x="7162800" y="5917273"/>
            <a:ext cx="5029200" cy="646331"/>
          </a:xfrm>
          <a:prstGeom prst="rect">
            <a:avLst/>
          </a:prstGeom>
          <a:noFill/>
        </p:spPr>
        <p:txBody>
          <a:bodyPr wrap="square" rtlCol="0">
            <a:spAutoFit/>
          </a:bodyPr>
          <a:lstStyle/>
          <a:p>
            <a:pPr algn="ctr"/>
            <a:r>
              <a:rPr lang="en-US" sz="3600">
                <a:solidFill>
                  <a:schemeClr val="accent1"/>
                </a:solidFill>
                <a:latin typeface="+mj-lt"/>
              </a:rPr>
              <a:t>https://science.osti.gov/</a:t>
            </a:r>
          </a:p>
        </p:txBody>
      </p:sp>
    </p:spTree>
    <p:extLst>
      <p:ext uri="{BB962C8B-B14F-4D97-AF65-F5344CB8AC3E}">
        <p14:creationId xmlns:p14="http://schemas.microsoft.com/office/powerpoint/2010/main" val="359242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8" name="Rectangle 7">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543985239"/>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0" name="TextBox 9"/>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2039374868"/>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554804-D3F1-4E4C-9D0A-99063A42E6CF}"/>
              </a:ext>
            </a:extLst>
          </p:cNvPr>
          <p:cNvSpPr/>
          <p:nvPr userDrawn="1"/>
        </p:nvSpPr>
        <p:spPr>
          <a:xfrm>
            <a:off x="533399" y="365125"/>
            <a:ext cx="11125199" cy="6006645"/>
          </a:xfrm>
          <a:prstGeom prst="rect">
            <a:avLst/>
          </a:prstGeom>
          <a:solidFill>
            <a:schemeClr val="bg1"/>
          </a:solidFill>
          <a:ln>
            <a:noFill/>
          </a:ln>
          <a:effectLst>
            <a:outerShdw blurRad="393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D320D-9AE5-495A-8DCF-E560C7CE6942}"/>
              </a:ext>
            </a:extLst>
          </p:cNvPr>
          <p:cNvSpPr>
            <a:spLocks noGrp="1"/>
          </p:cNvSpPr>
          <p:nvPr>
            <p:ph type="title" hasCustomPrompt="1"/>
          </p:nvPr>
        </p:nvSpPr>
        <p:spPr>
          <a:xfrm>
            <a:off x="533399" y="365125"/>
            <a:ext cx="11125199" cy="1325563"/>
          </a:xfrm>
          <a:noFill/>
          <a:effectLst/>
        </p:spPr>
        <p:txBody>
          <a:bodyPr>
            <a:normAutofit/>
          </a:bodyPr>
          <a:lstStyle>
            <a:lvl1pPr>
              <a:defRPr sz="3200">
                <a:latin typeface="Arial Black" panose="020B0A04020102020204" pitchFamily="34" charset="0"/>
              </a:defRPr>
            </a:lvl1pPr>
          </a:lstStyle>
          <a:p>
            <a:r>
              <a:rPr lang="en-US"/>
              <a:t>CLICK TO EDIT MASTER TITLE STYLE</a:t>
            </a:r>
          </a:p>
        </p:txBody>
      </p:sp>
      <p:sp>
        <p:nvSpPr>
          <p:cNvPr id="8" name="Content Placeholder 7">
            <a:extLst>
              <a:ext uri="{FF2B5EF4-FFF2-40B4-BE49-F238E27FC236}">
                <a16:creationId xmlns:a16="http://schemas.microsoft.com/office/drawing/2014/main" id="{8FA30B88-A952-44AD-A005-15181C4C3821}"/>
              </a:ext>
            </a:extLst>
          </p:cNvPr>
          <p:cNvSpPr>
            <a:spLocks noGrp="1"/>
          </p:cNvSpPr>
          <p:nvPr>
            <p:ph sz="quarter" idx="13"/>
          </p:nvPr>
        </p:nvSpPr>
        <p:spPr>
          <a:xfrm>
            <a:off x="533400" y="1690687"/>
            <a:ext cx="11125200" cy="4681083"/>
          </a:xfrm>
          <a:noFill/>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B64AAD3-F0AA-4ADC-94DB-573E7A24E05D}"/>
              </a:ext>
            </a:extLst>
          </p:cNvPr>
          <p:cNvSpPr>
            <a:spLocks noGrp="1"/>
          </p:cNvSpPr>
          <p:nvPr>
            <p:ph type="dt" sz="half" idx="10"/>
          </p:nvPr>
        </p:nvSpPr>
        <p:spPr/>
        <p:txBody>
          <a:bodyPr/>
          <a:lstStyle/>
          <a:p>
            <a:fld id="{F50FB8F4-93A4-403A-9708-D7F20BB46076}" type="datetimeFigureOut">
              <a:rPr lang="en-US" smtClean="0"/>
              <a:t>3/24/25</a:t>
            </a:fld>
            <a:endParaRPr lang="en-US"/>
          </a:p>
        </p:txBody>
      </p:sp>
      <p:sp>
        <p:nvSpPr>
          <p:cNvPr id="4" name="Footer Placeholder 3">
            <a:extLst>
              <a:ext uri="{FF2B5EF4-FFF2-40B4-BE49-F238E27FC236}">
                <a16:creationId xmlns:a16="http://schemas.microsoft.com/office/drawing/2014/main" id="{A0DA90BE-ACA4-4FB3-94A8-F04E91F8DD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6825A-BF46-4C73-BAF3-E0F8BD54BD30}"/>
              </a:ext>
            </a:extLst>
          </p:cNvPr>
          <p:cNvSpPr>
            <a:spLocks noGrp="1"/>
          </p:cNvSpPr>
          <p:nvPr>
            <p:ph type="sldNum" sz="quarter" idx="12"/>
          </p:nvPr>
        </p:nvSpPr>
        <p:spPr/>
        <p:txBody>
          <a:bodyPr/>
          <a:lstStyle/>
          <a:p>
            <a:fld id="{2F3902C9-C47C-4EF4-BA50-DAB7C4D8D7B4}" type="slidenum">
              <a:rPr lang="en-US" smtClean="0"/>
              <a:t>‹#›</a:t>
            </a:fld>
            <a:endParaRPr lang="en-US"/>
          </a:p>
        </p:txBody>
      </p:sp>
      <p:pic>
        <p:nvPicPr>
          <p:cNvPr id="6" name="Picture 5">
            <a:extLst>
              <a:ext uri="{FF2B5EF4-FFF2-40B4-BE49-F238E27FC236}">
                <a16:creationId xmlns:a16="http://schemas.microsoft.com/office/drawing/2014/main" id="{1C43C625-146F-4A45-9B4B-701007EBF0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5025" y="6001949"/>
            <a:ext cx="1933575" cy="355988"/>
          </a:xfrm>
          <a:prstGeom prst="rect">
            <a:avLst/>
          </a:prstGeom>
        </p:spPr>
      </p:pic>
    </p:spTree>
    <p:extLst>
      <p:ext uri="{BB962C8B-B14F-4D97-AF65-F5344CB8AC3E}">
        <p14:creationId xmlns:p14="http://schemas.microsoft.com/office/powerpoint/2010/main" val="1540521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idx="1"/>
          </p:nvPr>
        </p:nvSpPr>
        <p:spPr/>
        <p:txBody>
          <a:bodyPr/>
          <a:lstStyle>
            <a:lvl1pPr marL="228600" indent="-2286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129302534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conten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5430484"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6333067" y="1681163"/>
            <a:ext cx="5454121"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556720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conten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3578225"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2"/>
          </p:nvPr>
        </p:nvSpPr>
        <p:spPr>
          <a:xfrm>
            <a:off x="4327525" y="1681163"/>
            <a:ext cx="3576638" cy="4143375"/>
          </a:xfrm>
          <a:solidFill>
            <a:schemeClr val="accent4"/>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8212138" y="1681163"/>
            <a:ext cx="3575050"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143045"/>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icture (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2" name="Picture Placeholder 11"/>
          <p:cNvSpPr>
            <a:spLocks noGrp="1"/>
          </p:cNvSpPr>
          <p:nvPr>
            <p:ph type="pic" sz="quarter" idx="10"/>
          </p:nvPr>
        </p:nvSpPr>
        <p:spPr>
          <a:xfrm>
            <a:off x="6920089" y="1045804"/>
            <a:ext cx="5271912" cy="5274034"/>
          </a:xfrm>
          <a:custGeom>
            <a:avLst/>
            <a:gdLst>
              <a:gd name="connsiteX0" fmla="*/ 3962270 w 5375563"/>
              <a:gd name="connsiteY0" fmla="*/ 0 h 5377727"/>
              <a:gd name="connsiteX1" fmla="*/ 5140529 w 5375563"/>
              <a:gd name="connsiteY1" fmla="*/ 168208 h 5377727"/>
              <a:gd name="connsiteX2" fmla="*/ 5375563 w 5375563"/>
              <a:gd name="connsiteY2" fmla="*/ 249437 h 5377727"/>
              <a:gd name="connsiteX3" fmla="*/ 5375563 w 5375563"/>
              <a:gd name="connsiteY3" fmla="*/ 5377727 h 5377727"/>
              <a:gd name="connsiteX4" fmla="*/ 398434 w 5375563"/>
              <a:gd name="connsiteY4" fmla="*/ 5377727 h 5377727"/>
              <a:gd name="connsiteX5" fmla="*/ 390724 w 5375563"/>
              <a:gd name="connsiteY5" fmla="*/ 5363513 h 5377727"/>
              <a:gd name="connsiteX6" fmla="*/ 0 w 5375563"/>
              <a:gd name="connsiteY6" fmla="*/ 3741443 h 5377727"/>
              <a:gd name="connsiteX7" fmla="*/ 3962270 w 5375563"/>
              <a:gd name="connsiteY7" fmla="*/ 0 h 537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5563" h="5377727">
                <a:moveTo>
                  <a:pt x="3962270" y="0"/>
                </a:moveTo>
                <a:cubicBezTo>
                  <a:pt x="4372577" y="0"/>
                  <a:pt x="4768317" y="58891"/>
                  <a:pt x="5140529" y="168208"/>
                </a:cubicBezTo>
                <a:lnTo>
                  <a:pt x="5375563" y="249437"/>
                </a:lnTo>
                <a:lnTo>
                  <a:pt x="5375563" y="5377727"/>
                </a:lnTo>
                <a:lnTo>
                  <a:pt x="398434" y="5377727"/>
                </a:lnTo>
                <a:lnTo>
                  <a:pt x="390724" y="5363513"/>
                </a:lnTo>
                <a:cubicBezTo>
                  <a:pt x="140324" y="4872813"/>
                  <a:pt x="0" y="4322602"/>
                  <a:pt x="0" y="3741443"/>
                </a:cubicBezTo>
                <a:cubicBezTo>
                  <a:pt x="0" y="1675101"/>
                  <a:pt x="1773969" y="0"/>
                  <a:pt x="3962270" y="0"/>
                </a:cubicBezTo>
                <a:close/>
              </a:path>
            </a:pathLst>
          </a:custGeom>
          <a:noFill/>
        </p:spPr>
        <p:txBody>
          <a:bodyPr wrap="square" anchor="ctr" anchorCtr="1">
            <a:noAutofit/>
          </a:bodyPr>
          <a:lstStyle>
            <a:lvl1pPr marL="0" indent="0">
              <a:buNone/>
              <a:defRPr/>
            </a:lvl1pPr>
          </a:lstStyle>
          <a:p>
            <a:r>
              <a:rPr lang="en-US"/>
              <a:t>Click icon to add picture</a:t>
            </a:r>
          </a:p>
        </p:txBody>
      </p:sp>
      <p:sp>
        <p:nvSpPr>
          <p:cNvPr id="14" name="Text Placeholder 13"/>
          <p:cNvSpPr>
            <a:spLocks noGrp="1"/>
          </p:cNvSpPr>
          <p:nvPr>
            <p:ph type="body" sz="quarter" idx="11"/>
          </p:nvPr>
        </p:nvSpPr>
        <p:spPr>
          <a:xfrm>
            <a:off x="409575" y="1389063"/>
            <a:ext cx="6227763"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4462024"/>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icture (circ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668421"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5" y="1389063"/>
            <a:ext cx="4580089"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2"/>
          </p:nvPr>
        </p:nvSpPr>
        <p:spPr>
          <a:xfrm>
            <a:off x="6164263" y="1320659"/>
            <a:ext cx="1543050" cy="1543191"/>
          </a:xfrm>
          <a:prstGeom prst="ellipse">
            <a:avLst/>
          </a:prstGeom>
        </p:spPr>
        <p:txBody>
          <a:bodyPr>
            <a:normAutofit/>
          </a:bodyPr>
          <a:lstStyle>
            <a:lvl1pPr>
              <a:defRPr sz="1400"/>
            </a:lvl1pPr>
          </a:lstStyle>
          <a:p>
            <a:r>
              <a:rPr lang="en-US"/>
              <a:t>Click icon to add picture</a:t>
            </a:r>
          </a:p>
        </p:txBody>
      </p:sp>
      <p:sp>
        <p:nvSpPr>
          <p:cNvPr id="17" name="Picture Placeholder 16"/>
          <p:cNvSpPr>
            <a:spLocks noGrp="1"/>
          </p:cNvSpPr>
          <p:nvPr>
            <p:ph type="pic" sz="quarter" idx="13"/>
          </p:nvPr>
        </p:nvSpPr>
        <p:spPr>
          <a:xfrm>
            <a:off x="8918700" y="529330"/>
            <a:ext cx="2835150" cy="2834583"/>
          </a:xfrm>
          <a:prstGeom prst="ellipse">
            <a:avLst/>
          </a:prstGeom>
        </p:spPr>
        <p:txBody>
          <a:bodyPr/>
          <a:lstStyle/>
          <a:p>
            <a:r>
              <a:rPr lang="en-US"/>
              <a:t>Click icon to add picture</a:t>
            </a:r>
          </a:p>
        </p:txBody>
      </p:sp>
      <p:sp>
        <p:nvSpPr>
          <p:cNvPr id="20" name="Picture Placeholder 19"/>
          <p:cNvSpPr>
            <a:spLocks noGrp="1"/>
          </p:cNvSpPr>
          <p:nvPr>
            <p:ph type="pic" sz="quarter" idx="14"/>
          </p:nvPr>
        </p:nvSpPr>
        <p:spPr>
          <a:xfrm>
            <a:off x="7245351" y="2667000"/>
            <a:ext cx="1831861" cy="1833563"/>
          </a:xfrm>
          <a:prstGeom prst="ellipse">
            <a:avLst/>
          </a:prstGeom>
        </p:spPr>
        <p:txBody>
          <a:bodyPr>
            <a:normAutofit/>
          </a:bodyPr>
          <a:lstStyle>
            <a:lvl1pPr>
              <a:defRPr sz="1800"/>
            </a:lvl1pPr>
          </a:lstStyle>
          <a:p>
            <a:r>
              <a:rPr lang="en-US"/>
              <a:t>Click icon to add picture</a:t>
            </a:r>
          </a:p>
        </p:txBody>
      </p:sp>
      <p:sp>
        <p:nvSpPr>
          <p:cNvPr id="22" name="Picture Placeholder 21"/>
          <p:cNvSpPr>
            <a:spLocks noGrp="1"/>
          </p:cNvSpPr>
          <p:nvPr>
            <p:ph type="pic" sz="quarter" idx="15"/>
          </p:nvPr>
        </p:nvSpPr>
        <p:spPr>
          <a:xfrm>
            <a:off x="5463822" y="4007983"/>
            <a:ext cx="2210192" cy="2210466"/>
          </a:xfrm>
          <a:prstGeom prst="ellipse">
            <a:avLst/>
          </a:prstGeom>
        </p:spPr>
        <p:txBody>
          <a:bodyPr/>
          <a:lstStyle/>
          <a:p>
            <a:r>
              <a:rPr lang="en-US"/>
              <a:t>Click icon to add picture</a:t>
            </a:r>
          </a:p>
        </p:txBody>
      </p:sp>
      <p:sp>
        <p:nvSpPr>
          <p:cNvPr id="24" name="Picture Placeholder 23"/>
          <p:cNvSpPr>
            <a:spLocks noGrp="1"/>
          </p:cNvSpPr>
          <p:nvPr>
            <p:ph type="pic" sz="quarter" idx="16"/>
          </p:nvPr>
        </p:nvSpPr>
        <p:spPr>
          <a:xfrm>
            <a:off x="9218855" y="3630613"/>
            <a:ext cx="2392119" cy="2392362"/>
          </a:xfrm>
          <a:prstGeom prst="ellipse">
            <a:avLst/>
          </a:prstGeom>
        </p:spPr>
        <p:txBody>
          <a:bodyPr/>
          <a:lstStyle/>
          <a:p>
            <a:r>
              <a:rPr lang="en-US"/>
              <a:t>Click icon to add picture</a:t>
            </a:r>
          </a:p>
        </p:txBody>
      </p:sp>
    </p:spTree>
    <p:extLst>
      <p:ext uri="{BB962C8B-B14F-4D97-AF65-F5344CB8AC3E}">
        <p14:creationId xmlns:p14="http://schemas.microsoft.com/office/powerpoint/2010/main" val="289920130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p:cNvSpPr>
            <a:spLocks noGrp="1"/>
          </p:cNvSpPr>
          <p:nvPr>
            <p:ph type="pic" sz="quarter" idx="12"/>
          </p:nvPr>
        </p:nvSpPr>
        <p:spPr>
          <a:xfrm>
            <a:off x="5947085" y="1446839"/>
            <a:ext cx="6244914" cy="4481287"/>
          </a:xfrm>
          <a:custGeom>
            <a:avLst/>
            <a:gdLst>
              <a:gd name="connsiteX0" fmla="*/ 743081 w 6244914"/>
              <a:gd name="connsiteY0" fmla="*/ 3021747 h 4481287"/>
              <a:gd name="connsiteX1" fmla="*/ 6244914 w 6244914"/>
              <a:gd name="connsiteY1" fmla="*/ 3021747 h 4481287"/>
              <a:gd name="connsiteX2" fmla="*/ 6244914 w 6244914"/>
              <a:gd name="connsiteY2" fmla="*/ 4481287 h 4481287"/>
              <a:gd name="connsiteX3" fmla="*/ 1475626 w 6244914"/>
              <a:gd name="connsiteY3" fmla="*/ 4481287 h 4481287"/>
              <a:gd name="connsiteX4" fmla="*/ 0 w 6244914"/>
              <a:gd name="connsiteY4" fmla="*/ 1510873 h 4481287"/>
              <a:gd name="connsiteX5" fmla="*/ 6244914 w 6244914"/>
              <a:gd name="connsiteY5" fmla="*/ 1510873 h 4481287"/>
              <a:gd name="connsiteX6" fmla="*/ 6244914 w 6244914"/>
              <a:gd name="connsiteY6" fmla="*/ 2970413 h 4481287"/>
              <a:gd name="connsiteX7" fmla="*/ 733392 w 6244914"/>
              <a:gd name="connsiteY7" fmla="*/ 2970413 h 4481287"/>
              <a:gd name="connsiteX8" fmla="*/ 723088 w 6244914"/>
              <a:gd name="connsiteY8" fmla="*/ 0 h 4481287"/>
              <a:gd name="connsiteX9" fmla="*/ 6244914 w 6244914"/>
              <a:gd name="connsiteY9" fmla="*/ 0 h 4481287"/>
              <a:gd name="connsiteX10" fmla="*/ 6244914 w 6244914"/>
              <a:gd name="connsiteY10" fmla="*/ 1459540 h 4481287"/>
              <a:gd name="connsiteX11" fmla="*/ 0 w 6244914"/>
              <a:gd name="connsiteY11" fmla="*/ 1459540 h 448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4914" h="4481287">
                <a:moveTo>
                  <a:pt x="743081" y="3021747"/>
                </a:moveTo>
                <a:lnTo>
                  <a:pt x="6244914" y="3021747"/>
                </a:lnTo>
                <a:lnTo>
                  <a:pt x="6244914" y="4481287"/>
                </a:lnTo>
                <a:lnTo>
                  <a:pt x="1475626" y="4481287"/>
                </a:lnTo>
                <a:close/>
                <a:moveTo>
                  <a:pt x="0" y="1510873"/>
                </a:moveTo>
                <a:lnTo>
                  <a:pt x="6244914" y="1510873"/>
                </a:lnTo>
                <a:lnTo>
                  <a:pt x="6244914" y="2970413"/>
                </a:lnTo>
                <a:lnTo>
                  <a:pt x="733392" y="2970413"/>
                </a:lnTo>
                <a:close/>
                <a:moveTo>
                  <a:pt x="723088" y="0"/>
                </a:moveTo>
                <a:lnTo>
                  <a:pt x="6244914" y="0"/>
                </a:lnTo>
                <a:lnTo>
                  <a:pt x="6244914" y="1459540"/>
                </a:lnTo>
                <a:lnTo>
                  <a:pt x="0" y="1459540"/>
                </a:ln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1933100067"/>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723920"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p:cNvSpPr>
            <a:spLocks noGrp="1"/>
          </p:cNvSpPr>
          <p:nvPr>
            <p:ph type="pic" sz="quarter" idx="12"/>
          </p:nvPr>
        </p:nvSpPr>
        <p:spPr>
          <a:xfrm>
            <a:off x="5856088" y="1"/>
            <a:ext cx="6335912" cy="6263859"/>
          </a:xfrm>
          <a:custGeom>
            <a:avLst/>
            <a:gdLst>
              <a:gd name="connsiteX0" fmla="*/ 6335911 w 6335912"/>
              <a:gd name="connsiteY0" fmla="*/ 2555883 h 6263859"/>
              <a:gd name="connsiteX1" fmla="*/ 6335911 w 6335912"/>
              <a:gd name="connsiteY1" fmla="*/ 4093940 h 6263859"/>
              <a:gd name="connsiteX2" fmla="*/ 2473897 w 6335912"/>
              <a:gd name="connsiteY2" fmla="*/ 6182304 h 6263859"/>
              <a:gd name="connsiteX3" fmla="*/ 1634032 w 6335912"/>
              <a:gd name="connsiteY3" fmla="*/ 6022415 h 6263859"/>
              <a:gd name="connsiteX4" fmla="*/ 1557097 w 6335912"/>
              <a:gd name="connsiteY4" fmla="*/ 5909031 h 6263859"/>
              <a:gd name="connsiteX5" fmla="*/ 1504339 w 6335912"/>
              <a:gd name="connsiteY5" fmla="*/ 5782574 h 6263859"/>
              <a:gd name="connsiteX6" fmla="*/ 1830371 w 6335912"/>
              <a:gd name="connsiteY6" fmla="*/ 4992231 h 6263859"/>
              <a:gd name="connsiteX7" fmla="*/ 6335912 w 6335912"/>
              <a:gd name="connsiteY7" fmla="*/ 1016220 h 6263859"/>
              <a:gd name="connsiteX8" fmla="*/ 6335912 w 6335912"/>
              <a:gd name="connsiteY8" fmla="*/ 2459009 h 6263859"/>
              <a:gd name="connsiteX9" fmla="*/ 936517 w 6335912"/>
              <a:gd name="connsiteY9" fmla="*/ 5378703 h 6263859"/>
              <a:gd name="connsiteX10" fmla="*/ 148674 w 6335912"/>
              <a:gd name="connsiteY10" fmla="*/ 5228717 h 6263859"/>
              <a:gd name="connsiteX11" fmla="*/ 76504 w 6335912"/>
              <a:gd name="connsiteY11" fmla="*/ 5122356 h 6263859"/>
              <a:gd name="connsiteX12" fmla="*/ 27015 w 6335912"/>
              <a:gd name="connsiteY12" fmla="*/ 5003733 h 6263859"/>
              <a:gd name="connsiteX13" fmla="*/ 332851 w 6335912"/>
              <a:gd name="connsiteY13" fmla="*/ 4262345 h 6263859"/>
              <a:gd name="connsiteX14" fmla="*/ 5370853 w 6335912"/>
              <a:gd name="connsiteY14" fmla="*/ 0 h 6263859"/>
              <a:gd name="connsiteX15" fmla="*/ 6335912 w 6335912"/>
              <a:gd name="connsiteY15" fmla="*/ 0 h 6263859"/>
              <a:gd name="connsiteX16" fmla="*/ 6335910 w 6335912"/>
              <a:gd name="connsiteY16" fmla="*/ 920939 h 6263859"/>
              <a:gd name="connsiteX17" fmla="*/ 1426128 w 6335912"/>
              <a:gd name="connsiteY17" fmla="*/ 3575878 h 6263859"/>
              <a:gd name="connsiteX18" fmla="*/ 638286 w 6335912"/>
              <a:gd name="connsiteY18" fmla="*/ 3425891 h 6263859"/>
              <a:gd name="connsiteX19" fmla="*/ 566116 w 6335912"/>
              <a:gd name="connsiteY19" fmla="*/ 3319531 h 6263859"/>
              <a:gd name="connsiteX20" fmla="*/ 516627 w 6335912"/>
              <a:gd name="connsiteY20" fmla="*/ 3200907 h 6263859"/>
              <a:gd name="connsiteX21" fmla="*/ 822463 w 6335912"/>
              <a:gd name="connsiteY21" fmla="*/ 2459519 h 626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35912" h="6263859">
                <a:moveTo>
                  <a:pt x="6335911" y="2555883"/>
                </a:moveTo>
                <a:lnTo>
                  <a:pt x="6335911" y="4093940"/>
                </a:lnTo>
                <a:lnTo>
                  <a:pt x="2473897" y="6182304"/>
                </a:lnTo>
                <a:cubicBezTo>
                  <a:pt x="2186346" y="6337796"/>
                  <a:pt x="1836138" y="6263560"/>
                  <a:pt x="1634032" y="6022415"/>
                </a:cubicBezTo>
                <a:lnTo>
                  <a:pt x="1557097" y="5909031"/>
                </a:lnTo>
                <a:lnTo>
                  <a:pt x="1504339" y="5782574"/>
                </a:lnTo>
                <a:cubicBezTo>
                  <a:pt x="1413202" y="5481421"/>
                  <a:pt x="1542819" y="5147723"/>
                  <a:pt x="1830371" y="4992231"/>
                </a:cubicBezTo>
                <a:close/>
                <a:moveTo>
                  <a:pt x="6335912" y="1016220"/>
                </a:moveTo>
                <a:lnTo>
                  <a:pt x="6335912" y="2459009"/>
                </a:lnTo>
                <a:lnTo>
                  <a:pt x="936517" y="5378703"/>
                </a:lnTo>
                <a:cubicBezTo>
                  <a:pt x="666777" y="5524564"/>
                  <a:pt x="338262" y="5454925"/>
                  <a:pt x="148674" y="5228717"/>
                </a:cubicBezTo>
                <a:lnTo>
                  <a:pt x="76504" y="5122356"/>
                </a:lnTo>
                <a:lnTo>
                  <a:pt x="27015" y="5003733"/>
                </a:lnTo>
                <a:cubicBezTo>
                  <a:pt x="-58478" y="4721235"/>
                  <a:pt x="63112" y="4408205"/>
                  <a:pt x="332851" y="4262345"/>
                </a:cubicBezTo>
                <a:close/>
                <a:moveTo>
                  <a:pt x="5370853" y="0"/>
                </a:moveTo>
                <a:lnTo>
                  <a:pt x="6335912" y="0"/>
                </a:lnTo>
                <a:lnTo>
                  <a:pt x="6335910" y="920939"/>
                </a:lnTo>
                <a:lnTo>
                  <a:pt x="1426128" y="3575878"/>
                </a:lnTo>
                <a:cubicBezTo>
                  <a:pt x="1156389" y="3721738"/>
                  <a:pt x="827875" y="3652099"/>
                  <a:pt x="638286" y="3425891"/>
                </a:cubicBezTo>
                <a:lnTo>
                  <a:pt x="566116" y="3319531"/>
                </a:lnTo>
                <a:lnTo>
                  <a:pt x="516627" y="3200907"/>
                </a:lnTo>
                <a:cubicBezTo>
                  <a:pt x="431135" y="2918409"/>
                  <a:pt x="552724" y="2605379"/>
                  <a:pt x="822463" y="2459519"/>
                </a:cubicBez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731624867"/>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0" y="1"/>
            <a:ext cx="6095999" cy="6324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hasCustomPrompt="1"/>
          </p:nvPr>
        </p:nvSpPr>
        <p:spPr>
          <a:xfrm>
            <a:off x="361950" y="352977"/>
            <a:ext cx="5448300" cy="1418889"/>
          </a:xfrm>
        </p:spPr>
        <p:txBody>
          <a:bodyPr anchor="b"/>
          <a:lstStyle>
            <a:lvl1pPr algn="ctr">
              <a:defRPr sz="3200"/>
            </a:lvl1pPr>
          </a:lstStyle>
          <a:p>
            <a:r>
              <a:rPr lang="en-US"/>
              <a:t>Click to edit title</a:t>
            </a:r>
          </a:p>
        </p:txBody>
      </p:sp>
      <p:sp>
        <p:nvSpPr>
          <p:cNvPr id="4" name="Text Placeholder 3"/>
          <p:cNvSpPr>
            <a:spLocks noGrp="1"/>
          </p:cNvSpPr>
          <p:nvPr>
            <p:ph type="body" sz="half" idx="2"/>
          </p:nvPr>
        </p:nvSpPr>
        <p:spPr>
          <a:xfrm>
            <a:off x="361950" y="2043953"/>
            <a:ext cx="5448300" cy="3825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3" name="TextBox 12"/>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2871717997"/>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8791" y="177283"/>
            <a:ext cx="11317044" cy="801663"/>
          </a:xfrm>
          <a:prstGeom prst="rect">
            <a:avLst/>
          </a:prstGeom>
        </p:spPr>
        <p:txBody>
          <a:bodyPr vert="horz" lIns="91440" tIns="45720" rIns="91440" bIns="45720" rtlCol="0" anchor="ctr">
            <a:normAutofit/>
          </a:bodyPr>
          <a:lstStyle/>
          <a:p>
            <a:r>
              <a:rPr lang="en-US"/>
              <a:t>Click to edit title</a:t>
            </a:r>
          </a:p>
        </p:txBody>
      </p:sp>
      <p:sp>
        <p:nvSpPr>
          <p:cNvPr id="3" name="Text Placeholder 2"/>
          <p:cNvSpPr>
            <a:spLocks noGrp="1"/>
          </p:cNvSpPr>
          <p:nvPr>
            <p:ph type="body" idx="1"/>
          </p:nvPr>
        </p:nvSpPr>
        <p:spPr>
          <a:xfrm>
            <a:off x="408791" y="1194099"/>
            <a:ext cx="11317044" cy="49828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spTree>
    <p:extLst>
      <p:ext uri="{BB962C8B-B14F-4D97-AF65-F5344CB8AC3E}">
        <p14:creationId xmlns:p14="http://schemas.microsoft.com/office/powerpoint/2010/main" val="3741765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Segoe UI Black" panose="020B0A02040204020203" pitchFamily="34" charset="0"/>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ClrTx/>
        <a:buFontTx/>
        <a:buChar char="◦"/>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jpg"/><Relationship Id="rId15" Type="http://schemas.openxmlformats.org/officeDocument/2006/relationships/image" Target="../media/image17.png"/><Relationship Id="rId10" Type="http://schemas.openxmlformats.org/officeDocument/2006/relationships/image" Target="../media/image12.jp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A899E0-809B-46E5-9CA7-368D37C42E37}"/>
              </a:ext>
            </a:extLst>
          </p:cNvPr>
          <p:cNvSpPr>
            <a:spLocks noGrp="1"/>
          </p:cNvSpPr>
          <p:nvPr>
            <p:ph type="sldNum" sz="quarter" idx="12"/>
          </p:nvPr>
        </p:nvSpPr>
        <p:spPr>
          <a:xfrm>
            <a:off x="11436808" y="6308056"/>
            <a:ext cx="576296"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A2777-A89F-4130-B308-73BB65955918}" type="slidenum">
              <a:rPr kumimoji="0" lang="en-US" sz="1000" b="0" i="0" u="none" strike="noStrike" kern="1200" cap="none" spc="0" normalizeH="0" baseline="0" noProof="0" smtClean="0">
                <a:ln>
                  <a:noFill/>
                </a:ln>
                <a:solidFill>
                  <a:srgbClr val="10436A">
                    <a:lumMod val="75000"/>
                  </a:srgbClr>
                </a:solidFill>
                <a:effectLst/>
                <a:uLnTx/>
                <a:uFillTx/>
                <a:latin typeface="AvenirNext LT Pro Regular"/>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000" b="0" i="0" u="none" strike="noStrike" kern="1200" cap="none" spc="0" normalizeH="0" baseline="0" noProof="0">
              <a:ln>
                <a:noFill/>
              </a:ln>
              <a:solidFill>
                <a:srgbClr val="0F3F66"/>
              </a:solidFill>
              <a:effectLst/>
              <a:uLnTx/>
              <a:uFillTx/>
              <a:latin typeface="Arial" charset="0"/>
              <a:ea typeface="+mn-ea"/>
              <a:cs typeface="+mn-cs"/>
            </a:endParaRPr>
          </a:p>
        </p:txBody>
      </p:sp>
      <p:sp>
        <p:nvSpPr>
          <p:cNvPr id="23" name="Rectangle 22">
            <a:extLst>
              <a:ext uri="{FF2B5EF4-FFF2-40B4-BE49-F238E27FC236}">
                <a16:creationId xmlns:a16="http://schemas.microsoft.com/office/drawing/2014/main" id="{61E319B0-40C1-4006-BDAD-053C6FD8ABA8}"/>
              </a:ext>
            </a:extLst>
          </p:cNvPr>
          <p:cNvSpPr/>
          <p:nvPr/>
        </p:nvSpPr>
        <p:spPr>
          <a:xfrm>
            <a:off x="1" y="5373305"/>
            <a:ext cx="3673444" cy="90024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M. Kang, S. Kim, Y. Qian, P.M. Neves, L. Ye, J. Jung, D. Puntel, </a:t>
            </a:r>
            <a:b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b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F. Mazzola, S. Fang, C. Jozwiak, A. Bostwick, E. Rotenberg, J. Fuji, </a:t>
            </a:r>
            <a:b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b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I. Vobornik, J.-H. Park, J.G. Checkelsky, B.-J. Yang, and R. Comin, </a:t>
            </a:r>
            <a:r>
              <a:rPr kumimoji="0" lang="en-US" sz="1050" b="0" i="1"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Nat. Phys.</a:t>
            </a: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 </a:t>
            </a:r>
            <a:r>
              <a:rPr kumimoji="0" lang="en-US" sz="1050" b="1"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21</a:t>
            </a: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 110 (2025), doi:10.1038/s41567-024-02678-8. Work was performed at ALS/LBNL.</a:t>
            </a:r>
          </a:p>
        </p:txBody>
      </p:sp>
      <p:sp>
        <p:nvSpPr>
          <p:cNvPr id="11" name="Title 1">
            <a:extLst>
              <a:ext uri="{FF2B5EF4-FFF2-40B4-BE49-F238E27FC236}">
                <a16:creationId xmlns:a16="http://schemas.microsoft.com/office/drawing/2014/main" id="{D7747B4D-9046-8D0D-DAD5-B6C30624EFD2}"/>
              </a:ext>
            </a:extLst>
          </p:cNvPr>
          <p:cNvSpPr>
            <a:spLocks noGrp="1"/>
          </p:cNvSpPr>
          <p:nvPr>
            <p:ph type="title"/>
          </p:nvPr>
        </p:nvSpPr>
        <p:spPr>
          <a:xfrm>
            <a:off x="145053" y="23286"/>
            <a:ext cx="11901893" cy="902525"/>
          </a:xfrm>
          <a:ln>
            <a:noFill/>
          </a:ln>
        </p:spPr>
        <p:txBody>
          <a:bodyPr>
            <a:normAutofit/>
          </a:bodyPr>
          <a:lstStyle/>
          <a:p>
            <a:pPr algn="ctr"/>
            <a:r>
              <a:rPr lang="en-US" sz="2800" dirty="0"/>
              <a:t>Mapping the Quantum Landscape of Electrons in Solids</a:t>
            </a:r>
          </a:p>
        </p:txBody>
      </p:sp>
      <p:pic>
        <p:nvPicPr>
          <p:cNvPr id="21" name="Picture 20" descr="0000_2016_ALS_Primary_Multiblue_SIgnature_RGB_ELCTRONIC.png">
            <a:extLst>
              <a:ext uri="{FF2B5EF4-FFF2-40B4-BE49-F238E27FC236}">
                <a16:creationId xmlns:a16="http://schemas.microsoft.com/office/drawing/2014/main" id="{E91A8843-D6D1-83BD-ED73-598872EC52B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993004" y="5778986"/>
            <a:ext cx="761505" cy="512552"/>
          </a:xfrm>
          <a:prstGeom prst="rect">
            <a:avLst/>
          </a:prstGeom>
        </p:spPr>
      </p:pic>
      <p:pic>
        <p:nvPicPr>
          <p:cNvPr id="22" name="Picture 21">
            <a:extLst>
              <a:ext uri="{FF2B5EF4-FFF2-40B4-BE49-F238E27FC236}">
                <a16:creationId xmlns:a16="http://schemas.microsoft.com/office/drawing/2014/main" id="{2426A68E-081E-2579-6CBC-3F109EEF0C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01888" y="5815592"/>
            <a:ext cx="336124" cy="436336"/>
          </a:xfrm>
          <a:prstGeom prst="rect">
            <a:avLst/>
          </a:prstGeom>
        </p:spPr>
      </p:pic>
      <p:sp>
        <p:nvSpPr>
          <p:cNvPr id="7" name="Rectangle 35">
            <a:extLst>
              <a:ext uri="{FF2B5EF4-FFF2-40B4-BE49-F238E27FC236}">
                <a16:creationId xmlns:a16="http://schemas.microsoft.com/office/drawing/2014/main" id="{322F0C1E-BB76-835D-DB74-01D75D303C0B}"/>
              </a:ext>
            </a:extLst>
          </p:cNvPr>
          <p:cNvSpPr>
            <a:spLocks noChangeArrowheads="1"/>
          </p:cNvSpPr>
          <p:nvPr/>
        </p:nvSpPr>
        <p:spPr bwMode="auto">
          <a:xfrm>
            <a:off x="3877520" y="865238"/>
            <a:ext cx="8052409" cy="48167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buClrTx/>
              <a:buSzTx/>
              <a:buFontTx/>
              <a:buNone/>
              <a:tabLst/>
              <a:defRPr/>
            </a:pPr>
            <a:r>
              <a:rPr kumimoji="0" lang="en-US"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Scientific Achievement</a:t>
            </a:r>
          </a:p>
          <a:p>
            <a:pPr marL="114300" marR="0" lvl="0" indent="0" algn="l" defTabSz="914400" rtl="0" eaLnBrk="1" fontAlgn="base" latinLnBrk="0" hangingPunct="1">
              <a:lnSpc>
                <a:spcPct val="100000"/>
              </a:lnSpc>
              <a:spcBef>
                <a:spcPct val="0"/>
              </a:spcBef>
              <a:spcAft>
                <a:spcPts val="300"/>
              </a:spcAft>
              <a:buClrTx/>
              <a:buSzTx/>
              <a:buFontTx/>
              <a:buNone/>
              <a:tabLst/>
              <a:defRPr/>
            </a:pPr>
            <a:r>
              <a:rPr lang="en-US" sz="2200" dirty="0">
                <a:solidFill>
                  <a:prstClr val="black"/>
                </a:solidFill>
                <a:latin typeface="AvenirNext LT Pro Bold"/>
              </a:rPr>
              <a:t>Researchers found a way to reconstruct quantum geometric tensors (QGTs)—mathematical entities that encode how an electron’s wave function is shaped by its quantum environment.</a:t>
            </a:r>
          </a:p>
          <a:p>
            <a:pPr marL="11113" marR="0" lvl="0" algn="l" defTabSz="914400" rtl="0" eaLnBrk="1" fontAlgn="base" latinLnBrk="0" hangingPunct="1">
              <a:lnSpc>
                <a:spcPct val="100000"/>
              </a:lnSpc>
              <a:spcBef>
                <a:spcPct val="0"/>
              </a:spcBef>
              <a:buClrTx/>
              <a:buSzTx/>
              <a:buFontTx/>
              <a:buNone/>
              <a:defRPr/>
            </a:pPr>
            <a:r>
              <a:rPr kumimoji="0" lang="en-US" altLang="ja-JP"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Significance </a:t>
            </a:r>
            <a:r>
              <a:rPr kumimoji="0" lang="en-US" altLang="ja-JP" sz="2400" b="1" i="0" u="none" strike="noStrike" kern="1200" cap="none" spc="0" normalizeH="0" baseline="0" noProof="0" dirty="0">
                <a:ln>
                  <a:noFill/>
                </a:ln>
                <a:solidFill>
                  <a:prstClr val="black"/>
                </a:solidFill>
                <a:effectLst/>
                <a:uLnTx/>
                <a:uFillTx/>
                <a:latin typeface="AvenirNext LT Pro Bold"/>
                <a:ea typeface="Calibri" panose="020F0502020204030204" pitchFamily="34" charset="0"/>
                <a:cs typeface="Calibri" panose="020F0502020204030204" pitchFamily="34" charset="0"/>
              </a:rPr>
              <a:t>and</a:t>
            </a:r>
            <a:r>
              <a:rPr kumimoji="0" lang="en-US" altLang="ja-JP"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 Impact</a:t>
            </a:r>
          </a:p>
          <a:p>
            <a:pPr marL="114300" marR="0" lvl="0" indent="0" algn="l" defTabSz="914400" rtl="0" eaLnBrk="1" fontAlgn="base" latinLnBrk="0" hangingPunct="1">
              <a:lnSpc>
                <a:spcPct val="100000"/>
              </a:lnSpc>
              <a:spcBef>
                <a:spcPct val="0"/>
              </a:spcBef>
              <a:spcAft>
                <a:spcPts val="300"/>
              </a:spcAft>
              <a:buClrTx/>
              <a:buSzTx/>
              <a:buFontTx/>
              <a:buNone/>
              <a:tabLst/>
              <a:defRPr/>
            </a:pPr>
            <a:r>
              <a:rPr lang="en-US" sz="2200" dirty="0">
                <a:solidFill>
                  <a:prstClr val="black"/>
                </a:solidFill>
                <a:latin typeface="AvenirNext LT Pro Bold"/>
              </a:rPr>
              <a:t>The mapping of QGTs enables the discovery and control of novel quantum phenomena such as superconductivity and unconventional electronic phases</a:t>
            </a:r>
            <a:r>
              <a:rPr kumimoji="0" lang="en-US" sz="2200" b="0" i="0" u="none" strike="noStrike" kern="1200" cap="none" spc="0" normalizeH="0" baseline="0" noProof="0" dirty="0">
                <a:ln>
                  <a:noFill/>
                </a:ln>
                <a:solidFill>
                  <a:prstClr val="black"/>
                </a:solidFill>
                <a:effectLst/>
                <a:uLnTx/>
                <a:uFillTx/>
                <a:latin typeface="AvenirNext LT Pro Bold"/>
                <a:ea typeface="+mn-ea"/>
                <a:cs typeface="+mn-cs"/>
              </a:rPr>
              <a:t>.</a:t>
            </a:r>
          </a:p>
          <a:p>
            <a:pPr marL="0" marR="0" lvl="0" indent="0" algn="l" defTabSz="914400" rtl="0" eaLnBrk="1" fontAlgn="base" latinLnBrk="0" hangingPunct="1">
              <a:lnSpc>
                <a:spcPct val="100000"/>
              </a:lnSpc>
              <a:spcBef>
                <a:spcPct val="0"/>
              </a:spcBef>
              <a:buClrTx/>
              <a:buSzTx/>
              <a:buFontTx/>
              <a:buNone/>
              <a:tabLst/>
              <a:defRPr/>
            </a:pPr>
            <a:r>
              <a:rPr kumimoji="0" lang="en-US" altLang="ja-JP" sz="22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Research Details</a:t>
            </a:r>
          </a:p>
          <a:p>
            <a:pPr marL="288925" lvl="1" indent="-165100" fontAlgn="base">
              <a:buFont typeface="Arial" panose="020B0604020202020204" pitchFamily="34" charset="0"/>
              <a:buChar char="•"/>
              <a:defRPr/>
            </a:pPr>
            <a:r>
              <a:rPr lang="en-US" altLang="ja-JP" sz="2000" dirty="0">
                <a:solidFill>
                  <a:prstClr val="black"/>
                </a:solidFill>
                <a:latin typeface="AvenirNext LT Pro Bold"/>
                <a:cs typeface="Calibri"/>
              </a:rPr>
              <a:t>CoSn is a kagome metal that exhibits a topological flat band.</a:t>
            </a:r>
          </a:p>
          <a:p>
            <a:pPr marL="288925" lvl="1" indent="-165100" fontAlgn="base">
              <a:buFont typeface="Arial" panose="020B0604020202020204" pitchFamily="34" charset="0"/>
              <a:buChar char="•"/>
              <a:defRPr/>
            </a:pPr>
            <a:r>
              <a:rPr lang="en-US" altLang="ja-JP" sz="2000" dirty="0">
                <a:solidFill>
                  <a:prstClr val="black"/>
                </a:solidFill>
                <a:latin typeface="AvenirNext LT Pro Bold"/>
                <a:cs typeface="Calibri"/>
              </a:rPr>
              <a:t>Studied using angle-resolved photemission spectroscopy (ARPES) at the Advanced Light Source (ALS) and Elettra Synchrotron (Trieste, Italy).</a:t>
            </a:r>
          </a:p>
          <a:p>
            <a:pPr marL="288925" lvl="1" indent="-165100" fontAlgn="base">
              <a:buFont typeface="Arial" panose="020B0604020202020204" pitchFamily="34" charset="0"/>
              <a:buChar char="•"/>
              <a:defRPr/>
            </a:pPr>
            <a:r>
              <a:rPr lang="en-US" altLang="ja-JP" sz="2000" dirty="0">
                <a:solidFill>
                  <a:prstClr val="black"/>
                </a:solidFill>
                <a:latin typeface="AvenirNext LT Pro Bold"/>
                <a:cs typeface="Calibri"/>
              </a:rPr>
              <a:t>Combination of theory and experiment established a momentum- and energy-resolved spectroscopic probe of the QGT.</a:t>
            </a:r>
          </a:p>
        </p:txBody>
      </p:sp>
      <p:sp>
        <p:nvSpPr>
          <p:cNvPr id="5" name="TextBox 4">
            <a:extLst>
              <a:ext uri="{FF2B5EF4-FFF2-40B4-BE49-F238E27FC236}">
                <a16:creationId xmlns:a16="http://schemas.microsoft.com/office/drawing/2014/main" id="{49B2BCC9-030F-8595-73CD-F119708DF463}"/>
              </a:ext>
            </a:extLst>
          </p:cNvPr>
          <p:cNvSpPr txBox="1"/>
          <p:nvPr/>
        </p:nvSpPr>
        <p:spPr>
          <a:xfrm>
            <a:off x="0" y="4219126"/>
            <a:ext cx="3877520" cy="1077218"/>
          </a:xfrm>
          <a:prstGeom prst="rect">
            <a:avLst/>
          </a:prstGeom>
          <a:noFill/>
        </p:spPr>
        <p:txBody>
          <a:bodyPr wrap="square" rtlCol="0">
            <a:spAutoFit/>
          </a:bodyPr>
          <a:lstStyle/>
          <a:p>
            <a:pPr lvl="0" fontAlgn="base">
              <a:spcBef>
                <a:spcPct val="0"/>
              </a:spcBef>
              <a:spcAft>
                <a:spcPct val="0"/>
              </a:spcAft>
              <a:defRPr/>
            </a:pPr>
            <a:r>
              <a:rPr lang="en-US" sz="1600" dirty="0">
                <a:solidFill>
                  <a:prstClr val="black"/>
                </a:solidFill>
                <a:highlight>
                  <a:srgbClr val="FFFFFF"/>
                </a:highlight>
              </a:rPr>
              <a:t>ALS data (a-b) enabled the reconstruction of quantities such as (c) the "quantum metric" (QM)—the real part of the QGT—from experimental estimates, such as (d) </a:t>
            </a:r>
            <a:r>
              <a:rPr lang="en-US" sz="1600" i="1" dirty="0">
                <a:solidFill>
                  <a:prstClr val="black"/>
                </a:solidFill>
                <a:highlight>
                  <a:srgbClr val="FFFFFF"/>
                </a:highlight>
              </a:rPr>
              <a:t>g̃</a:t>
            </a:r>
            <a:r>
              <a:rPr lang="en-US" sz="1600" dirty="0">
                <a:solidFill>
                  <a:prstClr val="black"/>
                </a:solidFill>
                <a:highlight>
                  <a:srgbClr val="FFFFFF"/>
                </a:highlight>
              </a:rPr>
              <a:t>/</a:t>
            </a:r>
            <a:r>
              <a:rPr lang="el-GR" sz="1600" dirty="0">
                <a:solidFill>
                  <a:prstClr val="black"/>
                </a:solidFill>
                <a:highlight>
                  <a:srgbClr val="FFFFFF"/>
                </a:highlight>
              </a:rPr>
              <a:t>Δ</a:t>
            </a:r>
            <a:r>
              <a:rPr lang="en-US" sz="1600" i="1" dirty="0">
                <a:solidFill>
                  <a:prstClr val="black"/>
                </a:solidFill>
                <a:highlight>
                  <a:srgbClr val="FFFFFF"/>
                </a:highlight>
              </a:rPr>
              <a:t>E</a:t>
            </a:r>
            <a:r>
              <a:rPr lang="en-US" sz="1600" dirty="0">
                <a:solidFill>
                  <a:prstClr val="black"/>
                </a:solidFill>
                <a:highlight>
                  <a:srgbClr val="FFFFFF"/>
                </a:highlight>
              </a:rPr>
              <a:t>.</a:t>
            </a:r>
            <a:endParaRPr lang="en-US" sz="1600" dirty="0">
              <a:solidFill>
                <a:prstClr val="black"/>
              </a:solidFill>
            </a:endParaRPr>
          </a:p>
        </p:txBody>
      </p:sp>
      <p:pic>
        <p:nvPicPr>
          <p:cNvPr id="8" name="Picture 7" descr="A graph of a function&#10;&#10;Description automatically generated with medium confidence">
            <a:extLst>
              <a:ext uri="{FF2B5EF4-FFF2-40B4-BE49-F238E27FC236}">
                <a16:creationId xmlns:a16="http://schemas.microsoft.com/office/drawing/2014/main" id="{1510ACEB-BB5F-397E-77D9-5AFEC6B1EB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842088"/>
            <a:ext cx="3505200" cy="3378200"/>
          </a:xfrm>
          <a:prstGeom prst="rect">
            <a:avLst/>
          </a:prstGeom>
        </p:spPr>
      </p:pic>
      <p:pic>
        <p:nvPicPr>
          <p:cNvPr id="10" name="Picture 9" descr="A red and white sign&#10;&#10;Description automatically generated">
            <a:extLst>
              <a:ext uri="{FF2B5EF4-FFF2-40B4-BE49-F238E27FC236}">
                <a16:creationId xmlns:a16="http://schemas.microsoft.com/office/drawing/2014/main" id="{8205C6E2-1A28-7B22-EA30-EA6C337A8B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29312" y="5811741"/>
            <a:ext cx="891179" cy="224420"/>
          </a:xfrm>
          <a:prstGeom prst="rect">
            <a:avLst/>
          </a:prstGeom>
        </p:spPr>
      </p:pic>
      <p:pic>
        <p:nvPicPr>
          <p:cNvPr id="15" name="Picture 14">
            <a:extLst>
              <a:ext uri="{FF2B5EF4-FFF2-40B4-BE49-F238E27FC236}">
                <a16:creationId xmlns:a16="http://schemas.microsoft.com/office/drawing/2014/main" id="{667ACF99-CBEE-A29F-91F1-79D124E08B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25337" y="6101334"/>
            <a:ext cx="1110167" cy="150368"/>
          </a:xfrm>
          <a:prstGeom prst="rect">
            <a:avLst/>
          </a:prstGeom>
        </p:spPr>
      </p:pic>
      <p:pic>
        <p:nvPicPr>
          <p:cNvPr id="19" name="Picture 18" descr="A blue and white logo&#10;&#10;Description automatically generated">
            <a:extLst>
              <a:ext uri="{FF2B5EF4-FFF2-40B4-BE49-F238E27FC236}">
                <a16:creationId xmlns:a16="http://schemas.microsoft.com/office/drawing/2014/main" id="{EB74B979-68E2-7C6F-C858-AAEF3C967E7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99228" y="5820304"/>
            <a:ext cx="1002943" cy="231791"/>
          </a:xfrm>
          <a:prstGeom prst="rect">
            <a:avLst/>
          </a:prstGeom>
        </p:spPr>
      </p:pic>
      <p:pic>
        <p:nvPicPr>
          <p:cNvPr id="25" name="Picture 24" descr="A red letter on a black background&#10;&#10;Description automatically generated">
            <a:extLst>
              <a:ext uri="{FF2B5EF4-FFF2-40B4-BE49-F238E27FC236}">
                <a16:creationId xmlns:a16="http://schemas.microsoft.com/office/drawing/2014/main" id="{399929E4-3902-F437-29A4-1E5697634DF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70189" y="6117852"/>
            <a:ext cx="1370322" cy="190204"/>
          </a:xfrm>
          <a:prstGeom prst="rect">
            <a:avLst/>
          </a:prstGeom>
        </p:spPr>
      </p:pic>
      <p:pic>
        <p:nvPicPr>
          <p:cNvPr id="27" name="Picture 26" descr="A close-up of a logo&#10;&#10;Description automatically generated">
            <a:extLst>
              <a:ext uri="{FF2B5EF4-FFF2-40B4-BE49-F238E27FC236}">
                <a16:creationId xmlns:a16="http://schemas.microsoft.com/office/drawing/2014/main" id="{346F1E6A-9F76-7604-8397-819CEF864B3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05545" y="5805487"/>
            <a:ext cx="891179" cy="295847"/>
          </a:xfrm>
          <a:prstGeom prst="rect">
            <a:avLst/>
          </a:prstGeom>
        </p:spPr>
      </p:pic>
      <p:pic>
        <p:nvPicPr>
          <p:cNvPr id="29" name="Picture 28" descr="A close-up of a logo&#10;&#10;Description automatically generated">
            <a:extLst>
              <a:ext uri="{FF2B5EF4-FFF2-40B4-BE49-F238E27FC236}">
                <a16:creationId xmlns:a16="http://schemas.microsoft.com/office/drawing/2014/main" id="{54B7EC41-E9AB-12D2-AD0D-A9ACF768CBF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56369" y="5975685"/>
            <a:ext cx="1023078" cy="332371"/>
          </a:xfrm>
          <a:prstGeom prst="rect">
            <a:avLst/>
          </a:prstGeom>
        </p:spPr>
      </p:pic>
      <p:pic>
        <p:nvPicPr>
          <p:cNvPr id="37" name="Picture 36" descr="A black background with text&#10;&#10;Description automatically generated">
            <a:extLst>
              <a:ext uri="{FF2B5EF4-FFF2-40B4-BE49-F238E27FC236}">
                <a16:creationId xmlns:a16="http://schemas.microsoft.com/office/drawing/2014/main" id="{1230EC08-F828-C77D-4FD9-F91D21D2748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13417" y="5818107"/>
            <a:ext cx="701963" cy="233988"/>
          </a:xfrm>
          <a:prstGeom prst="rect">
            <a:avLst/>
          </a:prstGeom>
        </p:spPr>
      </p:pic>
      <p:pic>
        <p:nvPicPr>
          <p:cNvPr id="39" name="Graphic 38">
            <a:extLst>
              <a:ext uri="{FF2B5EF4-FFF2-40B4-BE49-F238E27FC236}">
                <a16:creationId xmlns:a16="http://schemas.microsoft.com/office/drawing/2014/main" id="{CD329C42-0CB3-80FE-0A26-0F4A302B4A7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623048" y="6175011"/>
            <a:ext cx="903863" cy="76691"/>
          </a:xfrm>
          <a:prstGeom prst="rect">
            <a:avLst/>
          </a:prstGeom>
        </p:spPr>
      </p:pic>
      <p:pic>
        <p:nvPicPr>
          <p:cNvPr id="41" name="Picture 40" descr="A blue and black logo&#10;&#10;Description automatically generated">
            <a:extLst>
              <a:ext uri="{FF2B5EF4-FFF2-40B4-BE49-F238E27FC236}">
                <a16:creationId xmlns:a16="http://schemas.microsoft.com/office/drawing/2014/main" id="{DC4A8F64-AAAA-F112-F043-5CD22E0B4CB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743261" y="5893869"/>
            <a:ext cx="628480" cy="348521"/>
          </a:xfrm>
          <a:prstGeom prst="rect">
            <a:avLst/>
          </a:prstGeom>
        </p:spPr>
      </p:pic>
    </p:spTree>
    <p:extLst>
      <p:ext uri="{BB962C8B-B14F-4D97-AF65-F5344CB8AC3E}">
        <p14:creationId xmlns:p14="http://schemas.microsoft.com/office/powerpoint/2010/main" val="285146616"/>
      </p:ext>
    </p:extLst>
  </p:cSld>
  <p:clrMapOvr>
    <a:masterClrMapping/>
  </p:clrMapOvr>
</p:sld>
</file>

<file path=ppt/theme/theme1.xml><?xml version="1.0" encoding="utf-8"?>
<a:theme xmlns:a="http://schemas.openxmlformats.org/drawingml/2006/main" name="1_Office Theme">
  <a:themeElements>
    <a:clrScheme name="New Science">
      <a:dk1>
        <a:sysClr val="windowText" lastClr="000000"/>
      </a:dk1>
      <a:lt1>
        <a:sysClr val="window" lastClr="FFFFFF"/>
      </a:lt1>
      <a:dk2>
        <a:srgbClr val="44546A"/>
      </a:dk2>
      <a:lt2>
        <a:srgbClr val="E7E6E6"/>
      </a:lt2>
      <a:accent1>
        <a:srgbClr val="10436A"/>
      </a:accent1>
      <a:accent2>
        <a:srgbClr val="92DCE5"/>
      </a:accent2>
      <a:accent3>
        <a:srgbClr val="D64933"/>
      </a:accent3>
      <a:accent4>
        <a:srgbClr val="7C7C7C"/>
      </a:accent4>
      <a:accent5>
        <a:srgbClr val="EFCB68"/>
      </a:accent5>
      <a:accent6>
        <a:srgbClr val="70AD47"/>
      </a:accent6>
      <a:hlink>
        <a:srgbClr val="0563C1"/>
      </a:hlink>
      <a:folHlink>
        <a:srgbClr val="954F72"/>
      </a:folHlink>
    </a:clrScheme>
    <a:fontScheme name="SC new">
      <a:majorFont>
        <a:latin typeface="AvenirNext LT Pro Bold"/>
        <a:ea typeface=""/>
        <a:cs typeface=""/>
      </a:majorFont>
      <a:minorFont>
        <a:latin typeface="AvenirNext LT Pro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C PowerPoint base template for staff.potx" id="{4612F961-56E9-4EB7-9A44-11671DE64C64}" vid="{D4CA479C-CAD5-4C1B-93CE-2627735869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33086</TotalTime>
  <Words>772</Words>
  <Application>Microsoft Macintosh PowerPoint</Application>
  <PresentationFormat>Widescreen</PresentationFormat>
  <Paragraphs>20</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Arial Black</vt:lpstr>
      <vt:lpstr>Avenir Next LT Pro</vt:lpstr>
      <vt:lpstr>AvenirNext LT Pro Bold</vt:lpstr>
      <vt:lpstr>AvenirNext LT Pro Regular</vt:lpstr>
      <vt:lpstr>Calibri</vt:lpstr>
      <vt:lpstr>Wingdings</vt:lpstr>
      <vt:lpstr>1_Office Theme</vt:lpstr>
      <vt:lpstr>Mapping the Quantum Landscape of Electrons in Solids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Tracking Platinum Movement on Fuel-Cell Electrodes</dc:title>
  <dc:creator>Dava Keavney</dc:creator>
  <cp:lastModifiedBy>Lori Tamura</cp:lastModifiedBy>
  <cp:revision>371</cp:revision>
  <dcterms:created xsi:type="dcterms:W3CDTF">2024-01-05T19:34:06Z</dcterms:created>
  <dcterms:modified xsi:type="dcterms:W3CDTF">2025-03-26T05:52:08Z</dcterms:modified>
</cp:coreProperties>
</file>