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194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 autoAdjust="0"/>
    <p:restoredTop sz="90274"/>
  </p:normalViewPr>
  <p:slideViewPr>
    <p:cSldViewPr snapToGrid="0">
      <p:cViewPr varScale="1">
        <p:scale>
          <a:sx n="110" d="100"/>
          <a:sy n="110" d="100"/>
        </p:scale>
        <p:origin x="17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A6040-0C3C-44FD-9379-09F79A85B395}" type="datetimeFigureOut">
              <a:rPr lang="en-US" smtClean="0"/>
              <a:t>5/16/25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7FC7A-15B8-4666-ADF4-94FD06153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7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spcAft>
                <a:spcPts val="1500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The increasing popularity of hybrid and electric vehicles is driving a surge in global lithium demand, necessitating a robust and reliable supply. Currently, most lithium-ion battery cathodes are synthesized from lithium carbonate (Li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CO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3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) or lithium hydroxide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LiOH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), both of which can be obtained by processing brines or hard rocks. While brine extraction is common, the processing of hard rocks—particularly spodumene (LiAlSi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O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6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)—is faster and typically yields a higher recovery rate. Lithium extraction from spodumene involves first transforming </a:t>
            </a:r>
            <a:r>
              <a:rPr lang="el-GR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α-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spodumene (the naturally occurring form) into </a:t>
            </a:r>
            <a:r>
              <a:rPr lang="el-GR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β-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spodumene (a high-temperature polymorph) through calcination (heating above 1000 °C). Then, the mineral is acid roasted (heated in strong acid) before undergoing neutralization to precipitate Li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CO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3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These processes are both energy intensive and costly, posing significant sustainability and economic challenges. T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o develop an energy-saving, acid-free route, the researchers explored direct lithium extraction from </a:t>
            </a:r>
            <a:r>
              <a:rPr lang="el-GR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α-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spodumene through solid-state reactions.</a:t>
            </a:r>
          </a:p>
          <a:p>
            <a:pPr marL="0" marR="0" lvl="0" indent="0" algn="l" defTabSz="922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Researchers: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Wang, N.J. Szymanski, Y. Fei, M. Whittaker, and G. Ceder (UC Berkeley and Berkeley Lab); W. Dong and J.N. Christensen (Berkeley Lab); and Yan Zeng (Berkeley Lab and Florida State University).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Acknowledgment from paper: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 Department of Energy, Office of Science, Basic Energy Sciences program (DOE BES), MINES project; Jane Lewis Fellowship (UC Berkeley). Operation of the ALS is supported by DOE BES.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22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 highlight: 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als.lbl.gov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/energy-saving-acid-free-hard-rock-lithium-extraction/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6D4B8-3D7E-42E7-AF06-6D9133F7F0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59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28257" y="6413161"/>
            <a:ext cx="968829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F182ACA-94E5-43E6-83F8-799916BA6B59}" type="datetime1">
              <a:rPr lang="en-US" smtClean="0"/>
              <a:pPr/>
              <a:t>5/16/25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316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5622878"/>
            <a:ext cx="12192000" cy="1235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89" y="5815220"/>
            <a:ext cx="4894439" cy="90110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162800" y="5917273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+mj-lt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35924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54398523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203937486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554804-D3F1-4E4C-9D0A-99063A42E6CF}"/>
              </a:ext>
            </a:extLst>
          </p:cNvPr>
          <p:cNvSpPr/>
          <p:nvPr userDrawn="1"/>
        </p:nvSpPr>
        <p:spPr>
          <a:xfrm>
            <a:off x="533399" y="365125"/>
            <a:ext cx="11125199" cy="60066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D320D-9AE5-495A-8DCF-E560C7CE6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65125"/>
            <a:ext cx="11125199" cy="1325563"/>
          </a:xfrm>
          <a:noFill/>
          <a:effectLst/>
        </p:spPr>
        <p:txBody>
          <a:bodyPr>
            <a:normAutofit/>
          </a:bodyPr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A30B88-A952-44AD-A005-15181C4C3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690687"/>
            <a:ext cx="11125200" cy="4681083"/>
          </a:xfrm>
          <a:noFill/>
          <a:effectLst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4AAD3-F0AA-4ADC-94DB-573E7A24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B8F4-93A4-403A-9708-D7F20BB46076}" type="datetimeFigureOut">
              <a:rPr lang="en-US" smtClean="0"/>
              <a:t>5/16/25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A90BE-ACA4-4FB3-94A8-F04E91F8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6825A-BF46-4C73-BAF3-E0F8BD54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3C625-146F-4A45-9B4B-701007EBF0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6001949"/>
            <a:ext cx="1933575" cy="3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2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129302534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39738" y="1681163"/>
            <a:ext cx="5430484" cy="4143375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333067" y="1681163"/>
            <a:ext cx="5454121" cy="4143375"/>
          </a:xfrm>
          <a:solidFill>
            <a:schemeClr val="accent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556720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39738" y="1681163"/>
            <a:ext cx="3578225" cy="4143375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327525" y="1681163"/>
            <a:ext cx="3576638" cy="4143375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8212138" y="1681163"/>
            <a:ext cx="3575050" cy="4143375"/>
          </a:xfrm>
          <a:solidFill>
            <a:schemeClr val="accent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4304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920089" y="1045804"/>
            <a:ext cx="5271912" cy="5274034"/>
          </a:xfrm>
          <a:custGeom>
            <a:avLst/>
            <a:gdLst>
              <a:gd name="connsiteX0" fmla="*/ 3962270 w 5375563"/>
              <a:gd name="connsiteY0" fmla="*/ 0 h 5377727"/>
              <a:gd name="connsiteX1" fmla="*/ 5140529 w 5375563"/>
              <a:gd name="connsiteY1" fmla="*/ 168208 h 5377727"/>
              <a:gd name="connsiteX2" fmla="*/ 5375563 w 5375563"/>
              <a:gd name="connsiteY2" fmla="*/ 249437 h 5377727"/>
              <a:gd name="connsiteX3" fmla="*/ 5375563 w 5375563"/>
              <a:gd name="connsiteY3" fmla="*/ 5377727 h 5377727"/>
              <a:gd name="connsiteX4" fmla="*/ 398434 w 5375563"/>
              <a:gd name="connsiteY4" fmla="*/ 5377727 h 5377727"/>
              <a:gd name="connsiteX5" fmla="*/ 390724 w 5375563"/>
              <a:gd name="connsiteY5" fmla="*/ 5363513 h 5377727"/>
              <a:gd name="connsiteX6" fmla="*/ 0 w 5375563"/>
              <a:gd name="connsiteY6" fmla="*/ 3741443 h 5377727"/>
              <a:gd name="connsiteX7" fmla="*/ 3962270 w 5375563"/>
              <a:gd name="connsiteY7" fmla="*/ 0 h 537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5563" h="5377727">
                <a:moveTo>
                  <a:pt x="3962270" y="0"/>
                </a:moveTo>
                <a:cubicBezTo>
                  <a:pt x="4372577" y="0"/>
                  <a:pt x="4768317" y="58891"/>
                  <a:pt x="5140529" y="168208"/>
                </a:cubicBezTo>
                <a:lnTo>
                  <a:pt x="5375563" y="249437"/>
                </a:lnTo>
                <a:lnTo>
                  <a:pt x="5375563" y="5377727"/>
                </a:lnTo>
                <a:lnTo>
                  <a:pt x="398434" y="5377727"/>
                </a:lnTo>
                <a:lnTo>
                  <a:pt x="390724" y="5363513"/>
                </a:lnTo>
                <a:cubicBezTo>
                  <a:pt x="140324" y="4872813"/>
                  <a:pt x="0" y="4322602"/>
                  <a:pt x="0" y="3741443"/>
                </a:cubicBezTo>
                <a:cubicBezTo>
                  <a:pt x="0" y="1675101"/>
                  <a:pt x="1773969" y="0"/>
                  <a:pt x="3962270" y="0"/>
                </a:cubicBezTo>
                <a:close/>
              </a:path>
            </a:pathLst>
          </a:custGeom>
          <a:noFill/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5" y="1389063"/>
            <a:ext cx="6227763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46202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circ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791" y="177283"/>
            <a:ext cx="8668421" cy="8016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5" y="1389063"/>
            <a:ext cx="4580089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64263" y="1320659"/>
            <a:ext cx="1543050" cy="15431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918700" y="529330"/>
            <a:ext cx="2835150" cy="283458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7245351" y="2667000"/>
            <a:ext cx="1831861" cy="183356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5463822" y="4007983"/>
            <a:ext cx="2210192" cy="2210466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9218855" y="3630613"/>
            <a:ext cx="2392119" cy="239236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920130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6" y="1389063"/>
            <a:ext cx="5212292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947085" y="1446839"/>
            <a:ext cx="6244914" cy="4481287"/>
          </a:xfrm>
          <a:custGeom>
            <a:avLst/>
            <a:gdLst>
              <a:gd name="connsiteX0" fmla="*/ 743081 w 6244914"/>
              <a:gd name="connsiteY0" fmla="*/ 3021747 h 4481287"/>
              <a:gd name="connsiteX1" fmla="*/ 6244914 w 6244914"/>
              <a:gd name="connsiteY1" fmla="*/ 3021747 h 4481287"/>
              <a:gd name="connsiteX2" fmla="*/ 6244914 w 6244914"/>
              <a:gd name="connsiteY2" fmla="*/ 4481287 h 4481287"/>
              <a:gd name="connsiteX3" fmla="*/ 1475626 w 6244914"/>
              <a:gd name="connsiteY3" fmla="*/ 4481287 h 4481287"/>
              <a:gd name="connsiteX4" fmla="*/ 0 w 6244914"/>
              <a:gd name="connsiteY4" fmla="*/ 1510873 h 4481287"/>
              <a:gd name="connsiteX5" fmla="*/ 6244914 w 6244914"/>
              <a:gd name="connsiteY5" fmla="*/ 1510873 h 4481287"/>
              <a:gd name="connsiteX6" fmla="*/ 6244914 w 6244914"/>
              <a:gd name="connsiteY6" fmla="*/ 2970413 h 4481287"/>
              <a:gd name="connsiteX7" fmla="*/ 733392 w 6244914"/>
              <a:gd name="connsiteY7" fmla="*/ 2970413 h 4481287"/>
              <a:gd name="connsiteX8" fmla="*/ 723088 w 6244914"/>
              <a:gd name="connsiteY8" fmla="*/ 0 h 4481287"/>
              <a:gd name="connsiteX9" fmla="*/ 6244914 w 6244914"/>
              <a:gd name="connsiteY9" fmla="*/ 0 h 4481287"/>
              <a:gd name="connsiteX10" fmla="*/ 6244914 w 6244914"/>
              <a:gd name="connsiteY10" fmla="*/ 1459540 h 4481287"/>
              <a:gd name="connsiteX11" fmla="*/ 0 w 6244914"/>
              <a:gd name="connsiteY11" fmla="*/ 1459540 h 448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44914" h="4481287">
                <a:moveTo>
                  <a:pt x="743081" y="3021747"/>
                </a:moveTo>
                <a:lnTo>
                  <a:pt x="6244914" y="3021747"/>
                </a:lnTo>
                <a:lnTo>
                  <a:pt x="6244914" y="4481287"/>
                </a:lnTo>
                <a:lnTo>
                  <a:pt x="1475626" y="4481287"/>
                </a:lnTo>
                <a:close/>
                <a:moveTo>
                  <a:pt x="0" y="1510873"/>
                </a:moveTo>
                <a:lnTo>
                  <a:pt x="6244914" y="1510873"/>
                </a:lnTo>
                <a:lnTo>
                  <a:pt x="6244914" y="2970413"/>
                </a:lnTo>
                <a:lnTo>
                  <a:pt x="733392" y="2970413"/>
                </a:lnTo>
                <a:close/>
                <a:moveTo>
                  <a:pt x="723088" y="0"/>
                </a:moveTo>
                <a:lnTo>
                  <a:pt x="6244914" y="0"/>
                </a:lnTo>
                <a:lnTo>
                  <a:pt x="6244914" y="1459540"/>
                </a:lnTo>
                <a:lnTo>
                  <a:pt x="0" y="145954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3310006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791" y="177283"/>
            <a:ext cx="8723920" cy="8016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6" y="1389063"/>
            <a:ext cx="5212292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856088" y="1"/>
            <a:ext cx="6335912" cy="6263859"/>
          </a:xfrm>
          <a:custGeom>
            <a:avLst/>
            <a:gdLst>
              <a:gd name="connsiteX0" fmla="*/ 6335911 w 6335912"/>
              <a:gd name="connsiteY0" fmla="*/ 2555883 h 6263859"/>
              <a:gd name="connsiteX1" fmla="*/ 6335911 w 6335912"/>
              <a:gd name="connsiteY1" fmla="*/ 4093940 h 6263859"/>
              <a:gd name="connsiteX2" fmla="*/ 2473897 w 6335912"/>
              <a:gd name="connsiteY2" fmla="*/ 6182304 h 6263859"/>
              <a:gd name="connsiteX3" fmla="*/ 1634032 w 6335912"/>
              <a:gd name="connsiteY3" fmla="*/ 6022415 h 6263859"/>
              <a:gd name="connsiteX4" fmla="*/ 1557097 w 6335912"/>
              <a:gd name="connsiteY4" fmla="*/ 5909031 h 6263859"/>
              <a:gd name="connsiteX5" fmla="*/ 1504339 w 6335912"/>
              <a:gd name="connsiteY5" fmla="*/ 5782574 h 6263859"/>
              <a:gd name="connsiteX6" fmla="*/ 1830371 w 6335912"/>
              <a:gd name="connsiteY6" fmla="*/ 4992231 h 6263859"/>
              <a:gd name="connsiteX7" fmla="*/ 6335912 w 6335912"/>
              <a:gd name="connsiteY7" fmla="*/ 1016220 h 6263859"/>
              <a:gd name="connsiteX8" fmla="*/ 6335912 w 6335912"/>
              <a:gd name="connsiteY8" fmla="*/ 2459009 h 6263859"/>
              <a:gd name="connsiteX9" fmla="*/ 936517 w 6335912"/>
              <a:gd name="connsiteY9" fmla="*/ 5378703 h 6263859"/>
              <a:gd name="connsiteX10" fmla="*/ 148674 w 6335912"/>
              <a:gd name="connsiteY10" fmla="*/ 5228717 h 6263859"/>
              <a:gd name="connsiteX11" fmla="*/ 76504 w 6335912"/>
              <a:gd name="connsiteY11" fmla="*/ 5122356 h 6263859"/>
              <a:gd name="connsiteX12" fmla="*/ 27015 w 6335912"/>
              <a:gd name="connsiteY12" fmla="*/ 5003733 h 6263859"/>
              <a:gd name="connsiteX13" fmla="*/ 332851 w 6335912"/>
              <a:gd name="connsiteY13" fmla="*/ 4262345 h 6263859"/>
              <a:gd name="connsiteX14" fmla="*/ 5370853 w 6335912"/>
              <a:gd name="connsiteY14" fmla="*/ 0 h 6263859"/>
              <a:gd name="connsiteX15" fmla="*/ 6335912 w 6335912"/>
              <a:gd name="connsiteY15" fmla="*/ 0 h 6263859"/>
              <a:gd name="connsiteX16" fmla="*/ 6335910 w 6335912"/>
              <a:gd name="connsiteY16" fmla="*/ 920939 h 6263859"/>
              <a:gd name="connsiteX17" fmla="*/ 1426128 w 6335912"/>
              <a:gd name="connsiteY17" fmla="*/ 3575878 h 6263859"/>
              <a:gd name="connsiteX18" fmla="*/ 638286 w 6335912"/>
              <a:gd name="connsiteY18" fmla="*/ 3425891 h 6263859"/>
              <a:gd name="connsiteX19" fmla="*/ 566116 w 6335912"/>
              <a:gd name="connsiteY19" fmla="*/ 3319531 h 6263859"/>
              <a:gd name="connsiteX20" fmla="*/ 516627 w 6335912"/>
              <a:gd name="connsiteY20" fmla="*/ 3200907 h 6263859"/>
              <a:gd name="connsiteX21" fmla="*/ 822463 w 6335912"/>
              <a:gd name="connsiteY21" fmla="*/ 2459519 h 626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35912" h="6263859">
                <a:moveTo>
                  <a:pt x="6335911" y="2555883"/>
                </a:moveTo>
                <a:lnTo>
                  <a:pt x="6335911" y="4093940"/>
                </a:lnTo>
                <a:lnTo>
                  <a:pt x="2473897" y="6182304"/>
                </a:lnTo>
                <a:cubicBezTo>
                  <a:pt x="2186346" y="6337796"/>
                  <a:pt x="1836138" y="6263560"/>
                  <a:pt x="1634032" y="6022415"/>
                </a:cubicBezTo>
                <a:lnTo>
                  <a:pt x="1557097" y="5909031"/>
                </a:lnTo>
                <a:lnTo>
                  <a:pt x="1504339" y="5782574"/>
                </a:lnTo>
                <a:cubicBezTo>
                  <a:pt x="1413202" y="5481421"/>
                  <a:pt x="1542819" y="5147723"/>
                  <a:pt x="1830371" y="4992231"/>
                </a:cubicBezTo>
                <a:close/>
                <a:moveTo>
                  <a:pt x="6335912" y="1016220"/>
                </a:moveTo>
                <a:lnTo>
                  <a:pt x="6335912" y="2459009"/>
                </a:lnTo>
                <a:lnTo>
                  <a:pt x="936517" y="5378703"/>
                </a:lnTo>
                <a:cubicBezTo>
                  <a:pt x="666777" y="5524564"/>
                  <a:pt x="338262" y="5454925"/>
                  <a:pt x="148674" y="5228717"/>
                </a:cubicBezTo>
                <a:lnTo>
                  <a:pt x="76504" y="5122356"/>
                </a:lnTo>
                <a:lnTo>
                  <a:pt x="27015" y="5003733"/>
                </a:lnTo>
                <a:cubicBezTo>
                  <a:pt x="-58478" y="4721235"/>
                  <a:pt x="63112" y="4408205"/>
                  <a:pt x="332851" y="4262345"/>
                </a:cubicBezTo>
                <a:close/>
                <a:moveTo>
                  <a:pt x="5370853" y="0"/>
                </a:moveTo>
                <a:lnTo>
                  <a:pt x="6335912" y="0"/>
                </a:lnTo>
                <a:lnTo>
                  <a:pt x="6335910" y="920939"/>
                </a:lnTo>
                <a:lnTo>
                  <a:pt x="1426128" y="3575878"/>
                </a:lnTo>
                <a:cubicBezTo>
                  <a:pt x="1156389" y="3721738"/>
                  <a:pt x="827875" y="3652099"/>
                  <a:pt x="638286" y="3425891"/>
                </a:cubicBezTo>
                <a:lnTo>
                  <a:pt x="566116" y="3319531"/>
                </a:lnTo>
                <a:lnTo>
                  <a:pt x="516627" y="3200907"/>
                </a:lnTo>
                <a:cubicBezTo>
                  <a:pt x="431135" y="2918409"/>
                  <a:pt x="552724" y="2605379"/>
                  <a:pt x="822463" y="2459519"/>
                </a:cubicBez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3162486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5999" cy="6324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950" y="352977"/>
            <a:ext cx="5448300" cy="1418889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950" y="2043953"/>
            <a:ext cx="5448300" cy="38250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287171799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8791" y="177283"/>
            <a:ext cx="11317044" cy="801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791" y="1194099"/>
            <a:ext cx="11317044" cy="498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Segoe UI Black" panose="020B0A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Tx/>
        <a:buChar char="◦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899E0-809B-46E5-9CA7-368D37C4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808" y="6308056"/>
            <a:ext cx="576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A2777-A89F-4130-B308-73BB659559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0436A">
                    <a:lumMod val="75000"/>
                  </a:srgbClr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F3F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E319B0-40C1-4006-BDAD-053C6FD8ABA8}"/>
              </a:ext>
            </a:extLst>
          </p:cNvPr>
          <p:cNvSpPr/>
          <p:nvPr/>
        </p:nvSpPr>
        <p:spPr>
          <a:xfrm>
            <a:off x="145053" y="5857575"/>
            <a:ext cx="700118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S. Wang, N. Szymanski, Y. Fei, W. Dong, J.N. Christensen, Y. Zeng, M. Whittaker, and G. Ceder,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Inorg. Chem.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63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, 13576 (2024), doi:10.1021/acs.inorgchem.4c01722.  Work was performed at ALS/LBNL.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747B4D-9046-8D0D-DAD5-B6C30624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53" y="23286"/>
            <a:ext cx="11901893" cy="902525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800" dirty="0"/>
              <a:t>Energy-Saving, Acid-Free, Hard-Rock Lithium Extraction</a:t>
            </a:r>
          </a:p>
        </p:txBody>
      </p:sp>
      <p:pic>
        <p:nvPicPr>
          <p:cNvPr id="21" name="Picture 20" descr="0000_2016_ALS_Primary_Multiblue_SIgnature_RGB_ELCTRONIC.png">
            <a:extLst>
              <a:ext uri="{FF2B5EF4-FFF2-40B4-BE49-F238E27FC236}">
                <a16:creationId xmlns:a16="http://schemas.microsoft.com/office/drawing/2014/main" id="{E91A8843-D6D1-83BD-ED73-598872EC52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3004" y="5778986"/>
            <a:ext cx="761505" cy="5125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26A68E-081E-2579-6CBC-3F109EEF0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888" y="5815592"/>
            <a:ext cx="336124" cy="436336"/>
          </a:xfrm>
          <a:prstGeom prst="rect">
            <a:avLst/>
          </a:prstGeom>
        </p:spPr>
      </p:pic>
      <p:sp>
        <p:nvSpPr>
          <p:cNvPr id="7" name="Rectangle 35">
            <a:extLst>
              <a:ext uri="{FF2B5EF4-FFF2-40B4-BE49-F238E27FC236}">
                <a16:creationId xmlns:a16="http://schemas.microsoft.com/office/drawing/2014/main" id="{322F0C1E-BB76-835D-DB74-01D75D303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6" y="730760"/>
            <a:ext cx="7461128" cy="337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itchFamily="34" charset="0"/>
                <a:cs typeface="Calibri"/>
              </a:rPr>
              <a:t>Scientific Achievement</a:t>
            </a:r>
          </a:p>
          <a:p>
            <a:pPr marL="10972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dirty="0">
                <a:solidFill>
                  <a:prstClr val="black"/>
                </a:solidFill>
                <a:latin typeface="AvenirNext LT Pro Bold"/>
              </a:rPr>
              <a:t>I</a:t>
            </a:r>
            <a:r>
              <a:rPr lang="en-US" sz="2200" dirty="0">
                <a:solidFill>
                  <a:prstClr val="black"/>
                </a:solidFill>
                <a:latin typeface="AvenirNext LT Pro Bold"/>
              </a:rPr>
              <a:t>n situ x-ray diffraction </a:t>
            </a:r>
            <a:r>
              <a:rPr lang="en-US" altLang="zh-CN" sz="2200" dirty="0">
                <a:solidFill>
                  <a:prstClr val="black"/>
                </a:solidFill>
                <a:latin typeface="AvenirNext LT Pro Bold"/>
              </a:rPr>
              <a:t>helped</a:t>
            </a:r>
            <a:r>
              <a:rPr lang="zh-CN" altLang="en-US" sz="2200" dirty="0">
                <a:solidFill>
                  <a:prstClr val="black"/>
                </a:solidFill>
                <a:latin typeface="AvenirNext LT Pro Bold"/>
              </a:rPr>
              <a:t> </a:t>
            </a:r>
            <a:r>
              <a:rPr lang="en-US" altLang="zh-CN" sz="2200" dirty="0">
                <a:solidFill>
                  <a:prstClr val="black"/>
                </a:solidFill>
                <a:latin typeface="AvenirNext LT Pro Bold"/>
              </a:rPr>
              <a:t>r</a:t>
            </a:r>
            <a:r>
              <a:rPr lang="en-US" sz="2200" dirty="0">
                <a:solidFill>
                  <a:prstClr val="black"/>
                </a:solidFill>
                <a:latin typeface="AvenirNext LT Pro Bold"/>
              </a:rPr>
              <a:t>esearchers to develop </a:t>
            </a:r>
            <a:r>
              <a:rPr lang="en-US" altLang="zh-CN" sz="2400" dirty="0">
                <a:latin typeface="+mj-lt"/>
              </a:rPr>
              <a:t>an optimized synthesis procedure to produce Li</a:t>
            </a:r>
            <a:r>
              <a:rPr lang="en-US" altLang="zh-CN" sz="2400" baseline="-25000" dirty="0">
                <a:latin typeface="+mj-lt"/>
              </a:rPr>
              <a:t>2</a:t>
            </a:r>
            <a:r>
              <a:rPr lang="en-US" altLang="zh-CN" sz="2400" dirty="0">
                <a:latin typeface="+mj-lt"/>
              </a:rPr>
              <a:t>CO</a:t>
            </a:r>
            <a:r>
              <a:rPr lang="en-US" altLang="zh-CN" sz="2400" baseline="-25000" dirty="0">
                <a:latin typeface="+mj-lt"/>
              </a:rPr>
              <a:t>3</a:t>
            </a:r>
            <a:r>
              <a:rPr lang="en-US" altLang="zh-CN" sz="2400" dirty="0">
                <a:latin typeface="+mj-lt"/>
              </a:rPr>
              <a:t> directly from spodumene, an abundant Li-bearing mineral, without requiring the use of acid leaching.</a:t>
            </a:r>
            <a:endParaRPr lang="en-US" sz="2200" dirty="0">
              <a:solidFill>
                <a:prstClr val="black"/>
              </a:solidFill>
              <a:latin typeface="AvenirNext LT Pro Bold"/>
            </a:endParaRPr>
          </a:p>
          <a:p>
            <a:pPr marL="11113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itchFamily="34" charset="0"/>
                <a:cs typeface="Calibri"/>
              </a:rPr>
              <a:t>Significance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itchFamily="34" charset="0"/>
                <a:cs typeface="Calibri"/>
              </a:rPr>
              <a:t> Impact</a:t>
            </a:r>
          </a:p>
          <a:p>
            <a:pPr marL="1143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venirNext LT Pro Bold"/>
              </a:rPr>
              <a:t>The approach </a:t>
            </a:r>
            <a:r>
              <a:rPr lang="en-US" altLang="zh-CN" sz="2200" dirty="0">
                <a:solidFill>
                  <a:prstClr val="black"/>
                </a:solidFill>
                <a:latin typeface="AvenirNext LT Pro Bold"/>
              </a:rPr>
              <a:t>is</a:t>
            </a:r>
            <a:r>
              <a:rPr lang="zh-CN" altLang="en-US" sz="2200" dirty="0">
                <a:solidFill>
                  <a:prstClr val="black"/>
                </a:solidFill>
                <a:latin typeface="AvenirNext LT Pro Bold"/>
              </a:rPr>
              <a:t> </a:t>
            </a:r>
            <a:r>
              <a:rPr lang="en-US" altLang="zh-CN" sz="2200" dirty="0">
                <a:solidFill>
                  <a:prstClr val="black"/>
                </a:solidFill>
                <a:latin typeface="AvenirNext LT Pro Bold"/>
              </a:rPr>
              <a:t>performed</a:t>
            </a:r>
            <a:r>
              <a:rPr lang="zh-CN" altLang="en-US" sz="2200" dirty="0">
                <a:solidFill>
                  <a:prstClr val="black"/>
                </a:solidFill>
                <a:latin typeface="AvenirNext LT Pro Bold"/>
              </a:rPr>
              <a:t> </a:t>
            </a:r>
            <a:r>
              <a:rPr lang="en-US" altLang="zh-CN" sz="2200" dirty="0">
                <a:solidFill>
                  <a:prstClr val="black"/>
                </a:solidFill>
                <a:latin typeface="AvenirNext LT Pro Bold"/>
              </a:rPr>
              <a:t>at</a:t>
            </a:r>
            <a:r>
              <a:rPr lang="zh-CN" altLang="en-US" sz="2200" dirty="0">
                <a:solidFill>
                  <a:prstClr val="black"/>
                </a:solidFill>
                <a:latin typeface="AvenirNext LT Pro Bold"/>
              </a:rPr>
              <a:t> </a:t>
            </a:r>
            <a:r>
              <a:rPr lang="en-US" altLang="zh-CN" sz="2200" dirty="0">
                <a:solidFill>
                  <a:prstClr val="black"/>
                </a:solidFill>
                <a:latin typeface="AvenirNext LT Pro Bold"/>
              </a:rPr>
              <a:t>a moderate</a:t>
            </a:r>
            <a:r>
              <a:rPr lang="zh-CN" altLang="en-US" sz="2200" dirty="0">
                <a:solidFill>
                  <a:prstClr val="black"/>
                </a:solidFill>
                <a:latin typeface="AvenirNext LT Pro Bold"/>
              </a:rPr>
              <a:t> </a:t>
            </a:r>
            <a:r>
              <a:rPr lang="en-US" altLang="zh-CN" sz="2200" dirty="0">
                <a:solidFill>
                  <a:prstClr val="black"/>
                </a:solidFill>
                <a:latin typeface="AvenirNext LT Pro Bold"/>
              </a:rPr>
              <a:t>temperature</a:t>
            </a:r>
            <a:r>
              <a:rPr lang="zh-CN" altLang="en-US" sz="2200" dirty="0">
                <a:solidFill>
                  <a:prstClr val="black"/>
                </a:solidFill>
                <a:latin typeface="AvenirNext LT Pro Bold"/>
              </a:rPr>
              <a:t> </a:t>
            </a:r>
            <a:r>
              <a:rPr lang="en-US" altLang="zh-CN" sz="2200" dirty="0">
                <a:solidFill>
                  <a:prstClr val="black"/>
                </a:solidFill>
                <a:latin typeface="AvenirNext LT Pro Bold"/>
              </a:rPr>
              <a:t>(750</a:t>
            </a:r>
            <a:r>
              <a:rPr lang="zh-CN" altLang="en-US" sz="2200" dirty="0">
                <a:solidFill>
                  <a:prstClr val="black"/>
                </a:solidFill>
                <a:latin typeface="AvenirNext LT Pro Bold"/>
              </a:rPr>
              <a:t> </a:t>
            </a:r>
            <a:r>
              <a:rPr lang="en-US" altLang="zh-CN" sz="2200" dirty="0">
                <a:solidFill>
                  <a:prstClr val="black"/>
                </a:solidFill>
                <a:latin typeface="AvenirNext LT Pro Bold"/>
              </a:rPr>
              <a:t>°C)</a:t>
            </a:r>
            <a:r>
              <a:rPr lang="zh-CN" altLang="en-US" sz="2200" dirty="0">
                <a:solidFill>
                  <a:prstClr val="black"/>
                </a:solidFill>
                <a:latin typeface="AvenirNext LT Pro Bold"/>
              </a:rPr>
              <a:t> </a:t>
            </a:r>
            <a:r>
              <a:rPr lang="en-US" altLang="zh-CN" sz="2200" dirty="0">
                <a:solidFill>
                  <a:prstClr val="black"/>
                </a:solidFill>
                <a:latin typeface="AvenirNext LT Pro Bold"/>
              </a:rPr>
              <a:t>and</a:t>
            </a:r>
            <a:r>
              <a:rPr lang="zh-CN" altLang="en-US" sz="2200" dirty="0">
                <a:solidFill>
                  <a:prstClr val="black"/>
                </a:solidFill>
                <a:latin typeface="AvenirNext LT Pro Bold"/>
              </a:rPr>
              <a:t> </a:t>
            </a:r>
            <a:r>
              <a:rPr lang="en-US" altLang="zh-CN" sz="2200" dirty="0">
                <a:solidFill>
                  <a:prstClr val="black"/>
                </a:solidFill>
                <a:latin typeface="AvenirNext LT Pro Bold"/>
              </a:rPr>
              <a:t>uses</a:t>
            </a:r>
            <a:r>
              <a:rPr lang="zh-CN" altLang="en-US" sz="2200" dirty="0">
                <a:solidFill>
                  <a:prstClr val="black"/>
                </a:solidFill>
                <a:latin typeface="AvenirNext LT Pro Bold"/>
              </a:rPr>
              <a:t> </a:t>
            </a:r>
            <a:r>
              <a:rPr lang="en-US" altLang="zh-CN" sz="2200" dirty="0">
                <a:solidFill>
                  <a:prstClr val="black"/>
                </a:solidFill>
                <a:latin typeface="AvenirNext LT Pro Bold"/>
              </a:rPr>
              <a:t>acid-free</a:t>
            </a:r>
            <a:r>
              <a:rPr lang="zh-CN" altLang="en-US" sz="2200" dirty="0">
                <a:solidFill>
                  <a:prstClr val="black"/>
                </a:solidFill>
                <a:latin typeface="AvenirNext LT Pro Bold"/>
              </a:rPr>
              <a:t> </a:t>
            </a:r>
            <a:r>
              <a:rPr lang="en-US" altLang="zh-CN" sz="2200" dirty="0">
                <a:solidFill>
                  <a:prstClr val="black"/>
                </a:solidFill>
                <a:latin typeface="AvenirNext LT Pro Bold"/>
              </a:rPr>
              <a:t>separation.</a:t>
            </a:r>
            <a:r>
              <a:rPr lang="zh-CN" altLang="en-US" sz="2200" dirty="0">
                <a:solidFill>
                  <a:prstClr val="black"/>
                </a:solidFill>
                <a:latin typeface="AvenirNext LT Pro Bold"/>
              </a:rPr>
              <a:t> </a:t>
            </a:r>
            <a:r>
              <a:rPr lang="en-US" altLang="zh-CN" sz="2200" dirty="0">
                <a:solidFill>
                  <a:prstClr val="black"/>
                </a:solidFill>
                <a:latin typeface="AvenirNext LT Pro Bold"/>
              </a:rPr>
              <a:t>It</a:t>
            </a:r>
            <a:r>
              <a:rPr lang="zh-CN" altLang="en-US" sz="2200" dirty="0">
                <a:solidFill>
                  <a:prstClr val="black"/>
                </a:solidFill>
                <a:latin typeface="AvenirNext LT Pro Bold"/>
              </a:rPr>
              <a:t> </a:t>
            </a:r>
            <a:r>
              <a:rPr lang="en-US" altLang="zh-CN" sz="2200" dirty="0">
                <a:solidFill>
                  <a:prstClr val="black"/>
                </a:solidFill>
                <a:latin typeface="AvenirNext LT Pro Bold"/>
              </a:rPr>
              <a:t>will</a:t>
            </a:r>
            <a:r>
              <a:rPr lang="en-US" sz="2200" dirty="0">
                <a:solidFill>
                  <a:prstClr val="black"/>
                </a:solidFill>
                <a:latin typeface="AvenirNext LT Pro Bold"/>
              </a:rPr>
              <a:t> support the sustainable scaling of lithium production to meet growing market needs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2BCC9-030F-8595-73CD-F119708DF463}"/>
              </a:ext>
            </a:extLst>
          </p:cNvPr>
          <p:cNvSpPr txBox="1"/>
          <p:nvPr/>
        </p:nvSpPr>
        <p:spPr>
          <a:xfrm>
            <a:off x="7592993" y="2766665"/>
            <a:ext cx="4483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Left: XRD intensities from </a:t>
            </a:r>
            <a:r>
              <a:rPr lang="el-GR" sz="1600" dirty="0">
                <a:solidFill>
                  <a:prstClr val="black"/>
                </a:solidFill>
                <a:highlight>
                  <a:srgbClr val="FFFFFF"/>
                </a:highlight>
              </a:rPr>
              <a:t>α-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spodumene with Na</a:t>
            </a:r>
            <a:r>
              <a:rPr lang="en-US" sz="1600" baseline="-25000" dirty="0">
                <a:solidFill>
                  <a:prstClr val="black"/>
                </a:solidFill>
                <a:highlight>
                  <a:srgbClr val="FFFFFF"/>
                </a:highlight>
              </a:rPr>
              <a:t>2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CO</a:t>
            </a:r>
            <a:r>
              <a:rPr lang="en-US" sz="1600" baseline="-25000" dirty="0">
                <a:solidFill>
                  <a:prstClr val="black"/>
                </a:solidFill>
                <a:highlight>
                  <a:srgbClr val="FFFFFF"/>
                </a:highlight>
              </a:rPr>
              <a:t>3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 during heating </a:t>
            </a:r>
            <a:r>
              <a:rPr lang="en-US" altLang="zh-CN" sz="1600" dirty="0">
                <a:solidFill>
                  <a:prstClr val="black"/>
                </a:solidFill>
                <a:highlight>
                  <a:srgbClr val="FFFFFF"/>
                </a:highlight>
              </a:rPr>
              <a:t>(up</a:t>
            </a:r>
            <a:r>
              <a:rPr lang="zh-CN" alt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to 800 °C</a:t>
            </a:r>
            <a:r>
              <a:rPr lang="en-US" altLang="zh-CN" sz="1600" dirty="0">
                <a:solidFill>
                  <a:prstClr val="black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. Right: Weight fraction of each phase as a function of temperature. The reaction of </a:t>
            </a:r>
            <a:r>
              <a:rPr lang="el-GR" sz="1600" dirty="0">
                <a:solidFill>
                  <a:prstClr val="black"/>
                </a:solidFill>
                <a:highlight>
                  <a:srgbClr val="FFFFFF"/>
                </a:highlight>
              </a:rPr>
              <a:t>α-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spodumene with Na</a:t>
            </a:r>
            <a:r>
              <a:rPr lang="en-US" sz="1600" baseline="-25000" dirty="0">
                <a:solidFill>
                  <a:prstClr val="black"/>
                </a:solidFill>
                <a:highlight>
                  <a:srgbClr val="FFFFFF"/>
                </a:highlight>
              </a:rPr>
              <a:t>2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CO</a:t>
            </a:r>
            <a:r>
              <a:rPr lang="en-US" sz="1600" baseline="-25000" dirty="0">
                <a:solidFill>
                  <a:prstClr val="black"/>
                </a:solidFill>
                <a:highlight>
                  <a:srgbClr val="FFFFFF"/>
                </a:highlight>
              </a:rPr>
              <a:t>3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 produces a mixture of NaAlSiO</a:t>
            </a:r>
            <a:r>
              <a:rPr lang="en-US" sz="1600" baseline="-25000" dirty="0">
                <a:solidFill>
                  <a:prstClr val="black"/>
                </a:solidFill>
                <a:highlight>
                  <a:srgbClr val="FFFFFF"/>
                </a:highlight>
              </a:rPr>
              <a:t>4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 and Li</a:t>
            </a:r>
            <a:r>
              <a:rPr lang="en-US" sz="1600" baseline="-25000" dirty="0">
                <a:solidFill>
                  <a:prstClr val="black"/>
                </a:solidFill>
                <a:highlight>
                  <a:srgbClr val="FFFFFF"/>
                </a:highlight>
              </a:rPr>
              <a:t>2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SiO</a:t>
            </a:r>
            <a:r>
              <a:rPr lang="en-US" sz="1600" baseline="-25000" dirty="0">
                <a:solidFill>
                  <a:prstClr val="black"/>
                </a:solidFill>
                <a:highlight>
                  <a:srgbClr val="FFFFFF"/>
                </a:highlight>
              </a:rPr>
              <a:t>3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, with Li</a:t>
            </a:r>
            <a:r>
              <a:rPr lang="en-US" sz="1600" baseline="-25000" dirty="0">
                <a:solidFill>
                  <a:prstClr val="black"/>
                </a:solidFill>
                <a:highlight>
                  <a:srgbClr val="FFFFFF"/>
                </a:highlight>
              </a:rPr>
              <a:t>2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CO</a:t>
            </a:r>
            <a:r>
              <a:rPr lang="en-US" sz="1600" baseline="-25000" dirty="0">
                <a:solidFill>
                  <a:prstClr val="black"/>
                </a:solidFill>
                <a:highlight>
                  <a:srgbClr val="FFFFFF"/>
                </a:highlight>
              </a:rPr>
              <a:t>3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 anticipated as a potential product.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2" name="Picture 11" descr="A close-up of a graph&#10;&#10;AI-generated content may be incorrect.">
            <a:extLst>
              <a:ext uri="{FF2B5EF4-FFF2-40B4-BE49-F238E27FC236}">
                <a16:creationId xmlns:a16="http://schemas.microsoft.com/office/drawing/2014/main" id="{53D7898B-EAFD-1D19-D678-06BFE32F7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48" y="945840"/>
            <a:ext cx="4483777" cy="1759733"/>
          </a:xfrm>
          <a:prstGeom prst="rect">
            <a:avLst/>
          </a:prstGeom>
        </p:spPr>
      </p:pic>
      <p:pic>
        <p:nvPicPr>
          <p:cNvPr id="16" name="Picture 15" descr="A blue and white logo&#10;&#10;AI-generated content may be incorrect.">
            <a:extLst>
              <a:ext uri="{FF2B5EF4-FFF2-40B4-BE49-F238E27FC236}">
                <a16:creationId xmlns:a16="http://schemas.microsoft.com/office/drawing/2014/main" id="{477FF1BD-0356-CAEC-3398-D52B2499C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t="39233" r="15252" b="39630"/>
          <a:stretch/>
        </p:blipFill>
        <p:spPr>
          <a:xfrm>
            <a:off x="7896813" y="5884472"/>
            <a:ext cx="1532580" cy="298575"/>
          </a:xfrm>
          <a:prstGeom prst="rect">
            <a:avLst/>
          </a:prstGeom>
        </p:spPr>
      </p:pic>
      <p:pic>
        <p:nvPicPr>
          <p:cNvPr id="18" name="Picture 17" descr="A logo for a university&#10;&#10;AI-generated content may be incorrect.">
            <a:extLst>
              <a:ext uri="{FF2B5EF4-FFF2-40B4-BE49-F238E27FC236}">
                <a16:creationId xmlns:a16="http://schemas.microsoft.com/office/drawing/2014/main" id="{09F58231-748C-5C51-3556-BCD09C1F6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t="10420" r="13478" b="7896"/>
          <a:stretch/>
        </p:blipFill>
        <p:spPr>
          <a:xfrm>
            <a:off x="9584888" y="5786803"/>
            <a:ext cx="761505" cy="504735"/>
          </a:xfrm>
          <a:prstGeom prst="rect">
            <a:avLst/>
          </a:prstGeom>
        </p:spPr>
      </p:pic>
      <p:sp>
        <p:nvSpPr>
          <p:cNvPr id="19" name="Rectangle 35">
            <a:extLst>
              <a:ext uri="{FF2B5EF4-FFF2-40B4-BE49-F238E27FC236}">
                <a16:creationId xmlns:a16="http://schemas.microsoft.com/office/drawing/2014/main" id="{F6C8266B-7BB1-7737-F10F-83ACF7A8A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6" y="4114497"/>
            <a:ext cx="1198453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itchFamily="34" charset="0"/>
                <a:cs typeface="Calibri"/>
              </a:rPr>
              <a:t>Research Details</a:t>
            </a:r>
          </a:p>
          <a:p>
            <a:pPr marL="288925" lvl="1" indent="-165100" fontAlgn="base"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solidFill>
                  <a:prstClr val="black"/>
                </a:solidFill>
                <a:latin typeface="AvenirNext LT Pro Bold"/>
                <a:cs typeface="Calibri"/>
              </a:rPr>
              <a:t>In situ x-ray diffraction (XRD) at the Advanced Light Source (ALS) enabled real-time monitoring of the reaction of sodium carbonate (Na</a:t>
            </a:r>
            <a:r>
              <a:rPr lang="en-US" altLang="ja-JP" sz="2000" baseline="-25000" dirty="0">
                <a:solidFill>
                  <a:prstClr val="black"/>
                </a:solidFill>
                <a:latin typeface="AvenirNext LT Pro Bold"/>
                <a:cs typeface="Calibri"/>
              </a:rPr>
              <a:t>2</a:t>
            </a:r>
            <a:r>
              <a:rPr lang="en-US" altLang="ja-JP" sz="2000" dirty="0">
                <a:solidFill>
                  <a:prstClr val="black"/>
                </a:solidFill>
                <a:latin typeface="AvenirNext LT Pro Bold"/>
                <a:cs typeface="Calibri"/>
              </a:rPr>
              <a:t>CO</a:t>
            </a:r>
            <a:r>
              <a:rPr lang="en-US" altLang="ja-JP" sz="2000" baseline="-25000" dirty="0">
                <a:solidFill>
                  <a:prstClr val="black"/>
                </a:solidFill>
                <a:latin typeface="AvenirNext LT Pro Bold"/>
                <a:cs typeface="Calibri"/>
              </a:rPr>
              <a:t>3</a:t>
            </a:r>
            <a:r>
              <a:rPr lang="en-US" altLang="ja-JP" sz="2000" dirty="0">
                <a:solidFill>
                  <a:prstClr val="black"/>
                </a:solidFill>
                <a:latin typeface="AvenirNext LT Pro Bold"/>
                <a:cs typeface="Calibri"/>
              </a:rPr>
              <a:t>) introduced directly to </a:t>
            </a:r>
            <a:r>
              <a:rPr lang="el-GR" altLang="ja-JP" sz="2000" dirty="0">
                <a:solidFill>
                  <a:prstClr val="black"/>
                </a:solidFill>
                <a:latin typeface="AvenirNext LT Pro Bold"/>
                <a:cs typeface="Calibri"/>
              </a:rPr>
              <a:t>α-</a:t>
            </a:r>
            <a:r>
              <a:rPr lang="en-US" altLang="ja-JP" sz="2000" dirty="0">
                <a:solidFill>
                  <a:prstClr val="black"/>
                </a:solidFill>
                <a:latin typeface="AvenirNext LT Pro Bold"/>
                <a:cs typeface="Calibri"/>
              </a:rPr>
              <a:t>spodumene and its reaction products.</a:t>
            </a:r>
          </a:p>
          <a:p>
            <a:pPr marL="288925" lvl="1" indent="-165100" fontAlgn="base"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solidFill>
                  <a:prstClr val="black"/>
                </a:solidFill>
                <a:latin typeface="AvenirNext LT Pro Bold"/>
                <a:cs typeface="Calibri"/>
              </a:rPr>
              <a:t>The data showed that some Li</a:t>
            </a:r>
            <a:r>
              <a:rPr lang="en-US" altLang="ja-JP" sz="2000" baseline="30000" dirty="0">
                <a:solidFill>
                  <a:prstClr val="black"/>
                </a:solidFill>
                <a:latin typeface="AvenirNext LT Pro Bold"/>
                <a:cs typeface="Calibri"/>
              </a:rPr>
              <a:t>+</a:t>
            </a:r>
            <a:r>
              <a:rPr lang="en-US" altLang="ja-JP" sz="2000" dirty="0">
                <a:solidFill>
                  <a:prstClr val="black"/>
                </a:solidFill>
                <a:latin typeface="AvenirNext LT Pro Bold"/>
                <a:cs typeface="Calibri"/>
              </a:rPr>
              <a:t> was trapped in an inactive phase; allowed researchers to identify </a:t>
            </a:r>
            <a:r>
              <a:rPr lang="en-US" altLang="zh-CN" sz="2000" dirty="0">
                <a:solidFill>
                  <a:prstClr val="black"/>
                </a:solidFill>
                <a:latin typeface="AvenirNext LT Pro Bold"/>
                <a:cs typeface="Calibri"/>
              </a:rPr>
              <a:t>a</a:t>
            </a:r>
            <a:r>
              <a:rPr lang="zh-CN" altLang="en-US" sz="2000" dirty="0">
                <a:solidFill>
                  <a:prstClr val="black"/>
                </a:solidFill>
                <a:latin typeface="AvenirNext LT Pro Bold"/>
                <a:cs typeface="Calibri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AvenirNext LT Pro Bold"/>
                <a:cs typeface="Calibri"/>
              </a:rPr>
              <a:t>suitable</a:t>
            </a:r>
            <a:r>
              <a:rPr lang="zh-CN" altLang="en-US" sz="2000" dirty="0">
                <a:solidFill>
                  <a:prstClr val="black"/>
                </a:solidFill>
                <a:latin typeface="AvenirNext LT Pro Bold"/>
                <a:cs typeface="Calibri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latin typeface="AvenirNext LT Pro Bold"/>
                <a:cs typeface="Calibri"/>
              </a:rPr>
              <a:t>additive to avoid this, enabling </a:t>
            </a:r>
            <a:r>
              <a:rPr lang="en-US" altLang="zh-CN" sz="2000" dirty="0">
                <a:solidFill>
                  <a:prstClr val="black"/>
                </a:solidFill>
                <a:latin typeface="AvenirNext LT Pro Bold"/>
                <a:cs typeface="Calibri"/>
              </a:rPr>
              <a:t>a</a:t>
            </a:r>
            <a:r>
              <a:rPr lang="zh-CN" altLang="en-US" sz="2000" dirty="0">
                <a:solidFill>
                  <a:prstClr val="black"/>
                </a:solidFill>
                <a:latin typeface="AvenirNext LT Pro Bold"/>
                <a:cs typeface="Calibri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latin typeface="AvenirNext LT Pro Bold"/>
                <a:cs typeface="Calibri"/>
              </a:rPr>
              <a:t>90.4%</a:t>
            </a:r>
            <a:r>
              <a:rPr lang="zh-CN" altLang="en-US" sz="2000" dirty="0">
                <a:solidFill>
                  <a:prstClr val="black"/>
                </a:solidFill>
                <a:latin typeface="AvenirNext LT Pro Bold"/>
                <a:cs typeface="Calibri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latin typeface="AvenirNext LT Pro Bold"/>
                <a:cs typeface="Calibri"/>
              </a:rPr>
              <a:t>lithium </a:t>
            </a:r>
            <a:r>
              <a:rPr lang="en-US" altLang="zh-CN" sz="2000" dirty="0">
                <a:solidFill>
                  <a:prstClr val="black"/>
                </a:solidFill>
                <a:latin typeface="AvenirNext LT Pro Bold"/>
                <a:cs typeface="Calibri"/>
              </a:rPr>
              <a:t>recovery</a:t>
            </a:r>
            <a:r>
              <a:rPr lang="zh-CN" altLang="en-US" sz="2000" dirty="0">
                <a:solidFill>
                  <a:prstClr val="black"/>
                </a:solidFill>
                <a:latin typeface="AvenirNext LT Pro Bold"/>
                <a:cs typeface="Calibri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AvenirNext LT Pro Bold"/>
                <a:cs typeface="Calibri"/>
              </a:rPr>
              <a:t>rate</a:t>
            </a:r>
            <a:r>
              <a:rPr lang="en-US" altLang="ja-JP" sz="2000" dirty="0">
                <a:solidFill>
                  <a:prstClr val="black"/>
                </a:solidFill>
                <a:latin typeface="AvenirNext LT Pro Bold"/>
                <a:cs typeface="Calibri"/>
              </a:rPr>
              <a:t> using a low-cost washing procedure without acid.</a:t>
            </a:r>
          </a:p>
        </p:txBody>
      </p:sp>
    </p:spTree>
    <p:extLst>
      <p:ext uri="{BB962C8B-B14F-4D97-AF65-F5344CB8AC3E}">
        <p14:creationId xmlns:p14="http://schemas.microsoft.com/office/powerpoint/2010/main" val="2851466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ew Sci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436A"/>
      </a:accent1>
      <a:accent2>
        <a:srgbClr val="92DCE5"/>
      </a:accent2>
      <a:accent3>
        <a:srgbClr val="D64933"/>
      </a:accent3>
      <a:accent4>
        <a:srgbClr val="7C7C7C"/>
      </a:accent4>
      <a:accent5>
        <a:srgbClr val="EFCB68"/>
      </a:accent5>
      <a:accent6>
        <a:srgbClr val="70AD47"/>
      </a:accent6>
      <a:hlink>
        <a:srgbClr val="0563C1"/>
      </a:hlink>
      <a:folHlink>
        <a:srgbClr val="954F72"/>
      </a:folHlink>
    </a:clrScheme>
    <a:fontScheme name="SC new">
      <a:majorFont>
        <a:latin typeface="AvenirNext LT Pro Bold"/>
        <a:ea typeface=""/>
        <a:cs typeface=""/>
      </a:majorFont>
      <a:minorFont>
        <a:latin typeface="AvenirNext LT Pr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C PowerPoint base template for staff.potx" id="{4612F961-56E9-4EB7-9A44-11671DE64C64}" vid="{D4CA479C-CAD5-4C1B-93CE-2627735869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39388</TotalTime>
  <Words>557</Words>
  <Application>Microsoft Macintosh PowerPoint</Application>
  <PresentationFormat>Widescreen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Arial Black</vt:lpstr>
      <vt:lpstr>Avenir Next LT Pro</vt:lpstr>
      <vt:lpstr>AvenirNext LT Pro Bold</vt:lpstr>
      <vt:lpstr>AvenirNext LT Pro Regular</vt:lpstr>
      <vt:lpstr>Calibri</vt:lpstr>
      <vt:lpstr>Lato</vt:lpstr>
      <vt:lpstr>Wingdings</vt:lpstr>
      <vt:lpstr>1_Office Theme</vt:lpstr>
      <vt:lpstr>Energy-Saving, Acid-Free, Hard-Rock Lithium Extraction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Platinum Movement on Fuel-Cell Electrodes</dc:title>
  <dc:creator>Dava Keavney</dc:creator>
  <cp:lastModifiedBy>Lori Tamura</cp:lastModifiedBy>
  <cp:revision>414</cp:revision>
  <dcterms:created xsi:type="dcterms:W3CDTF">2024-01-05T19:34:06Z</dcterms:created>
  <dcterms:modified xsi:type="dcterms:W3CDTF">2025-05-16T18:45:43Z</dcterms:modified>
</cp:coreProperties>
</file>