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8343"/>
  </p:normalViewPr>
  <p:slideViewPr>
    <p:cSldViewPr snapToGrid="0">
      <p:cViewPr varScale="1">
        <p:scale>
          <a:sx n="126" d="100"/>
          <a:sy n="126" d="100"/>
        </p:scale>
        <p:origin x="10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5/21/25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The splitting and migration of molecular hydrogen (H</a:t>
            </a:r>
            <a:r>
              <a:rPr kumimoji="0" lang="en-US" sz="1200" b="0" i="0" u="none" strike="noStrike" kern="1200" cap="none" spc="0" normalizeH="0" baseline="-25000" noProof="0">
                <a:ln>
                  <a:noFill/>
                </a:ln>
                <a:solidFill>
                  <a:prstClr val="black"/>
                </a:solidFill>
                <a:effectLst/>
                <a:uLnTx/>
                <a:uFillTx/>
                <a:latin typeface="Arial"/>
                <a:ea typeface="+mn-ea"/>
                <a:cs typeface="Arial"/>
              </a:rPr>
              <a:t>2</a:t>
            </a:r>
            <a:r>
              <a:rPr kumimoji="0" lang="en-US" sz="1200" b="0" i="0" u="none" strike="noStrike" kern="1200" cap="none" spc="0" normalizeH="0" baseline="0" noProof="0">
                <a:ln>
                  <a:noFill/>
                </a:ln>
                <a:solidFill>
                  <a:prstClr val="black"/>
                </a:solidFill>
                <a:effectLst/>
                <a:uLnTx/>
                <a:uFillTx/>
                <a:latin typeface="Arial"/>
                <a:ea typeface="+mn-ea"/>
                <a:cs typeface="Arial"/>
              </a:rPr>
              <a:t>) over a catalytic surface (a process known as “hydrogen spillover”) is a fundamental yet elusive phenomenon in catalysis that affects a wide range of uses, from hydrogenation (which can be used to upgrade or purify crude oil components) to energy storage (when bonded to a metal, hydrogen can be stored in the solid state). Despite its importance, direct experimental evidence capturing the real-time mechanistic steps of hydrogen spillover remains scarce. In particular, tungsten trioxide (WO</a:t>
            </a:r>
            <a:r>
              <a:rPr kumimoji="0" lang="en-US" sz="1200" b="0" i="0" u="none" strike="noStrike" kern="1200" cap="none" spc="0" normalizeH="0" baseline="-25000" noProof="0">
                <a:ln>
                  <a:noFill/>
                </a:ln>
                <a:solidFill>
                  <a:prstClr val="black"/>
                </a:solidFill>
                <a:effectLst/>
                <a:uLnTx/>
                <a:uFillTx/>
                <a:latin typeface="Arial"/>
                <a:ea typeface="+mn-ea"/>
                <a:cs typeface="Arial"/>
              </a:rPr>
              <a:t>3</a:t>
            </a:r>
            <a:r>
              <a:rPr kumimoji="0" lang="en-US" sz="1200" b="0" i="0" u="none" strike="noStrike" kern="1200" cap="none" spc="0" normalizeH="0" baseline="0" noProof="0">
                <a:ln>
                  <a:noFill/>
                </a:ln>
                <a:solidFill>
                  <a:prstClr val="black"/>
                </a:solidFill>
                <a:effectLst/>
                <a:uLnTx/>
                <a:uFillTx/>
                <a:latin typeface="Arial"/>
                <a:ea typeface="+mn-ea"/>
                <a:cs typeface="Arial"/>
              </a:rPr>
              <a:t>), a widely used catalytic material, exhibits dynamic interactions with hydrogen, yet the precise nature of these interactions has been a subject of long-standing debate, especially for distinguishing the chemical dynamics occurring on the surface from those in the bulk. This research was driven by the need to resolve these ambiguities using ambient-pressure x-ray photoelectron spectroscopy (APXPS), which provides direct spectroscopic evidence of the spillover process as it unfolds. By integrating experimental observations with theoretical models, the researchers unlocked a comprehensive understanding of how hydrogen interacts with reducible oxide surfaces and influences their catalytic properties.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H. Li and J.R. Paudel (Berkeley Lab), M. Abdelgaid and J.R. McKone (University of Pittsburgh), N.P. Holzapfel and V. Augustyn (North Carolina State University), G. Mpourmpakis (University of Pittsburgh and National Technical University of Athens, Greece), and E.J. Crumlin (Berkeley Lab and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US Department of Energy, Office of Science, Basic Energy Sciences program (DOE BES); Center for Research Computing at the University of Pittsburgh; and National Science Foundation. Operation of the ALS is supported by DOE BES.</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https://als.lbl.gov/catching-hydrogen-spillover-onto-a-catalytic-surface/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5/21/25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5/21/25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07492" y="5745219"/>
            <a:ext cx="4176272"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H. Li, M. Abdelgaid, J.R. Paudel, N.P. Holzapfel, V. Augustyn, J.R. McKone, G. Mpourmpakis, and E.J. Crumlin</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J. Am. Chem. Soc.</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147</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6472 (2025), doi:10.1021/jacs.4c13711.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Catching "Hydrogen Spillover" onto a Catalytic Surface</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085843" y="825482"/>
            <a:ext cx="9188983"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400"/>
              </a:spcAft>
              <a:buClrTx/>
              <a:buSzTx/>
              <a:buFontTx/>
              <a:buNone/>
              <a:tabLst/>
              <a:defRPr/>
            </a:pPr>
            <a:r>
              <a:rPr lang="en-US" sz="2200" dirty="0">
                <a:solidFill>
                  <a:prstClr val="black"/>
                </a:solidFill>
                <a:latin typeface="AvenirNext LT Pro Bold"/>
              </a:rPr>
              <a:t>Researchers uncovered the precise mechanism of hydrogen spillover (H</a:t>
            </a:r>
            <a:r>
              <a:rPr lang="en-US" sz="2200" baseline="-25000" dirty="0">
                <a:solidFill>
                  <a:prstClr val="black"/>
                </a:solidFill>
                <a:latin typeface="AvenirNext LT Pro Bold"/>
              </a:rPr>
              <a:t>2</a:t>
            </a:r>
            <a:r>
              <a:rPr lang="en-US" sz="2200" dirty="0">
                <a:solidFill>
                  <a:prstClr val="black"/>
                </a:solidFill>
                <a:latin typeface="AvenirNext LT Pro Bold"/>
              </a:rPr>
              <a:t> splitting and migration) onto a catalytic surface by watching it happen under various conditions.</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4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research lays the foundation for designing more efficient catalysts and storage materials essential for next-generation hydrogen energy technologies.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spcAft>
                <a:spcPts val="400"/>
              </a:spcAft>
              <a:buFont typeface="Arial" panose="020B0604020202020204" pitchFamily="34" charset="0"/>
              <a:buChar char="•"/>
              <a:defRPr/>
            </a:pPr>
            <a:r>
              <a:rPr lang="en-US" altLang="ja-JP" sz="2000" dirty="0">
                <a:solidFill>
                  <a:prstClr val="black"/>
                </a:solidFill>
                <a:latin typeface="AvenirNext LT Pro Bold"/>
                <a:cs typeface="Calibri"/>
              </a:rPr>
              <a:t>At the Advanced Light Source (ALS), ambient-pressure x-ray photoelectron spectroscopy (APXPS) was applied to a platinum/tungsten trioxide (Pt/WO</a:t>
            </a:r>
            <a:r>
              <a:rPr lang="en-US" altLang="ja-JP" sz="2000" baseline="-25000" dirty="0">
                <a:solidFill>
                  <a:prstClr val="black"/>
                </a:solidFill>
                <a:latin typeface="AvenirNext LT Pro Bold"/>
                <a:cs typeface="Calibri"/>
              </a:rPr>
              <a:t>3</a:t>
            </a:r>
            <a:r>
              <a:rPr lang="en-US" altLang="ja-JP" sz="2000" dirty="0">
                <a:solidFill>
                  <a:prstClr val="black"/>
                </a:solidFill>
                <a:latin typeface="AvenirNext LT Pro Bold"/>
                <a:cs typeface="Calibri"/>
              </a:rPr>
              <a:t>) catalytic surface in hydrogen gas over time at various temperatures.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The data, combined with theory and modeling, revealed three different temperature-dependent reaction processes, resulting from the interplay between hydrogen spillover (and its reverse), H</a:t>
            </a:r>
            <a:r>
              <a:rPr lang="en-US" altLang="ja-JP" sz="2000" baseline="30000" dirty="0">
                <a:solidFill>
                  <a:prstClr val="black"/>
                </a:solidFill>
                <a:latin typeface="AvenirNext LT Pro Bold"/>
                <a:cs typeface="Calibri"/>
              </a:rPr>
              <a:t>+</a:t>
            </a:r>
            <a:r>
              <a:rPr lang="en-US" altLang="ja-JP" sz="2000" dirty="0">
                <a:solidFill>
                  <a:prstClr val="black"/>
                </a:solidFill>
                <a:latin typeface="AvenirNext LT Pro Bold"/>
                <a:cs typeface="Calibri"/>
              </a:rPr>
              <a:t> diffusion to the bulk, and water desorption.</a:t>
            </a:r>
          </a:p>
          <a:p>
            <a:pPr marL="288925" lvl="1" indent="-165100" fontAlgn="base">
              <a:buFont typeface="Arial" panose="020B0604020202020204" pitchFamily="34" charset="0"/>
              <a:buChar char="•"/>
              <a:defRPr/>
            </a:pPr>
            <a:endParaRPr lang="en-US" altLang="ja-JP" sz="2000" dirty="0">
              <a:solidFill>
                <a:prstClr val="black"/>
              </a:solidFill>
              <a:latin typeface="AvenirNext LT Pro Bold"/>
              <a:cs typeface="Calibri"/>
            </a:endParaRPr>
          </a:p>
        </p:txBody>
      </p:sp>
      <p:sp>
        <p:nvSpPr>
          <p:cNvPr id="5" name="TextBox 4">
            <a:extLst>
              <a:ext uri="{FF2B5EF4-FFF2-40B4-BE49-F238E27FC236}">
                <a16:creationId xmlns:a16="http://schemas.microsoft.com/office/drawing/2014/main" id="{49B2BCC9-030F-8595-73CD-F119708DF463}"/>
              </a:ext>
            </a:extLst>
          </p:cNvPr>
          <p:cNvSpPr txBox="1"/>
          <p:nvPr/>
        </p:nvSpPr>
        <p:spPr>
          <a:xfrm>
            <a:off x="107492" y="3888053"/>
            <a:ext cx="2967665" cy="1815882"/>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Top: Hydrogen spillover on a Pt/WO</a:t>
            </a:r>
            <a:r>
              <a:rPr lang="en-US" sz="1600" baseline="-25000" dirty="0">
                <a:solidFill>
                  <a:prstClr val="black"/>
                </a:solidFill>
                <a:highlight>
                  <a:srgbClr val="FFFFFF"/>
                </a:highlight>
              </a:rPr>
              <a:t>3</a:t>
            </a:r>
            <a:r>
              <a:rPr lang="en-US" sz="1600" dirty="0">
                <a:solidFill>
                  <a:prstClr val="black"/>
                </a:solidFill>
                <a:highlight>
                  <a:srgbClr val="FFFFFF"/>
                </a:highlight>
              </a:rPr>
              <a:t> surface. Bottom: APXPS of W 4f (left) and O 1s (right) photoelectrons. The W</a:t>
            </a:r>
            <a:r>
              <a:rPr lang="en-US" sz="1600" baseline="30000" dirty="0">
                <a:solidFill>
                  <a:prstClr val="black"/>
                </a:solidFill>
                <a:highlight>
                  <a:srgbClr val="FFFFFF"/>
                </a:highlight>
              </a:rPr>
              <a:t>5+</a:t>
            </a:r>
            <a:r>
              <a:rPr lang="en-US" sz="1600" dirty="0">
                <a:solidFill>
                  <a:prstClr val="black"/>
                </a:solidFill>
                <a:highlight>
                  <a:srgbClr val="FFFFFF"/>
                </a:highlight>
              </a:rPr>
              <a:t> (purple), adsorbed water (blue), and undercoordinated oxygen (green) are signs of hydrogen spillover.</a:t>
            </a:r>
            <a:endParaRPr lang="en-US" sz="1600" dirty="0">
              <a:solidFill>
                <a:prstClr val="black"/>
              </a:solidFill>
            </a:endParaRPr>
          </a:p>
        </p:txBody>
      </p:sp>
      <p:pic>
        <p:nvPicPr>
          <p:cNvPr id="6" name="Picture 5">
            <a:extLst>
              <a:ext uri="{FF2B5EF4-FFF2-40B4-BE49-F238E27FC236}">
                <a16:creationId xmlns:a16="http://schemas.microsoft.com/office/drawing/2014/main" id="{11406A6D-1250-1A3B-36A5-5F73332453C3}"/>
              </a:ext>
            </a:extLst>
          </p:cNvPr>
          <p:cNvPicPr>
            <a:picLocks noChangeAspect="1"/>
          </p:cNvPicPr>
          <p:nvPr/>
        </p:nvPicPr>
        <p:blipFill>
          <a:blip r:embed="rId5">
            <a:extLst>
              <a:ext uri="{28A0092B-C50C-407E-A947-70E740481C1C}">
                <a14:useLocalDpi xmlns:a14="http://schemas.microsoft.com/office/drawing/2010/main" val="0"/>
              </a:ext>
            </a:extLst>
          </a:blip>
          <a:srcRect t="35676" b="32740"/>
          <a:stretch>
            <a:fillRect/>
          </a:stretch>
        </p:blipFill>
        <p:spPr>
          <a:xfrm>
            <a:off x="6497955" y="5826875"/>
            <a:ext cx="1377290" cy="435009"/>
          </a:xfrm>
          <a:prstGeom prst="rect">
            <a:avLst/>
          </a:prstGeom>
        </p:spPr>
      </p:pic>
      <p:pic>
        <p:nvPicPr>
          <p:cNvPr id="9" name="Picture 8" descr="A red sign with white text&#10;&#10;AI-generated content may be incorrect.">
            <a:extLst>
              <a:ext uri="{FF2B5EF4-FFF2-40B4-BE49-F238E27FC236}">
                <a16:creationId xmlns:a16="http://schemas.microsoft.com/office/drawing/2014/main" id="{802CC6F8-19C0-9D40-57B0-7C2AD8593F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7112" y="5781061"/>
            <a:ext cx="911203" cy="512552"/>
          </a:xfrm>
          <a:prstGeom prst="rect">
            <a:avLst/>
          </a:prstGeom>
        </p:spPr>
      </p:pic>
      <p:pic>
        <p:nvPicPr>
          <p:cNvPr id="12" name="Picture 11" descr="A black and white logo&#10;&#10;AI-generated content may be incorrect.">
            <a:extLst>
              <a:ext uri="{FF2B5EF4-FFF2-40B4-BE49-F238E27FC236}">
                <a16:creationId xmlns:a16="http://schemas.microsoft.com/office/drawing/2014/main" id="{1D8D5456-8423-38FB-6C23-3DB5B6B5CA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8307" y="5841140"/>
            <a:ext cx="953589" cy="409461"/>
          </a:xfrm>
          <a:prstGeom prst="rect">
            <a:avLst/>
          </a:prstGeom>
        </p:spPr>
      </p:pic>
      <p:pic>
        <p:nvPicPr>
          <p:cNvPr id="10" name="Picture 9" descr="A diagram of different types of temperature&#10;&#10;AI-generated content may be incorrect.">
            <a:extLst>
              <a:ext uri="{FF2B5EF4-FFF2-40B4-BE49-F238E27FC236}">
                <a16:creationId xmlns:a16="http://schemas.microsoft.com/office/drawing/2014/main" id="{E56F31B9-858D-84B7-AFAD-4A4E47D2D3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73" y="655456"/>
            <a:ext cx="2905450" cy="3158622"/>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39547</TotalTime>
  <Words>597</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Catching "Hydrogen Spillover" onto a Catalytic Surface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434</cp:revision>
  <dcterms:created xsi:type="dcterms:W3CDTF">2024-01-05T19:34:06Z</dcterms:created>
  <dcterms:modified xsi:type="dcterms:W3CDTF">2025-05-22T03:05:04Z</dcterms:modified>
</cp:coreProperties>
</file>