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194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autoAdjust="0"/>
    <p:restoredTop sz="88082"/>
  </p:normalViewPr>
  <p:slideViewPr>
    <p:cSldViewPr snapToGrid="0">
      <p:cViewPr varScale="1">
        <p:scale>
          <a:sx n="107" d="100"/>
          <a:sy n="107" d="100"/>
        </p:scale>
        <p:origin x="2176"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A6040-0C3C-44FD-9379-09F79A85B395}" type="datetimeFigureOut">
              <a:rPr lang="en-US" smtClean="0"/>
              <a:t>5/21/25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7FC7A-15B8-4666-ADF4-94FD06153BB8}" type="slidenum">
              <a:rPr lang="en-US" smtClean="0"/>
              <a:t>‹#›</a:t>
            </a:fld>
            <a:endParaRPr lang="en-US"/>
          </a:p>
        </p:txBody>
      </p:sp>
    </p:spTree>
    <p:extLst>
      <p:ext uri="{BB962C8B-B14F-4D97-AF65-F5344CB8AC3E}">
        <p14:creationId xmlns:p14="http://schemas.microsoft.com/office/powerpoint/2010/main" val="225907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Many drugs used today are peptides (short amino-acid chains) produced on enzymatic assembly lines—i.e., giant proteins known as nonribosomal peptide synthetases (NRPSs), which occur naturally in bacteria. Each “module” on the assembly line installs a single amino-acid building block onto a growing peptide chain. This modularity initially led researchers to believe that NRPS functionality could be mixed and matched to create whatever peptide was desired. However, it turns out that the modules typically cannot be recombined. While each module is essentially self-contained, there are subtle interactions that determine whether modules can work together. In this work, researchers collected multiple structures—snapshots of the assembly line in action—using both cryo-electron microscopy (cryo-EM) and protein crystallography, the latter at the ALS. By comparing multiple snapshots, the researchers learned new details about how components of the assembly line work together at the molecular level, a prerequisite to rationally altering the assembly process to speed it up or to make an improved or more potent medicine.</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Researchers: </a:t>
            </a:r>
            <a:r>
              <a:rPr lang="en-US" sz="1200" b="0" i="0" u="none" strike="noStrike" kern="1200">
                <a:solidFill>
                  <a:schemeClr val="tx1"/>
                </a:solidFill>
                <a:effectLst/>
                <a:latin typeface="+mn-lt"/>
                <a:ea typeface="+mn-ea"/>
                <a:cs typeface="+mn-cs"/>
              </a:rPr>
              <a:t>G.W. Heberlig, J.J. La Clair, and M.D. Burkart (University of California San Diego).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Arial"/>
              </a:rPr>
              <a:t>Acknowledgment from paper: </a:t>
            </a:r>
            <a:r>
              <a:rPr lang="en-US" sz="1800" b="0" i="0" u="none" strike="noStrike">
                <a:solidFill>
                  <a:srgbClr val="000000"/>
                </a:solidFill>
                <a:effectLst/>
                <a:latin typeface="Calibri" panose="020F0502020204030204" pitchFamily="34" charset="0"/>
              </a:rPr>
              <a:t>National Institutes of Health. Operation of the ALS is supported by the US Department of Energy, Office of Science, Basic Energy Sciences program.</a:t>
            </a:r>
            <a:endParaRPr kumimoji="0" lang="en-US" sz="12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06636"/>
                </a:solidFill>
                <a:effectLst/>
                <a:uLnTx/>
                <a:uFillTx/>
                <a:latin typeface="+mn-lt"/>
                <a:ea typeface="+mn-ea"/>
                <a:cs typeface="+mn-cs"/>
              </a:rPr>
              <a:t>Full highlight: https://als.lbl.gov/deep-dive-inspection-of-a-molecular-assembly-line/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597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5/21/25</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5924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54398523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03937486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5/21/25</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1540521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29302534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56720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14304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46202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28992013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1933100067"/>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73162486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2871717997"/>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741765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up of several images of a protein&#10;&#10;Description automatically generated">
            <a:extLst>
              <a:ext uri="{FF2B5EF4-FFF2-40B4-BE49-F238E27FC236}">
                <a16:creationId xmlns:a16="http://schemas.microsoft.com/office/drawing/2014/main" id="{9C1F0B4C-D1EF-C073-E58F-E4DE96CD6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712" y="705334"/>
            <a:ext cx="2675682" cy="3617523"/>
          </a:xfrm>
          <a:prstGeom prst="rect">
            <a:avLst/>
          </a:prstGeom>
        </p:spPr>
      </p:pic>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A2777-A89F-4130-B308-73BB65955918}" type="slidenum">
              <a:rPr kumimoji="0" lang="en-US" sz="1000" b="0" i="0" u="none" strike="noStrike" kern="1200" cap="none" spc="0" normalizeH="0" baseline="0" noProof="0" smtClean="0">
                <a:ln>
                  <a:noFill/>
                </a:ln>
                <a:solidFill>
                  <a:srgbClr val="10436A">
                    <a:lumMod val="75000"/>
                  </a:srgbClr>
                </a:solidFill>
                <a:effectLst/>
                <a:uLnTx/>
                <a:uFillTx/>
                <a:latin typeface="AvenirNext LT Pro Regular"/>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000" b="0" i="0" u="none" strike="noStrike" kern="1200" cap="none" spc="0" normalizeH="0" baseline="0" noProof="0">
              <a:ln>
                <a:noFill/>
              </a:ln>
              <a:solidFill>
                <a:srgbClr val="0F3F66"/>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226483" y="5695059"/>
            <a:ext cx="3065358" cy="57708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G.W. Heberlig, J.J. La Clair, and M.D. Burkart, </a:t>
            </a:r>
            <a:r>
              <a:rPr kumimoji="0" lang="en-US" sz="1050" b="0" i="1"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Nature</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a:t>
            </a:r>
            <a:r>
              <a:rPr kumimoji="0" lang="en-US" sz="1050" b="1"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638</a:t>
            </a:r>
            <a:r>
              <a:rPr kumimoji="0" lang="en-US" sz="1050" b="0" i="0" u="none" strike="noStrike" kern="1200" cap="none" spc="0" normalizeH="0" baseline="0" noProof="0" dirty="0">
                <a:ln>
                  <a:noFill/>
                </a:ln>
                <a:solidFill>
                  <a:prstClr val="black"/>
                </a:solidFill>
                <a:effectLst/>
                <a:uLnTx/>
                <a:uFillTx/>
                <a:latin typeface="AvenirNext LT Pro Regular"/>
                <a:ea typeface="+mn-ea"/>
                <a:cs typeface="Arial" panose="020B0604020202020204" pitchFamily="34" charset="0"/>
              </a:rPr>
              <a:t>, 261 (2025), doi:10.1038/s41586-024-08306-y. Work was performed at ALS/LBNL.</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45053" y="23286"/>
            <a:ext cx="11901893" cy="902525"/>
          </a:xfrm>
          <a:ln>
            <a:noFill/>
          </a:ln>
        </p:spPr>
        <p:txBody>
          <a:bodyPr>
            <a:normAutofit/>
          </a:bodyPr>
          <a:lstStyle/>
          <a:p>
            <a:pPr algn="ctr"/>
            <a:r>
              <a:rPr lang="en-US" sz="2800" dirty="0"/>
              <a:t>Deep-Dive Inspection of a Molecular Assembly Line</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993004" y="5778986"/>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1888" y="5815592"/>
            <a:ext cx="336124" cy="436336"/>
          </a:xfrm>
          <a:prstGeom prst="rect">
            <a:avLst/>
          </a:prstGeom>
        </p:spPr>
      </p:pic>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3284623" y="865238"/>
            <a:ext cx="8762321" cy="5324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buClrTx/>
              <a:buSzTx/>
              <a:buFontTx/>
              <a:buNone/>
              <a:tabLst/>
              <a:defRPr/>
            </a:pPr>
            <a:r>
              <a:rPr kumimoji="0" lang="en-US"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Scientific Achievement</a:t>
            </a:r>
          </a:p>
          <a:p>
            <a:pPr marL="114300" marR="0" lvl="0" indent="0" algn="l" defTabSz="914400" rtl="0" eaLnBrk="1" fontAlgn="base" latinLnBrk="0" hangingPunct="1">
              <a:lnSpc>
                <a:spcPct val="100000"/>
              </a:lnSpc>
              <a:spcBef>
                <a:spcPct val="0"/>
              </a:spcBef>
              <a:buClrTx/>
              <a:buSzTx/>
              <a:buFontTx/>
              <a:buNone/>
              <a:tabLst/>
              <a:defRPr/>
            </a:pPr>
            <a:r>
              <a:rPr lang="en-US" sz="2200" dirty="0">
                <a:solidFill>
                  <a:prstClr val="black"/>
                </a:solidFill>
                <a:latin typeface="AvenirNext LT Pro Bold"/>
              </a:rPr>
              <a:t>By locking down certain movable parts of a modular drug-building protein, researchers learned new details about how carrier proteins transfer the product protein between modules.</a:t>
            </a:r>
          </a:p>
          <a:p>
            <a:pPr marL="11113" marR="0" lvl="0" algn="l" defTabSz="914400" rtl="0" eaLnBrk="1" fontAlgn="base" latinLnBrk="0" hangingPunct="1">
              <a:lnSpc>
                <a:spcPct val="100000"/>
              </a:lnSpc>
              <a:spcBef>
                <a:spcPct val="0"/>
              </a:spcBef>
              <a:buClrTx/>
              <a:buSzTx/>
              <a:buFontTx/>
              <a:buNone/>
              <a:defRPr/>
            </a:pP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Significance </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anose="020F0502020204030204" pitchFamily="34" charset="0"/>
                <a:cs typeface="Calibri" panose="020F0502020204030204" pitchFamily="34" charset="0"/>
              </a:rPr>
              <a:t>and</a:t>
            </a:r>
            <a:r>
              <a:rPr kumimoji="0" lang="en-US" altLang="ja-JP" sz="24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 Impact</a:t>
            </a:r>
          </a:p>
          <a:p>
            <a:pPr marL="114300" marR="0" lvl="0" indent="0" algn="l" defTabSz="914400" rtl="0" eaLnBrk="1" fontAlgn="base" latinLnBrk="0" hangingPunct="1">
              <a:lnSpc>
                <a:spcPct val="100000"/>
              </a:lnSpc>
              <a:spcBef>
                <a:spcPct val="0"/>
              </a:spcBef>
              <a:buClrTx/>
              <a:buSzTx/>
              <a:buFontTx/>
              <a:buNone/>
              <a:tabLst/>
              <a:defRPr/>
            </a:pPr>
            <a:r>
              <a:rPr lang="en-US" sz="2200" dirty="0">
                <a:solidFill>
                  <a:prstClr val="black"/>
                </a:solidFill>
                <a:latin typeface="AvenirNext LT Pro Bold"/>
              </a:rPr>
              <a:t>The results offer insights that could enable scientists to design and create new and improved medicines, such as antibiotics, using synthetic biology</a:t>
            </a:r>
            <a:r>
              <a:rPr kumimoji="0" lang="en-US" sz="2200" b="0" i="0" u="none" strike="noStrike" kern="1200" cap="none" spc="0" normalizeH="0" baseline="0" noProof="0" dirty="0">
                <a:ln>
                  <a:noFill/>
                </a:ln>
                <a:solidFill>
                  <a:prstClr val="black"/>
                </a:solidFill>
                <a:effectLst/>
                <a:uLnTx/>
                <a:uFillTx/>
                <a:latin typeface="AvenirNext LT Pro Bold"/>
                <a:ea typeface="+mn-ea"/>
                <a:cs typeface="+mn-cs"/>
              </a:rPr>
              <a:t>.</a:t>
            </a:r>
          </a:p>
          <a:p>
            <a:pPr marL="0" marR="0" lvl="0" indent="0" algn="l" defTabSz="914400" rtl="0" eaLnBrk="1" fontAlgn="base" latinLnBrk="0" hangingPunct="1">
              <a:lnSpc>
                <a:spcPct val="100000"/>
              </a:lnSpc>
              <a:spcBef>
                <a:spcPct val="0"/>
              </a:spcBef>
              <a:buClrTx/>
              <a:buSzTx/>
              <a:buFontTx/>
              <a:buNone/>
              <a:tabLst/>
              <a:defRPr/>
            </a:pPr>
            <a:r>
              <a:rPr kumimoji="0" lang="en-US" altLang="ja-JP" sz="2200" b="1" i="0" u="none" strike="noStrike" kern="1200" cap="none" spc="0" normalizeH="0" baseline="0" noProof="0" dirty="0">
                <a:ln>
                  <a:noFill/>
                </a:ln>
                <a:solidFill>
                  <a:prstClr val="black"/>
                </a:solidFill>
                <a:effectLst/>
                <a:uLnTx/>
                <a:uFillTx/>
                <a:latin typeface="AvenirNext LT Pro Bold"/>
                <a:ea typeface="Calibri" pitchFamily="34" charset="0"/>
                <a:cs typeface="Calibri"/>
              </a:rPr>
              <a:t>Research Details</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The "molecular assembly line" was a model nonribosomal peptide synthetase (NRPS) produced by the bacterium </a:t>
            </a:r>
            <a:r>
              <a:rPr lang="en-US" altLang="ja-JP" sz="2000" i="1" dirty="0">
                <a:solidFill>
                  <a:prstClr val="black"/>
                </a:solidFill>
                <a:latin typeface="AvenirNext LT Pro Bold"/>
                <a:cs typeface="Calibri"/>
              </a:rPr>
              <a:t>Brevibacillus parabrevis</a:t>
            </a:r>
            <a:r>
              <a:rPr lang="en-US" altLang="ja-JP" sz="2000" dirty="0">
                <a:solidFill>
                  <a:prstClr val="black"/>
                </a:solidFill>
                <a:latin typeface="AvenirNext LT Pro Bold"/>
                <a:cs typeface="Calibri"/>
              </a:rPr>
              <a:t>.</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Flexible components were trapped in place using a "click chemistry" approach.</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Protein crystallography at the Advanced Light Source (ALS) complemented cryogenic electron microscopy (cryo-EM) structural characterizations.</a:t>
            </a:r>
          </a:p>
          <a:p>
            <a:pPr marL="288925" lvl="1" indent="-165100" fontAlgn="base">
              <a:buFont typeface="Arial" panose="020B0604020202020204" pitchFamily="34" charset="0"/>
              <a:buChar char="•"/>
              <a:defRPr/>
            </a:pPr>
            <a:r>
              <a:rPr lang="en-US" altLang="ja-JP" sz="2000" dirty="0">
                <a:solidFill>
                  <a:prstClr val="black"/>
                </a:solidFill>
                <a:latin typeface="AvenirNext LT Pro Bold"/>
                <a:cs typeface="Calibri"/>
              </a:rPr>
              <a:t>Structures highlight interfacial mechanics between key modular components and the movement of a carrier protein from one </a:t>
            </a:r>
            <a:br>
              <a:rPr lang="en-US" altLang="ja-JP" sz="2000" dirty="0">
                <a:solidFill>
                  <a:prstClr val="black"/>
                </a:solidFill>
                <a:latin typeface="AvenirNext LT Pro Bold"/>
                <a:cs typeface="Calibri"/>
              </a:rPr>
            </a:br>
            <a:r>
              <a:rPr lang="en-US" altLang="ja-JP" sz="2000" dirty="0">
                <a:solidFill>
                  <a:prstClr val="black"/>
                </a:solidFill>
                <a:latin typeface="AvenirNext LT Pro Bold"/>
                <a:cs typeface="Calibri"/>
              </a:rPr>
              <a:t>catalytic step to the next.</a:t>
            </a:r>
          </a:p>
        </p:txBody>
      </p:sp>
      <p:sp>
        <p:nvSpPr>
          <p:cNvPr id="5" name="TextBox 4">
            <a:extLst>
              <a:ext uri="{FF2B5EF4-FFF2-40B4-BE49-F238E27FC236}">
                <a16:creationId xmlns:a16="http://schemas.microsoft.com/office/drawing/2014/main" id="{49B2BCC9-030F-8595-73CD-F119708DF463}"/>
              </a:ext>
            </a:extLst>
          </p:cNvPr>
          <p:cNvSpPr txBox="1"/>
          <p:nvPr/>
        </p:nvSpPr>
        <p:spPr>
          <a:xfrm>
            <a:off x="226483" y="4265365"/>
            <a:ext cx="3090875" cy="1323439"/>
          </a:xfrm>
          <a:prstGeom prst="rect">
            <a:avLst/>
          </a:prstGeom>
          <a:noFill/>
        </p:spPr>
        <p:txBody>
          <a:bodyPr wrap="square" rtlCol="0">
            <a:spAutoFit/>
          </a:bodyPr>
          <a:lstStyle/>
          <a:p>
            <a:pPr lvl="0" fontAlgn="base">
              <a:spcBef>
                <a:spcPct val="0"/>
              </a:spcBef>
              <a:spcAft>
                <a:spcPct val="0"/>
              </a:spcAft>
              <a:defRPr/>
            </a:pPr>
            <a:r>
              <a:rPr lang="en-US" sz="1600" dirty="0">
                <a:solidFill>
                  <a:prstClr val="black"/>
                </a:solidFill>
                <a:highlight>
                  <a:srgbClr val="FFFFFF"/>
                </a:highlight>
              </a:rPr>
              <a:t>Motion of a carrier protein (green) that shuttles amino acids between domains. The carrier protein pivots approximately 180° and shifts by 45 Å.</a:t>
            </a:r>
            <a:endParaRPr lang="en-US" sz="1600" dirty="0">
              <a:solidFill>
                <a:prstClr val="black"/>
              </a:solidFill>
            </a:endParaRPr>
          </a:p>
        </p:txBody>
      </p:sp>
      <p:pic>
        <p:nvPicPr>
          <p:cNvPr id="4" name="Picture 3" descr="A blue and yellow letter on a black background&#10;&#10;Description automatically generated">
            <a:extLst>
              <a:ext uri="{FF2B5EF4-FFF2-40B4-BE49-F238E27FC236}">
                <a16:creationId xmlns:a16="http://schemas.microsoft.com/office/drawing/2014/main" id="{57E8816D-8462-FA60-5C24-C502B88C87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00160" y="5993833"/>
            <a:ext cx="1331474" cy="249795"/>
          </a:xfrm>
          <a:prstGeom prst="rect">
            <a:avLst/>
          </a:prstGeom>
        </p:spPr>
      </p:pic>
    </p:spTree>
    <p:extLst>
      <p:ext uri="{BB962C8B-B14F-4D97-AF65-F5344CB8AC3E}">
        <p14:creationId xmlns:p14="http://schemas.microsoft.com/office/powerpoint/2010/main" val="285146616"/>
      </p:ext>
    </p:extLst>
  </p:cSld>
  <p:clrMapOvr>
    <a:masterClrMapping/>
  </p:clrMapOvr>
</p:sld>
</file>

<file path=ppt/theme/theme1.xml><?xml version="1.0" encoding="utf-8"?>
<a:theme xmlns:a="http://schemas.openxmlformats.org/drawingml/2006/main" name="1_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39061</TotalTime>
  <Words>480</Words>
  <Application>Microsoft Macintosh PowerPoint</Application>
  <PresentationFormat>Widescreen</PresentationFormat>
  <Paragraphs>21</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Avenir Next LT Pro</vt:lpstr>
      <vt:lpstr>AvenirNext LT Pro Bold</vt:lpstr>
      <vt:lpstr>AvenirNext LT Pro Regular</vt:lpstr>
      <vt:lpstr>Calibri</vt:lpstr>
      <vt:lpstr>Wingdings</vt:lpstr>
      <vt:lpstr>1_Office Theme</vt:lpstr>
      <vt:lpstr>Deep-Dive Inspection of a Molecular Assembly Line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Platinum Movement on Fuel-Cell Electrodes</dc:title>
  <dc:creator>Dava Keavney</dc:creator>
  <cp:lastModifiedBy>Lori Tamura</cp:lastModifiedBy>
  <cp:revision>401</cp:revision>
  <dcterms:created xsi:type="dcterms:W3CDTF">2024-01-05T19:34:06Z</dcterms:created>
  <dcterms:modified xsi:type="dcterms:W3CDTF">2025-05-22T02:07:01Z</dcterms:modified>
</cp:coreProperties>
</file>