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95170"/>
  </p:normalViewPr>
  <p:slideViewPr>
    <p:cSldViewPr snapToGrid="0">
      <p:cViewPr varScale="1">
        <p:scale>
          <a:sx n="122" d="100"/>
          <a:sy n="122" d="100"/>
        </p:scale>
        <p:origin x="13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7/9/25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Two-dimensional materials like graphene give scientists great flexibility in engineering electronic properties, because they can be stacked like sheets of paper. Besides choosing what materials to stack and in what order, researchers can manipulate the electrical and optical properties of these stacks by controlling the twist angle between layers. Because of this versatility, two-dimensional materials provide an ideal platform for investigating the complex interplay between phenomena, such as band topology, strong electron correlation, magnetism, and superconductivity, all of which are relevant to next-gen electronics and advanced energy technologies. So-called “magic-angle” twisted bilayer graphene (MATBG) attracts broad research interest due to its surprising and unusual superconducting properties, which resemble those of high-temperature superconductors. The superconductivity in MATBG devices</a:t>
            </a:r>
            <a:r>
              <a:rPr lang="en-US" sz="1200" kern="1200" dirty="0">
                <a:solidFill>
                  <a:schemeClr val="tx1"/>
                </a:solidFill>
                <a:effectLst/>
                <a:latin typeface="+mn-lt"/>
                <a:ea typeface="+mn-ea"/>
                <a:cs typeface="+mn-cs"/>
              </a:rPr>
              <a:t> require strong and coherent electron-boson coupling. Previous ALS work demonstrated the strength through 'flat' states at a magic twist angle. This work finds ‘fingerprint’ states signal the coherence of the coupling, another requirement for superconductivity that can be tuned by moiré engineering.</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Researchers: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C. Chen and Y. Chen (</a:t>
            </a:r>
            <a:r>
              <a:rPr lang="en-US" sz="1200" b="0" i="0" u="none" strike="noStrike" kern="1200" dirty="0" err="1">
                <a:solidFill>
                  <a:schemeClr val="tx1"/>
                </a:solidFill>
                <a:effectLst/>
                <a:latin typeface="Arial" panose="020B0604020202020204" pitchFamily="34" charset="0"/>
                <a:ea typeface="+mn-ea"/>
                <a:cs typeface="Arial" panose="020B0604020202020204" pitchFamily="34" charset="0"/>
              </a:rPr>
              <a:t>ShanghaiTech</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 University and University of Oxford); K.P. Nuckolls, D. Wong, M. Oh, R.L. Lee, and A. Yazdani (Princeton University); S. Ding and H. Yan (Emory University); W. Miao (University of California, Santa Barbara); S. He and C. Peng (University of Oxford); D. Pei, H. Xiao, H. Gao, Q. Li, S. Zhang, J. Liu, and Z. Liu (</a:t>
            </a:r>
            <a:r>
              <a:rPr lang="en-US" sz="1200" b="0" i="0" u="none" strike="noStrike" kern="1200" dirty="0" err="1">
                <a:solidFill>
                  <a:schemeClr val="tx1"/>
                </a:solidFill>
                <a:effectLst/>
                <a:latin typeface="Arial" panose="020B0604020202020204" pitchFamily="34" charset="0"/>
                <a:ea typeface="+mn-ea"/>
                <a:cs typeface="Arial" panose="020B0604020202020204" pitchFamily="34" charset="0"/>
              </a:rPr>
              <a:t>ShanghaiTech</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 University); Y. Li (Wuhan University); C. Hao and L. He (Beijing Normal University); K. Watanabe and T. Taniguchi (National Institute for Materials Science, Japan); C. Jozwiak, A. Bostwick, and E. Rotenberg (ALS); C. Li, X. Han, D. Pan, and X. Dai (Hong Kong University of Science and Technology); C. Liu (Pennsylvania State University); B.A. </a:t>
            </a:r>
            <a:r>
              <a:rPr lang="en-US" sz="1200" b="0" i="0" u="none" strike="noStrike" kern="1200" dirty="0" err="1">
                <a:solidFill>
                  <a:schemeClr val="tx1"/>
                </a:solidFill>
                <a:effectLst/>
                <a:latin typeface="Arial" panose="020B0604020202020204" pitchFamily="34" charset="0"/>
                <a:ea typeface="+mn-ea"/>
                <a:cs typeface="Arial" panose="020B0604020202020204" pitchFamily="34" charset="0"/>
              </a:rPr>
              <a:t>Bernevig</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 (Princeton University, Donostia International Physics Center, Spain, and Basque Foundation for Science); and Y. Wang (Emory University and Clemson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Acknowledgment from paper: </a:t>
            </a:r>
            <a:r>
              <a:rPr lang="en-US" sz="1200" b="0" i="0" u="none" strike="noStrike" dirty="0">
                <a:solidFill>
                  <a:srgbClr val="000000"/>
                </a:solidFill>
                <a:effectLst/>
                <a:latin typeface="Arial" panose="020B0604020202020204" pitchFamily="34" charset="0"/>
                <a:cs typeface="Arial" panose="020B0604020202020204" pitchFamily="34" charset="0"/>
              </a:rPr>
              <a:t>Oxford–</a:t>
            </a:r>
            <a:r>
              <a:rPr lang="en-US" sz="1200" b="0" i="0" u="none" strike="noStrike" dirty="0" err="1">
                <a:solidFill>
                  <a:srgbClr val="000000"/>
                </a:solidFill>
                <a:effectLst/>
                <a:latin typeface="Arial" panose="020B0604020202020204" pitchFamily="34" charset="0"/>
                <a:cs typeface="Arial" panose="020B0604020202020204" pitchFamily="34" charset="0"/>
              </a:rPr>
              <a:t>ShanghaiTech</a:t>
            </a:r>
            <a:r>
              <a:rPr lang="en-US" sz="1200" b="0" i="0" u="none" strike="noStrike" dirty="0">
                <a:solidFill>
                  <a:srgbClr val="000000"/>
                </a:solidFill>
                <a:effectLst/>
                <a:latin typeface="Arial" panose="020B0604020202020204" pitchFamily="34" charset="0"/>
                <a:cs typeface="Arial" panose="020B0604020202020204" pitchFamily="34" charset="0"/>
              </a:rPr>
              <a:t> collaboration project; Shanghai Municipal Science and Technology Major Project; Gordon and Betty Moore Foundation; US Department of Energy, Office of Science, Basic Energy Sciences program (DOE BES); National Science Foundation; Army Research Office; Office of Naval Research; Simons Foundation; European Research Council; National Natural Science Foundation of China; National Key R&amp;D program of China; and Research Grants Council of the Hong Kong Special Administrative Region, China. Operation of the ALS is supported by DOE BES.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Arial" panose="020B0604020202020204" pitchFamily="34" charset="0"/>
                <a:ea typeface="+mn-ea"/>
                <a:cs typeface="Arial" panose="020B0604020202020204" pitchFamily="34" charset="0"/>
              </a:rPr>
              <a:t>Full highlight: https://</a:t>
            </a:r>
            <a:r>
              <a:rPr kumimoji="0" lang="en-US" sz="1200" b="0" i="0" u="none" strike="noStrike" kern="1200" cap="none" spc="0" normalizeH="0" baseline="0" noProof="0" dirty="0" err="1">
                <a:ln>
                  <a:noFill/>
                </a:ln>
                <a:solidFill>
                  <a:srgbClr val="106636"/>
                </a:solidFill>
                <a:effectLst/>
                <a:uLnTx/>
                <a:uFillTx/>
                <a:latin typeface="Arial" panose="020B0604020202020204" pitchFamily="34" charset="0"/>
                <a:ea typeface="+mn-ea"/>
                <a:cs typeface="Arial" panose="020B0604020202020204" pitchFamily="34" charset="0"/>
              </a:rPr>
              <a:t>als.lbl.gov</a:t>
            </a:r>
            <a:r>
              <a:rPr kumimoji="0" lang="en-US" sz="1200" b="0" i="0" u="none" strike="noStrike" kern="1200" cap="none" spc="0" normalizeH="0" baseline="0" noProof="0" dirty="0">
                <a:ln>
                  <a:noFill/>
                </a:ln>
                <a:solidFill>
                  <a:srgbClr val="106636"/>
                </a:solidFill>
                <a:effectLst/>
                <a:uLnTx/>
                <a:uFillTx/>
                <a:latin typeface="Arial" panose="020B0604020202020204" pitchFamily="34" charset="0"/>
                <a:ea typeface="+mn-ea"/>
                <a:cs typeface="Arial" panose="020B0604020202020204" pitchFamily="34" charset="0"/>
              </a:rPr>
              <a:t>/a-new-twist-for-superconductivity-in-bilayer-graphene/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7/9/25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7/9/25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jp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JP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50851" y="4814471"/>
            <a:ext cx="349997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C. Chen, K.P. Nuckolls, S. Ding, W. Miao, D. Wong, M. Oh, </a:t>
            </a:r>
            <a:b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b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R.L. Lee, S. He, C. Peng, D. Pei, Y. Li, C. Hao, H. Yan, </a:t>
            </a:r>
            <a:b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b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H. Xiao, H. Gao, Q. Li, S. Zhang, J. Liu, L. He, K. Watanabe, </a:t>
            </a:r>
            <a:b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b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T. Taniguchi, C. Jozwiak, A. Bostwick, E. Rotenberg, C. Li, X. Han, D. Pan, Z. Liu, X. Dai, C. Liu, B.A. Bernevig, </a:t>
            </a:r>
            <a:b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b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Y. Wang, A. Yazdani, and Y. Chen,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Nature</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636</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342 (2024), doi:10.1038/s41586-024-08227-w. Work was performed at ALS/LBNL.</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99697"/>
            <a:ext cx="11901893" cy="902525"/>
          </a:xfrm>
          <a:ln>
            <a:noFill/>
          </a:ln>
        </p:spPr>
        <p:txBody>
          <a:bodyPr>
            <a:normAutofit/>
          </a:bodyPr>
          <a:lstStyle/>
          <a:p>
            <a:pPr algn="ctr"/>
            <a:r>
              <a:rPr lang="en-US" sz="2800" dirty="0"/>
              <a:t>Moiré Patterns Can Make Or Break A Superconductor</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3647091" y="736431"/>
            <a:ext cx="8491214" cy="477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ts val="4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09728"/>
            <a:r>
              <a:rPr lang="en-US" sz="2200" dirty="0">
                <a:solidFill>
                  <a:prstClr val="black"/>
                </a:solidFill>
              </a:rPr>
              <a:t>T</a:t>
            </a:r>
            <a:r>
              <a:rPr lang="en-US" sz="2200" dirty="0"/>
              <a:t>he onset of superconductivity in magic-angle, twisted bilayer graphene (MATBG) on boron nitride is associated with electronic 'fingerprints' that appear or vanish upon formation of different moiré patterns.</a:t>
            </a:r>
          </a:p>
          <a:p>
            <a:pPr marL="11113" marR="0" lvl="0" algn="l" defTabSz="914400" rtl="0" eaLnBrk="1" fontAlgn="base" latinLnBrk="0" hangingPunct="1">
              <a:lnSpc>
                <a:spcPct val="100000"/>
              </a:lnSpc>
              <a:spcBef>
                <a:spcPct val="0"/>
              </a:spcBef>
              <a:spcAft>
                <a:spcPts val="400"/>
              </a:spcAft>
              <a:buClrTx/>
              <a:buSzTx/>
              <a:buFontTx/>
              <a:buNone/>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09728"/>
            <a:r>
              <a:rPr lang="en-US" sz="2200" dirty="0"/>
              <a:t>The state of the ‘fingerprint’ signals the coherence of the coupling, a superconductivity requirement that can be tuned by moiré engineering. </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92608" indent="-164592">
              <a:lnSpc>
                <a:spcPct val="95000"/>
              </a:lnSpc>
              <a:buFont typeface="Arial" panose="020B0604020202020204" pitchFamily="34" charset="0"/>
              <a:buChar char="•"/>
            </a:pPr>
            <a:r>
              <a:rPr lang="en-US" altLang="ja-JP" sz="2000" dirty="0">
                <a:solidFill>
                  <a:prstClr val="black"/>
                </a:solidFill>
                <a:cs typeface="Calibri"/>
              </a:rPr>
              <a:t>Angle-resolved photoemission spectroscopy with micron spatial resolution revealed </a:t>
            </a:r>
            <a:r>
              <a:rPr lang="en-US" sz="2000" dirty="0"/>
              <a:t>ghost-like replicas of flat states, signaling coherent electron-boson scattering. </a:t>
            </a:r>
          </a:p>
          <a:p>
            <a:pPr marL="292608" indent="-164592">
              <a:lnSpc>
                <a:spcPct val="95000"/>
              </a:lnSpc>
              <a:buFont typeface="Arial" panose="020B0604020202020204" pitchFamily="34" charset="0"/>
              <a:buChar char="•"/>
            </a:pPr>
            <a:r>
              <a:rPr lang="en-US" sz="2000" dirty="0"/>
              <a:t>The samples showed both flat bands and replicas, where the energy of the states indicates electron-phonon scattering as the likely explanation for the superconductivity.</a:t>
            </a:r>
          </a:p>
        </p:txBody>
      </p:sp>
      <p:sp>
        <p:nvSpPr>
          <p:cNvPr id="5" name="TextBox 4">
            <a:extLst>
              <a:ext uri="{FF2B5EF4-FFF2-40B4-BE49-F238E27FC236}">
                <a16:creationId xmlns:a16="http://schemas.microsoft.com/office/drawing/2014/main" id="{49B2BCC9-030F-8595-73CD-F119708DF463}"/>
              </a:ext>
            </a:extLst>
          </p:cNvPr>
          <p:cNvSpPr txBox="1"/>
          <p:nvPr/>
        </p:nvSpPr>
        <p:spPr>
          <a:xfrm>
            <a:off x="53695" y="3485199"/>
            <a:ext cx="3497132" cy="1323439"/>
          </a:xfrm>
          <a:prstGeom prst="rect">
            <a:avLst/>
          </a:prstGeom>
          <a:noFill/>
        </p:spPr>
        <p:txBody>
          <a:bodyPr wrap="square" rtlCol="0">
            <a:spAutoFit/>
          </a:bodyPr>
          <a:lstStyle/>
          <a:p>
            <a:pPr lvl="0" fontAlgn="base">
              <a:spcBef>
                <a:spcPct val="0"/>
              </a:spcBef>
              <a:spcAft>
                <a:spcPct val="0"/>
              </a:spcAft>
              <a:defRPr/>
            </a:pPr>
            <a:r>
              <a:rPr lang="en-US" sz="1600" dirty="0">
                <a:solidFill>
                  <a:prstClr val="black"/>
                </a:solidFill>
                <a:highlight>
                  <a:srgbClr val="FFFFFF"/>
                </a:highlight>
              </a:rPr>
              <a:t>An ARPES spectrum illustrating flat bands (green arrows) and an illustration of TBG [boron nitride = purple (bottom) and two twisted graphene layers = red (middle) and blue (top)]. </a:t>
            </a:r>
            <a:endParaRPr lang="en-US" sz="1600" dirty="0">
              <a:solidFill>
                <a:prstClr val="black"/>
              </a:solidFill>
            </a:endParaRPr>
          </a:p>
        </p:txBody>
      </p:sp>
      <p:pic>
        <p:nvPicPr>
          <p:cNvPr id="4" name="Picture 3" descr="A logo with red text and a tower&#10;&#10;AI-generated content may be incorrect.">
            <a:extLst>
              <a:ext uri="{FF2B5EF4-FFF2-40B4-BE49-F238E27FC236}">
                <a16:creationId xmlns:a16="http://schemas.microsoft.com/office/drawing/2014/main" id="{ADE7D897-824D-803F-AAEB-9FE4351702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3672" y="5815592"/>
            <a:ext cx="385560" cy="385560"/>
          </a:xfrm>
          <a:prstGeom prst="rect">
            <a:avLst/>
          </a:prstGeom>
        </p:spPr>
      </p:pic>
      <p:pic>
        <p:nvPicPr>
          <p:cNvPr id="12" name="Picture 11" descr="A logo of a university&#10;&#10;AI-generated content may be incorrect.">
            <a:extLst>
              <a:ext uri="{FF2B5EF4-FFF2-40B4-BE49-F238E27FC236}">
                <a16:creationId xmlns:a16="http://schemas.microsoft.com/office/drawing/2014/main" id="{DFE0D4AF-5CA2-0BFC-A573-5CA2779F1F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0573" y="5815592"/>
            <a:ext cx="383537" cy="458739"/>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16D96FC6-F95E-9358-A91C-EEF534A5F6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8984" y="5808832"/>
            <a:ext cx="973208" cy="277621"/>
          </a:xfrm>
          <a:prstGeom prst="rect">
            <a:avLst/>
          </a:prstGeom>
        </p:spPr>
      </p:pic>
      <p:pic>
        <p:nvPicPr>
          <p:cNvPr id="16" name="Picture 15" descr="Blue letters on a black background&#10;&#10;AI-generated content may be incorrect.">
            <a:extLst>
              <a:ext uri="{FF2B5EF4-FFF2-40B4-BE49-F238E27FC236}">
                <a16:creationId xmlns:a16="http://schemas.microsoft.com/office/drawing/2014/main" id="{7FF03123-B690-491C-9C5D-89ADA69A4E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3012" y="6114663"/>
            <a:ext cx="654051" cy="169607"/>
          </a:xfrm>
          <a:prstGeom prst="rect">
            <a:avLst/>
          </a:prstGeom>
        </p:spPr>
      </p:pic>
      <p:pic>
        <p:nvPicPr>
          <p:cNvPr id="18" name="Picture 17" descr="A blue and black logo&#10;&#10;AI-generated content may be incorrect.">
            <a:extLst>
              <a:ext uri="{FF2B5EF4-FFF2-40B4-BE49-F238E27FC236}">
                <a16:creationId xmlns:a16="http://schemas.microsoft.com/office/drawing/2014/main" id="{A78A61D1-4D1D-5FF0-3D05-18AF6EFF37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56992" y="6165801"/>
            <a:ext cx="1383207" cy="102903"/>
          </a:xfrm>
          <a:prstGeom prst="rect">
            <a:avLst/>
          </a:prstGeom>
        </p:spPr>
      </p:pic>
      <p:pic>
        <p:nvPicPr>
          <p:cNvPr id="20" name="Picture 19" descr="A logo of a building&#10;&#10;AI-generated content may be incorrect.">
            <a:extLst>
              <a:ext uri="{FF2B5EF4-FFF2-40B4-BE49-F238E27FC236}">
                <a16:creationId xmlns:a16="http://schemas.microsoft.com/office/drawing/2014/main" id="{A0DD3D52-66C0-BB1B-1E0E-D9371079F94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35749" y="5725192"/>
            <a:ext cx="369803" cy="369803"/>
          </a:xfrm>
          <a:prstGeom prst="rect">
            <a:avLst/>
          </a:prstGeom>
        </p:spPr>
      </p:pic>
      <p:pic>
        <p:nvPicPr>
          <p:cNvPr id="25" name="Picture 24" descr="A blue logo with text&#10;&#10;AI-generated content may be incorrect.">
            <a:extLst>
              <a:ext uri="{FF2B5EF4-FFF2-40B4-BE49-F238E27FC236}">
                <a16:creationId xmlns:a16="http://schemas.microsoft.com/office/drawing/2014/main" id="{757EFF87-05DF-C6E1-1480-68F82CBE759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76934" y="5733826"/>
            <a:ext cx="374783" cy="374783"/>
          </a:xfrm>
          <a:prstGeom prst="rect">
            <a:avLst/>
          </a:prstGeom>
        </p:spPr>
      </p:pic>
      <p:pic>
        <p:nvPicPr>
          <p:cNvPr id="27" name="Picture 26" descr="A blue and black logo&#10;&#10;AI-generated content may be incorrect.">
            <a:extLst>
              <a:ext uri="{FF2B5EF4-FFF2-40B4-BE49-F238E27FC236}">
                <a16:creationId xmlns:a16="http://schemas.microsoft.com/office/drawing/2014/main" id="{554D7825-BB1C-4CC6-ED1D-FAE370628A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6327" y="5953390"/>
            <a:ext cx="413330" cy="304211"/>
          </a:xfrm>
          <a:prstGeom prst="rect">
            <a:avLst/>
          </a:prstGeom>
        </p:spPr>
      </p:pic>
      <p:pic>
        <p:nvPicPr>
          <p:cNvPr id="29" name="Graphic 28">
            <a:extLst>
              <a:ext uri="{FF2B5EF4-FFF2-40B4-BE49-F238E27FC236}">
                <a16:creationId xmlns:a16="http://schemas.microsoft.com/office/drawing/2014/main" id="{565A4C51-EF3B-5AF1-21A3-D07534D11816}"/>
              </a:ext>
            </a:extLst>
          </p:cNvPr>
          <p:cNvPicPr>
            <a:picLocks noChangeAspect="1"/>
          </p:cNvPicPr>
          <p:nvPr/>
        </p:nvPicPr>
        <p:blipFill>
          <a:blip r:embed="rId13">
            <a:extLst>
              <a:ext uri="{96DAC541-7B7A-43D3-8B79-37D633B846F1}">
                <asvg:svgBlip xmlns:asvg="http://schemas.microsoft.com/office/drawing/2016/SVG/main" r:embed="rId14"/>
              </a:ext>
            </a:extLst>
          </a:blip>
          <a:srcRect l="5928" t="24218" r="6746" b="22624"/>
          <a:stretch>
            <a:fillRect/>
          </a:stretch>
        </p:blipFill>
        <p:spPr>
          <a:xfrm>
            <a:off x="6889574" y="5704010"/>
            <a:ext cx="1047012" cy="424891"/>
          </a:xfrm>
          <a:prstGeom prst="rect">
            <a:avLst/>
          </a:prstGeom>
        </p:spPr>
      </p:pic>
      <p:pic>
        <p:nvPicPr>
          <p:cNvPr id="31" name="Picture 30" descr="A logo of a university&#10;&#10;AI-generated content may be incorrect.">
            <a:extLst>
              <a:ext uri="{FF2B5EF4-FFF2-40B4-BE49-F238E27FC236}">
                <a16:creationId xmlns:a16="http://schemas.microsoft.com/office/drawing/2014/main" id="{A5928E30-467A-20D1-B161-E23BC43093F9}"/>
              </a:ext>
            </a:extLst>
          </p:cNvPr>
          <p:cNvPicPr>
            <a:picLocks noChangeAspect="1"/>
          </p:cNvPicPr>
          <p:nvPr/>
        </p:nvPicPr>
        <p:blipFill>
          <a:blip r:embed="rId15">
            <a:extLst>
              <a:ext uri="{28A0092B-C50C-407E-A947-70E740481C1C}">
                <a14:useLocalDpi xmlns:a14="http://schemas.microsoft.com/office/drawing/2010/main" val="0"/>
              </a:ext>
            </a:extLst>
          </a:blip>
          <a:srcRect t="21176" b="21569"/>
          <a:stretch>
            <a:fillRect/>
          </a:stretch>
        </p:blipFill>
        <p:spPr>
          <a:xfrm>
            <a:off x="8268403" y="5776758"/>
            <a:ext cx="1031325" cy="332150"/>
          </a:xfrm>
          <a:prstGeom prst="rect">
            <a:avLst/>
          </a:prstGeom>
        </p:spPr>
      </p:pic>
      <p:pic>
        <p:nvPicPr>
          <p:cNvPr id="36" name="Picture 35" descr="A logo for a company&#10;&#10;AI-generated content may be incorrect.">
            <a:extLst>
              <a:ext uri="{FF2B5EF4-FFF2-40B4-BE49-F238E27FC236}">
                <a16:creationId xmlns:a16="http://schemas.microsoft.com/office/drawing/2014/main" id="{CD24B7E8-3AB3-47A4-B13F-64C58A8977D5}"/>
              </a:ext>
            </a:extLst>
          </p:cNvPr>
          <p:cNvPicPr>
            <a:picLocks noChangeAspect="1"/>
          </p:cNvPicPr>
          <p:nvPr/>
        </p:nvPicPr>
        <p:blipFill>
          <a:blip r:embed="rId16">
            <a:extLst>
              <a:ext uri="{28A0092B-C50C-407E-A947-70E740481C1C}">
                <a14:useLocalDpi xmlns:a14="http://schemas.microsoft.com/office/drawing/2010/main" val="0"/>
              </a:ext>
            </a:extLst>
          </a:blip>
          <a:srcRect t="13637" b="20537"/>
          <a:stretch>
            <a:fillRect/>
          </a:stretch>
        </p:blipFill>
        <p:spPr>
          <a:xfrm>
            <a:off x="8602210" y="6013923"/>
            <a:ext cx="896875" cy="252031"/>
          </a:xfrm>
          <a:prstGeom prst="rect">
            <a:avLst/>
          </a:prstGeom>
        </p:spPr>
      </p:pic>
      <p:pic>
        <p:nvPicPr>
          <p:cNvPr id="38" name="Picture 37" descr="A red and grey logo&#10;&#10;AI-generated content may be incorrect.">
            <a:extLst>
              <a:ext uri="{FF2B5EF4-FFF2-40B4-BE49-F238E27FC236}">
                <a16:creationId xmlns:a16="http://schemas.microsoft.com/office/drawing/2014/main" id="{30B10422-9D0B-0AB9-B163-0B3194CEBE6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558006" y="6004206"/>
            <a:ext cx="770846" cy="252031"/>
          </a:xfrm>
          <a:prstGeom prst="rect">
            <a:avLst/>
          </a:prstGeom>
        </p:spPr>
      </p:pic>
      <p:pic>
        <p:nvPicPr>
          <p:cNvPr id="40" name="Picture 39" descr="A close-up of a logo&#10;&#10;AI-generated content may be incorrect.">
            <a:extLst>
              <a:ext uri="{FF2B5EF4-FFF2-40B4-BE49-F238E27FC236}">
                <a16:creationId xmlns:a16="http://schemas.microsoft.com/office/drawing/2014/main" id="{CCF3A704-BB3C-F472-385C-7A3DAFA3D51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67613" y="5806495"/>
            <a:ext cx="746944" cy="186736"/>
          </a:xfrm>
          <a:prstGeom prst="rect">
            <a:avLst/>
          </a:prstGeom>
        </p:spPr>
      </p:pic>
      <p:pic>
        <p:nvPicPr>
          <p:cNvPr id="15" name="Picture 14">
            <a:extLst>
              <a:ext uri="{FF2B5EF4-FFF2-40B4-BE49-F238E27FC236}">
                <a16:creationId xmlns:a16="http://schemas.microsoft.com/office/drawing/2014/main" id="{7F41CF69-B7FF-0BA6-D1D1-9C557DFBBFBE}"/>
              </a:ext>
            </a:extLst>
          </p:cNvPr>
          <p:cNvPicPr>
            <a:picLocks noChangeAspect="1"/>
          </p:cNvPicPr>
          <p:nvPr/>
        </p:nvPicPr>
        <p:blipFill>
          <a:blip r:embed="rId19">
            <a:extLst>
              <a:ext uri="{28A0092B-C50C-407E-A947-70E740481C1C}">
                <a14:useLocalDpi xmlns:a14="http://schemas.microsoft.com/office/drawing/2010/main" val="0"/>
              </a:ext>
            </a:extLst>
          </a:blip>
          <a:srcRect l="-4992" r="7691"/>
          <a:stretch>
            <a:fillRect/>
          </a:stretch>
        </p:blipFill>
        <p:spPr>
          <a:xfrm>
            <a:off x="867492" y="852220"/>
            <a:ext cx="2655308" cy="1645920"/>
          </a:xfrm>
          <a:prstGeom prst="rect">
            <a:avLst/>
          </a:prstGeom>
        </p:spPr>
      </p:pic>
      <p:pic>
        <p:nvPicPr>
          <p:cNvPr id="19" name="Picture 18" descr="A diagram of a high and low spectrum&#10;&#10;AI-generated content may be incorrect.">
            <a:extLst>
              <a:ext uri="{FF2B5EF4-FFF2-40B4-BE49-F238E27FC236}">
                <a16:creationId xmlns:a16="http://schemas.microsoft.com/office/drawing/2014/main" id="{8C8593EF-FC11-FF34-BDE8-78EBF80BC5AB}"/>
              </a:ext>
            </a:extLst>
          </p:cNvPr>
          <p:cNvPicPr>
            <a:picLocks noChangeAspect="1"/>
          </p:cNvPicPr>
          <p:nvPr/>
        </p:nvPicPr>
        <p:blipFill>
          <a:blip r:embed="rId20">
            <a:extLst>
              <a:ext uri="{28A0092B-C50C-407E-A947-70E740481C1C}">
                <a14:useLocalDpi xmlns:a14="http://schemas.microsoft.com/office/drawing/2010/main" val="0"/>
              </a:ext>
            </a:extLst>
          </a:blip>
          <a:srcRect l="22492" t="47380" r="21264" b="19111"/>
          <a:stretch>
            <a:fillRect/>
          </a:stretch>
        </p:blipFill>
        <p:spPr>
          <a:xfrm>
            <a:off x="50851" y="2092641"/>
            <a:ext cx="2032211" cy="1280160"/>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29055</TotalTime>
  <Words>850</Words>
  <Application>Microsoft Macintosh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Moiré Patterns Can Make Or Break A Superconductor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Stacy Kish</cp:lastModifiedBy>
  <cp:revision>326</cp:revision>
  <dcterms:created xsi:type="dcterms:W3CDTF">2024-01-05T19:34:06Z</dcterms:created>
  <dcterms:modified xsi:type="dcterms:W3CDTF">2025-07-09T18:03:41Z</dcterms:modified>
</cp:coreProperties>
</file>