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White" initials="AW" lastIdx="8" clrIdx="0">
    <p:extLst>
      <p:ext uri="{19B8F6BF-5375-455C-9EA6-DF929625EA0E}">
        <p15:presenceInfo xmlns:p15="http://schemas.microsoft.com/office/powerpoint/2012/main" userId="Ashley White" providerId="None"/>
      </p:ext>
    </p:extLst>
  </p:cmAuthor>
  <p:cmAuthor id="2" name="Stacy Kish" initials="MOU" lastIdx="8" clrIdx="1">
    <p:extLst>
      <p:ext uri="{19B8F6BF-5375-455C-9EA6-DF929625EA0E}">
        <p15:presenceInfo xmlns:p15="http://schemas.microsoft.com/office/powerpoint/2012/main" userId="Stacy Ki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6173"/>
  </p:normalViewPr>
  <p:slideViewPr>
    <p:cSldViewPr snapToGrid="0">
      <p:cViewPr varScale="1">
        <p:scale>
          <a:sx n="114" d="100"/>
          <a:sy n="114" d="100"/>
        </p:scale>
        <p:origin x="15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pPr/>
              <a:t>6/24/25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pPr/>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A bimetallic material (Pd-Ni) produces hydrogen-active </a:t>
            </a:r>
            <a:r>
              <a:rPr lang="en-US" sz="1200" kern="1200" dirty="0" err="1">
                <a:solidFill>
                  <a:schemeClr val="tx1"/>
                </a:solidFill>
                <a:effectLst/>
                <a:latin typeface="+mn-lt"/>
                <a:ea typeface="+mn-ea"/>
                <a:cs typeface="+mn-cs"/>
              </a:rPr>
              <a:t>nanopockets</a:t>
            </a:r>
            <a:r>
              <a:rPr lang="en-US" sz="1200" kern="1200" dirty="0">
                <a:solidFill>
                  <a:schemeClr val="tx1"/>
                </a:solidFill>
                <a:effectLst/>
                <a:latin typeface="+mn-lt"/>
                <a:ea typeface="+mn-ea"/>
                <a:cs typeface="+mn-cs"/>
              </a:rPr>
              <a:t> that improve the efficiency and lower the cost of hydrogen storage systems. Mechanistic understanding of a Pd-Ni bimetallic system paves the way to design cost-effective hydrogen storage, opening new opportunities to develop reliable energy technologies for the energy industry.</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r>
              <a:rPr lang="en-US" b="1" dirty="0"/>
              <a:t>Researchers:</a:t>
            </a:r>
            <a:r>
              <a:rPr lang="en-US" dirty="0"/>
              <a:t> L. P. Matte (Instituto de Física, Universidade Federal do Rio Grande do Sul, Brazil and ALS); A. S. Thill, F. Poletto, and F. Bernardi (Instituto de Física, Universidade Federal do Rio Grande do Sul, Brazil); M. Jaugstetter and T. P. Mishra (Berkeley Lab); C. Escudero (ALBA Synchrotron Light Source); and G. Conti and S. Nemsak (ALS, University of California, Davis).</a:t>
            </a:r>
          </a:p>
          <a:p>
            <a:endParaRPr lang="en-US" b="1" dirty="0"/>
          </a:p>
          <a:p>
            <a:r>
              <a:rPr lang="en-US" b="1" dirty="0"/>
              <a:t>Funding: </a:t>
            </a:r>
            <a:r>
              <a:rPr lang="en-US" dirty="0"/>
              <a:t>Research Support Foundation of the State of Rio Grande do Sul (FAPERGS), the Brazilian National Council for Scientific and Technological Development (CNPq), the Brazilian Coordination for the Improvement of Higher Education Personnel (CAPES), the Spanish Ministry of Science and Innovation (MICINN-FEDER), and US Department of Energy, Office of Science, Basic Energy Sciences program (DOE BES), Catalysis Research Program. Operation of the ALS and Molecular Foundry are supported by DOE BES.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Publication: </a:t>
            </a:r>
            <a:r>
              <a:rPr lang="en-US" dirty="0"/>
              <a:t>L.P. Matte, M. Jaugstetter, A.S. Thill, T.P. Mishra, C. Escudero, G. Conti, F. Poletto, S. Nemsak, and F. Bernardi, "</a:t>
            </a:r>
            <a:r>
              <a:rPr lang="en-US" sz="1200" kern="1200" dirty="0">
                <a:solidFill>
                  <a:schemeClr val="tx1"/>
                </a:solidFill>
                <a:effectLst/>
                <a:latin typeface="+mn-lt"/>
                <a:ea typeface="+mn-ea"/>
                <a:cs typeface="+mn-cs"/>
              </a:rPr>
              <a:t>Direct Observation of Phase Change Accommodating Hydrogen Uptake in Bimetallic Nanoparticles,</a:t>
            </a:r>
            <a:r>
              <a:rPr lang="en-US" dirty="0"/>
              <a:t>” </a:t>
            </a:r>
            <a:r>
              <a:rPr lang="en-US" i="1" dirty="0"/>
              <a:t>ACS Nano</a:t>
            </a:r>
            <a:r>
              <a:rPr lang="en-US" dirty="0"/>
              <a:t> </a:t>
            </a:r>
            <a:r>
              <a:rPr lang="en-US" b="1" dirty="0"/>
              <a:t>19</a:t>
            </a:r>
            <a:r>
              <a:rPr lang="en-US" dirty="0"/>
              <a:t>, 10 (2025), </a:t>
            </a:r>
            <a:r>
              <a:rPr lang="en-US" dirty="0" err="1"/>
              <a:t>doi</a:t>
            </a:r>
            <a:r>
              <a:rPr lang="en-US" dirty="0"/>
              <a:t>: 10.1021/acsnano.4c18013.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a:t>
            </a: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als.lbl.gov</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multimetallic</a:t>
            </a:r>
            <a:r>
              <a:rPr lang="en-US" sz="1200" b="0" i="0" kern="1200" dirty="0">
                <a:solidFill>
                  <a:schemeClr val="tx1"/>
                </a:solidFill>
                <a:effectLst/>
                <a:latin typeface="+mn-lt"/>
                <a:ea typeface="+mn-ea"/>
                <a:cs typeface="+mn-cs"/>
              </a:rPr>
              <a:t>-systems-convey-cost-effective-hydrogen-storage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6/24/25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pPr/>
              <a:t>6/24/25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pPr/>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06505" y="5099275"/>
            <a:ext cx="3065358" cy="1061829"/>
          </a:xfrm>
          <a:prstGeom prst="rect">
            <a:avLst/>
          </a:prstGeom>
          <a:noFill/>
        </p:spPr>
        <p:txBody>
          <a:bodyPr wrap="square">
            <a:spAutoFit/>
          </a:bodyPr>
          <a:lstStyle/>
          <a:p>
            <a:pPr>
              <a:spcBef>
                <a:spcPts val="600"/>
              </a:spcBef>
              <a:defRPr/>
            </a:pPr>
            <a:r>
              <a:rPr lang="en-US" sz="1050" dirty="0">
                <a:ln>
                  <a:noFill/>
                </a:ln>
                <a:solidFill>
                  <a:srgbClr val="000000"/>
                </a:solidFill>
                <a:effectLst/>
                <a:ea typeface="Arial Unicode MS" panose="020B0604020202020204" pitchFamily="34" charset="-128"/>
                <a:cs typeface="Arial Unicode MS" panose="020B0604020202020204" pitchFamily="34" charset="-128"/>
              </a:rPr>
              <a:t>L.P. Matte, M. Jaugstetter, A.S. Thill, T.P. Mishra, </a:t>
            </a:r>
            <a:br>
              <a:rPr lang="en-US" sz="1050" dirty="0">
                <a:ln>
                  <a:noFill/>
                </a:ln>
                <a:solidFill>
                  <a:srgbClr val="000000"/>
                </a:solidFill>
                <a:effectLst/>
                <a:ea typeface="Arial Unicode MS" panose="020B0604020202020204" pitchFamily="34" charset="-128"/>
                <a:cs typeface="Arial Unicode MS" panose="020B0604020202020204" pitchFamily="34" charset="-128"/>
              </a:rPr>
            </a:br>
            <a:r>
              <a:rPr lang="en-US" sz="1050" dirty="0">
                <a:ln>
                  <a:noFill/>
                </a:ln>
                <a:solidFill>
                  <a:srgbClr val="000000"/>
                </a:solidFill>
                <a:effectLst/>
                <a:ea typeface="Arial Unicode MS" panose="020B0604020202020204" pitchFamily="34" charset="-128"/>
                <a:cs typeface="Arial Unicode MS" panose="020B0604020202020204" pitchFamily="34" charset="-128"/>
              </a:rPr>
              <a:t>C. Escudero,  G. Conti, F. Poletto, S.</a:t>
            </a:r>
            <a:r>
              <a:rPr lang="en-US" sz="1050" dirty="0">
                <a:ln>
                  <a:noFill/>
                </a:ln>
                <a:solidFill>
                  <a:srgbClr val="EE220C"/>
                </a:solidFill>
                <a:effectLst/>
                <a:ea typeface="Arial Unicode MS" panose="020B0604020202020204" pitchFamily="34" charset="-128"/>
                <a:cs typeface="Arial Unicode MS" panose="020B0604020202020204" pitchFamily="34" charset="-128"/>
              </a:rPr>
              <a:t> </a:t>
            </a:r>
            <a:r>
              <a:rPr lang="en-US" sz="1050" dirty="0">
                <a:ln>
                  <a:noFill/>
                </a:ln>
                <a:solidFill>
                  <a:srgbClr val="000000"/>
                </a:solidFill>
                <a:effectLst/>
                <a:ea typeface="Arial Unicode MS" panose="020B0604020202020204" pitchFamily="34" charset="-128"/>
                <a:cs typeface="Arial Unicode MS" panose="020B0604020202020204" pitchFamily="34" charset="-128"/>
              </a:rPr>
              <a:t>Nemsak, and </a:t>
            </a:r>
            <a:br>
              <a:rPr lang="en-US" sz="1050" dirty="0">
                <a:ln>
                  <a:noFill/>
                </a:ln>
                <a:solidFill>
                  <a:srgbClr val="000000"/>
                </a:solidFill>
                <a:effectLst/>
                <a:ea typeface="Arial Unicode MS" panose="020B0604020202020204" pitchFamily="34" charset="-128"/>
                <a:cs typeface="Arial Unicode MS" panose="020B0604020202020204" pitchFamily="34" charset="-128"/>
              </a:rPr>
            </a:br>
            <a:r>
              <a:rPr lang="en-US" sz="1050" dirty="0">
                <a:ln>
                  <a:noFill/>
                </a:ln>
                <a:solidFill>
                  <a:srgbClr val="000000"/>
                </a:solidFill>
                <a:effectLst/>
                <a:ea typeface="Arial Unicode MS" panose="020B0604020202020204" pitchFamily="34" charset="-128"/>
                <a:cs typeface="Arial Unicode MS" panose="020B0604020202020204" pitchFamily="34" charset="-128"/>
              </a:rPr>
              <a:t>F. Bernardi,  </a:t>
            </a:r>
            <a:r>
              <a:rPr lang="en-US" sz="1050" i="1" dirty="0">
                <a:ln>
                  <a:noFill/>
                </a:ln>
                <a:solidFill>
                  <a:srgbClr val="000000"/>
                </a:solidFill>
                <a:effectLst/>
                <a:ea typeface="Arial Unicode MS" panose="020B0604020202020204" pitchFamily="34" charset="-128"/>
                <a:cs typeface="Arial Unicode MS" panose="020B0604020202020204" pitchFamily="34" charset="-128"/>
              </a:rPr>
              <a:t>ACS Nano</a:t>
            </a:r>
            <a:r>
              <a:rPr lang="en-US" sz="1050" dirty="0">
                <a:ln>
                  <a:noFill/>
                </a:ln>
                <a:solidFill>
                  <a:srgbClr val="000000"/>
                </a:solidFill>
                <a:effectLst/>
                <a:ea typeface="Arial Unicode MS" panose="020B0604020202020204" pitchFamily="34" charset="-128"/>
                <a:cs typeface="Arial Unicode MS" panose="020B0604020202020204" pitchFamily="34" charset="-128"/>
              </a:rPr>
              <a:t> </a:t>
            </a:r>
            <a:r>
              <a:rPr lang="en-US" sz="1050" b="1" dirty="0">
                <a:ln>
                  <a:noFill/>
                </a:ln>
                <a:solidFill>
                  <a:srgbClr val="000000"/>
                </a:solidFill>
                <a:effectLst/>
                <a:ea typeface="Arial Unicode MS" panose="020B0604020202020204" pitchFamily="34" charset="-128"/>
                <a:cs typeface="Arial Unicode MS" panose="020B0604020202020204" pitchFamily="34" charset="-128"/>
              </a:rPr>
              <a:t>19</a:t>
            </a:r>
            <a:r>
              <a:rPr lang="en-US" sz="1050" dirty="0">
                <a:ln>
                  <a:noFill/>
                </a:ln>
                <a:solidFill>
                  <a:srgbClr val="000000"/>
                </a:solidFill>
                <a:effectLst/>
                <a:ea typeface="Arial Unicode MS" panose="020B0604020202020204" pitchFamily="34" charset="-128"/>
                <a:cs typeface="Arial Unicode MS" panose="020B0604020202020204" pitchFamily="34" charset="-128"/>
              </a:rPr>
              <a:t>, 10 (2025). </a:t>
            </a:r>
            <a:br>
              <a:rPr lang="en-US" sz="1050" dirty="0">
                <a:ln>
                  <a:noFill/>
                </a:ln>
                <a:solidFill>
                  <a:srgbClr val="000000"/>
                </a:solidFill>
                <a:effectLst/>
                <a:ea typeface="Arial Unicode MS" panose="020B0604020202020204" pitchFamily="34" charset="-128"/>
                <a:cs typeface="Arial Unicode MS" panose="020B0604020202020204" pitchFamily="34" charset="-128"/>
              </a:rPr>
            </a:br>
            <a:r>
              <a:rPr lang="en-US" sz="1050" dirty="0" err="1">
                <a:ln>
                  <a:noFill/>
                </a:ln>
                <a:solidFill>
                  <a:srgbClr val="000000"/>
                </a:solidFill>
                <a:effectLst/>
                <a:ea typeface="Arial Unicode MS" panose="020B0604020202020204" pitchFamily="34" charset="-128"/>
                <a:cs typeface="Arial Unicode MS" panose="020B0604020202020204" pitchFamily="34" charset="-128"/>
              </a:rPr>
              <a:t>doi</a:t>
            </a:r>
            <a:r>
              <a:rPr lang="en-US" sz="1050" dirty="0">
                <a:ln>
                  <a:noFill/>
                </a:ln>
                <a:solidFill>
                  <a:srgbClr val="000000"/>
                </a:solidFill>
                <a:effectLst/>
                <a:ea typeface="Arial Unicode MS" panose="020B0604020202020204" pitchFamily="34" charset="-128"/>
                <a:cs typeface="Arial Unicode MS" panose="020B0604020202020204" pitchFamily="34" charset="-128"/>
              </a:rPr>
              <a:t>: 10.1021/acsnano.4c18013. </a:t>
            </a:r>
            <a:br>
              <a:rPr lang="en-US" sz="1050" dirty="0">
                <a:ln>
                  <a:noFill/>
                </a:ln>
                <a:solidFill>
                  <a:srgbClr val="000000"/>
                </a:solidFill>
                <a:effectLst/>
                <a:ea typeface="Arial Unicode MS" panose="020B0604020202020204" pitchFamily="34" charset="-128"/>
                <a:cs typeface="Arial Unicode MS" panose="020B0604020202020204" pitchFamily="34" charset="-128"/>
              </a:rPr>
            </a:br>
            <a:r>
              <a:rPr kumimoji="0" lang="en-US" sz="1050" b="0" i="0" u="none" strike="noStrike" kern="1200" cap="none" spc="0" normalizeH="0" baseline="0" noProof="0" dirty="0">
                <a:ln>
                  <a:noFill/>
                </a:ln>
                <a:solidFill>
                  <a:prstClr val="black"/>
                </a:solidFill>
                <a:effectLst/>
                <a:uLnTx/>
                <a:uFillTx/>
                <a:ea typeface="+mn-ea"/>
                <a:cs typeface="Arial" panose="020B0604020202020204" pitchFamily="34" charset="0"/>
              </a:rPr>
              <a:t>Work was performed at </a:t>
            </a:r>
            <a:r>
              <a:rPr lang="en-US" sz="1050" dirty="0"/>
              <a:t>ALS/LBNL and Molecular Foundry/LBNL.</a:t>
            </a:r>
            <a:endParaRPr kumimoji="0" lang="en-US" sz="105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19395"/>
            <a:ext cx="11901893" cy="902525"/>
          </a:xfrm>
          <a:ln>
            <a:noFill/>
          </a:ln>
        </p:spPr>
        <p:txBody>
          <a:bodyPr>
            <a:normAutofit/>
          </a:bodyPr>
          <a:lstStyle/>
          <a:p>
            <a:pPr marL="0" marR="0" algn="ctr">
              <a:spcBef>
                <a:spcPts val="0"/>
              </a:spcBef>
              <a:spcAft>
                <a:spcPts val="0"/>
              </a:spcAft>
            </a:pPr>
            <a:r>
              <a:rPr lang="en-US" sz="2800" b="1" kern="100" dirty="0">
                <a:ln>
                  <a:noFill/>
                </a:ln>
                <a:solidFill>
                  <a:srgbClr val="000000"/>
                </a:solidFill>
                <a:effectLst/>
                <a:uFill>
                  <a:solidFill>
                    <a:srgbClr val="000000"/>
                  </a:solidFill>
                </a:uFill>
                <a:ea typeface="Aptos" panose="020B0004020202020204" pitchFamily="34" charset="0"/>
                <a:cs typeface="Aptos" panose="020B0004020202020204" pitchFamily="34" charset="0"/>
              </a:rPr>
              <a:t>Multimetallic Systems Convey C</a:t>
            </a:r>
            <a:r>
              <a:rPr lang="en-US" sz="2800" b="1" kern="0" dirty="0">
                <a:ln>
                  <a:noFill/>
                </a:ln>
                <a:solidFill>
                  <a:srgbClr val="000000"/>
                </a:solidFill>
                <a:effectLst/>
                <a:uFill>
                  <a:solidFill>
                    <a:srgbClr val="000000"/>
                  </a:solidFill>
                </a:uFill>
                <a:ea typeface="Aptos" panose="020B0004020202020204" pitchFamily="34" charset="0"/>
                <a:cs typeface="Aptos" panose="020B0004020202020204" pitchFamily="34" charset="0"/>
              </a:rPr>
              <a:t>ost-Effective Hydrogen Storage</a:t>
            </a:r>
            <a:endParaRPr lang="en-US" sz="2800" kern="100" dirty="0">
              <a:ln>
                <a:noFill/>
              </a:ln>
              <a:solidFill>
                <a:srgbClr val="000000"/>
              </a:solidFill>
              <a:effectLst/>
              <a:uFill>
                <a:solidFill>
                  <a:srgbClr val="000000"/>
                </a:solidFill>
              </a:uFill>
              <a:ea typeface="Aptos" panose="020B0004020202020204" pitchFamily="34" charset="0"/>
              <a:cs typeface="Aptos" panose="020B0004020202020204" pitchFamily="34" charset="0"/>
            </a:endParaRP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22463" y="5779333"/>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397" y="5834685"/>
            <a:ext cx="352196" cy="457200"/>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318466" y="652421"/>
            <a:ext cx="8762321" cy="545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09728">
              <a:spcAft>
                <a:spcPts val="400"/>
              </a:spcAft>
            </a:pPr>
            <a:r>
              <a:rPr lang="en-US" sz="2200" dirty="0"/>
              <a:t>A bimetallic material (Pd-Ni) produces hydrogen-active </a:t>
            </a:r>
            <a:r>
              <a:rPr lang="en-US" sz="2200" dirty="0" err="1"/>
              <a:t>nanopockets</a:t>
            </a:r>
            <a:r>
              <a:rPr lang="en-US" sz="2200" dirty="0"/>
              <a:t> that improve the efficiency and lower the cost of hydrogen storage systems.</a:t>
            </a:r>
            <a:endParaRPr lang="en-US" sz="1400" dirty="0"/>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ea typeface="Calibri" pitchFamily="34" charset="0"/>
                <a:cs typeface="Calibri"/>
              </a:rPr>
              <a:t>S</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09728">
              <a:spcAft>
                <a:spcPts val="400"/>
              </a:spcAft>
            </a:pPr>
            <a:r>
              <a:rPr lang="en-US" sz="2200" dirty="0"/>
              <a:t>Mechanistic understanding of a Pd-Ni bimetallic system paves the way </a:t>
            </a:r>
            <a:br>
              <a:rPr lang="en-US" sz="2200" dirty="0"/>
            </a:br>
            <a:r>
              <a:rPr lang="en-US" sz="2200" dirty="0"/>
              <a:t>to design cost-effective hydrogen storage, opening new opportunities </a:t>
            </a:r>
            <a:br>
              <a:rPr lang="en-US" sz="2200" dirty="0"/>
            </a:br>
            <a:r>
              <a:rPr lang="en-US" sz="2200" dirty="0"/>
              <a:t>to develop reliable energy technologies for the energy industry.</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200"/>
              </a:spcAft>
              <a:buFont typeface="Arial" panose="020B0604020202020204" pitchFamily="34" charset="0"/>
              <a:buChar char="•"/>
              <a:defRPr/>
            </a:pPr>
            <a:r>
              <a:rPr lang="en-US" sz="2000" dirty="0"/>
              <a:t>Ambient-pressure x-ray photoelectron spectroscopy (APXPS) and grazing-incidence x-ray scattering (AP-GIXS) at the Advanced Light Source (ALS) and transmission electron microscopy and electron energy loss spectroscopy at </a:t>
            </a:r>
            <a:br>
              <a:rPr lang="en-US" sz="2000" dirty="0"/>
            </a:br>
            <a:r>
              <a:rPr lang="en-US" sz="2000" dirty="0"/>
              <a:t>the Molecular Foundry revealed morphological and chemical changes of the samples. </a:t>
            </a:r>
          </a:p>
          <a:p>
            <a:pPr marL="288925" lvl="1" indent="-165100" fontAlgn="base">
              <a:spcAft>
                <a:spcPts val="200"/>
              </a:spcAft>
              <a:buFont typeface="Arial" panose="020B0604020202020204" pitchFamily="34" charset="0"/>
              <a:buChar char="•"/>
              <a:defRPr/>
            </a:pPr>
            <a:r>
              <a:rPr lang="en-US" sz="2000" dirty="0">
                <a:highlight>
                  <a:srgbClr val="FFFFFF"/>
                </a:highlight>
              </a:rPr>
              <a:t>In the bimetallic system, nanoparticles with a significantly lower concentration (25%) of Pd produced more pockets, thereby increasing hydrogen storage capacity while lowering the total cost.</a:t>
            </a:r>
          </a:p>
        </p:txBody>
      </p:sp>
      <p:sp>
        <p:nvSpPr>
          <p:cNvPr id="5" name="TextBox 4">
            <a:extLst>
              <a:ext uri="{FF2B5EF4-FFF2-40B4-BE49-F238E27FC236}">
                <a16:creationId xmlns:a16="http://schemas.microsoft.com/office/drawing/2014/main" id="{49B2BCC9-030F-8595-73CD-F119708DF463}"/>
              </a:ext>
            </a:extLst>
          </p:cNvPr>
          <p:cNvSpPr txBox="1"/>
          <p:nvPr/>
        </p:nvSpPr>
        <p:spPr>
          <a:xfrm>
            <a:off x="193746" y="2684931"/>
            <a:ext cx="3090875" cy="2062103"/>
          </a:xfrm>
          <a:prstGeom prst="rect">
            <a:avLst/>
          </a:prstGeom>
          <a:noFill/>
        </p:spPr>
        <p:txBody>
          <a:bodyPr wrap="square" rtlCol="0">
            <a:spAutoFit/>
          </a:bodyPr>
          <a:lstStyle/>
          <a:p>
            <a:r>
              <a:rPr lang="en-US" sz="1600" dirty="0">
                <a:highlight>
                  <a:srgbClr val="FFFFFF"/>
                </a:highlight>
              </a:rPr>
              <a:t>A nanoparticle composed of a Pd core (red) and NiO shell (yellow) (left). At normal temperature and ambient pressure, the Pd atoms migrate to the surface of the nanoparticle, opening pockets in the Pd core where hydrogen (white) bonds with the Pd (right).</a:t>
            </a:r>
          </a:p>
        </p:txBody>
      </p:sp>
      <p:pic>
        <p:nvPicPr>
          <p:cNvPr id="4" name="Picture 3">
            <a:extLst>
              <a:ext uri="{FF2B5EF4-FFF2-40B4-BE49-F238E27FC236}">
                <a16:creationId xmlns:a16="http://schemas.microsoft.com/office/drawing/2014/main" id="{D25D367C-F0BC-804D-898A-A085F839F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0397" y="5834685"/>
            <a:ext cx="653143" cy="457200"/>
          </a:xfrm>
          <a:prstGeom prst="rect">
            <a:avLst/>
          </a:prstGeom>
        </p:spPr>
      </p:pic>
      <p:pic>
        <p:nvPicPr>
          <p:cNvPr id="8" name="Picture 7">
            <a:extLst>
              <a:ext uri="{FF2B5EF4-FFF2-40B4-BE49-F238E27FC236}">
                <a16:creationId xmlns:a16="http://schemas.microsoft.com/office/drawing/2014/main" id="{611ADC07-0F1C-8114-BD1C-6AE3AA2AC3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867" y="5834685"/>
            <a:ext cx="708660" cy="457200"/>
          </a:xfrm>
          <a:prstGeom prst="rect">
            <a:avLst/>
          </a:prstGeom>
        </p:spPr>
      </p:pic>
      <p:pic>
        <p:nvPicPr>
          <p:cNvPr id="6" name="Picture 5">
            <a:extLst>
              <a:ext uri="{FF2B5EF4-FFF2-40B4-BE49-F238E27FC236}">
                <a16:creationId xmlns:a16="http://schemas.microsoft.com/office/drawing/2014/main" id="{7F5A83B1-E21D-EBBC-6637-4F35299C92E9}"/>
              </a:ext>
            </a:extLst>
          </p:cNvPr>
          <p:cNvPicPr>
            <a:picLocks noChangeAspect="1"/>
          </p:cNvPicPr>
          <p:nvPr/>
        </p:nvPicPr>
        <p:blipFill>
          <a:blip r:embed="rId7" cstate="print"/>
          <a:stretch>
            <a:fillRect/>
          </a:stretch>
        </p:blipFill>
        <p:spPr>
          <a:xfrm>
            <a:off x="166849" y="307033"/>
            <a:ext cx="2926080" cy="2926080"/>
          </a:xfrm>
          <a:prstGeom prst="rect">
            <a:avLst/>
          </a:prstGeom>
        </p:spPr>
      </p:pic>
      <p:pic>
        <p:nvPicPr>
          <p:cNvPr id="10" name="Picture 9">
            <a:extLst>
              <a:ext uri="{FF2B5EF4-FFF2-40B4-BE49-F238E27FC236}">
                <a16:creationId xmlns:a16="http://schemas.microsoft.com/office/drawing/2014/main" id="{D77C5289-8E88-057C-A3A1-5203E30102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1410" y="5743245"/>
            <a:ext cx="1163117" cy="548640"/>
          </a:xfrm>
          <a:prstGeom prst="rect">
            <a:avLst/>
          </a:prstGeom>
        </p:spPr>
      </p:pic>
      <p:sp>
        <p:nvSpPr>
          <p:cNvPr id="2" name="TextBox 1">
            <a:extLst>
              <a:ext uri="{FF2B5EF4-FFF2-40B4-BE49-F238E27FC236}">
                <a16:creationId xmlns:a16="http://schemas.microsoft.com/office/drawing/2014/main" id="{FCA69579-6171-041B-8AE9-53DC5C6804AD}"/>
              </a:ext>
            </a:extLst>
          </p:cNvPr>
          <p:cNvSpPr txBox="1"/>
          <p:nvPr/>
        </p:nvSpPr>
        <p:spPr>
          <a:xfrm>
            <a:off x="4712677" y="-12074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39596</TotalTime>
  <Words>590</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 Unicode MS</vt:lpstr>
      <vt:lpstr>Aptos</vt:lpstr>
      <vt:lpstr>Arial</vt:lpstr>
      <vt:lpstr>Arial Black</vt:lpstr>
      <vt:lpstr>Avenir Next LT Pro</vt:lpstr>
      <vt:lpstr>AvenirNext LT Pro Bold</vt:lpstr>
      <vt:lpstr>AvenirNext LT Pro Regular</vt:lpstr>
      <vt:lpstr>Calibri</vt:lpstr>
      <vt:lpstr>Wingdings</vt:lpstr>
      <vt:lpstr>1_Office Theme</vt:lpstr>
      <vt:lpstr>Multimetallic Systems Convey Cost-Effective Hydrogen Storage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Stacy Kish</cp:lastModifiedBy>
  <cp:revision>442</cp:revision>
  <dcterms:created xsi:type="dcterms:W3CDTF">2024-01-05T19:34:06Z</dcterms:created>
  <dcterms:modified xsi:type="dcterms:W3CDTF">2025-06-25T00:42:10Z</dcterms:modified>
</cp:coreProperties>
</file>