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067763-2509-CB79-BDB3-9ACA3B6D8AD4}" name="Stacy Kish" initials="MOU" userId="Stacy Ki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574" autoAdjust="0"/>
    <p:restoredTop sz="96327"/>
  </p:normalViewPr>
  <p:slideViewPr>
    <p:cSldViewPr snapToGrid="0">
      <p:cViewPr varScale="1">
        <p:scale>
          <a:sx n="128" d="100"/>
          <a:sy n="128" d="100"/>
        </p:scale>
        <p:origin x="1120" y="176"/>
      </p:cViewPr>
      <p:guideLst/>
    </p:cSldViewPr>
  </p:slideViewPr>
  <p:notesTextViewPr>
    <p:cViewPr>
      <p:scale>
        <a:sx n="1" d="1"/>
        <a:sy n="1" d="1"/>
      </p:scale>
      <p:origin x="0" y="0"/>
    </p:cViewPr>
  </p:notesTextViewPr>
  <p:notesViewPr>
    <p:cSldViewPr snapToGrid="0">
      <p:cViewPr>
        <p:scale>
          <a:sx n="270" d="100"/>
          <a:sy n="270" d="100"/>
        </p:scale>
        <p:origin x="248" y="-1080"/>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7/10/25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a:solidFill>
                  <a:schemeClr val="tx1"/>
                </a:solidFill>
                <a:effectLst/>
                <a:latin typeface="+mn-lt"/>
                <a:ea typeface="+mn-ea"/>
                <a:cs typeface="+mn-cs"/>
              </a:rPr>
              <a:t>Perovskite </a:t>
            </a:r>
            <a:r>
              <a:rPr lang="en-US" sz="1200" b="0" i="0" kern="1200" dirty="0" err="1">
                <a:solidFill>
                  <a:schemeClr val="tx1"/>
                </a:solidFill>
                <a:effectLst/>
                <a:latin typeface="+mn-lt"/>
                <a:ea typeface="+mn-ea"/>
                <a:cs typeface="+mn-cs"/>
              </a:rPr>
              <a:t>ruthenates</a:t>
            </a:r>
            <a:r>
              <a:rPr lang="en-US" sz="1200" b="0" i="0" kern="1200" dirty="0">
                <a:solidFill>
                  <a:schemeClr val="tx1"/>
                </a:solidFill>
                <a:effectLst/>
                <a:latin typeface="+mn-lt"/>
                <a:ea typeface="+mn-ea"/>
                <a:cs typeface="+mn-cs"/>
              </a:rPr>
              <a:t> (Sr</a:t>
            </a:r>
            <a:r>
              <a:rPr lang="en-US" sz="1200" b="0" i="0" kern="1200" baseline="-25000" dirty="0">
                <a:solidFill>
                  <a:schemeClr val="tx1"/>
                </a:solidFill>
                <a:effectLst/>
                <a:latin typeface="+mn-lt"/>
                <a:ea typeface="+mn-ea"/>
                <a:cs typeface="+mn-cs"/>
              </a:rPr>
              <a:t>n+1</a:t>
            </a:r>
            <a:r>
              <a:rPr lang="en-US" sz="1200" b="0" i="0" kern="1200" dirty="0">
                <a:solidFill>
                  <a:schemeClr val="tx1"/>
                </a:solidFill>
                <a:effectLst/>
                <a:latin typeface="+mn-lt"/>
                <a:ea typeface="+mn-ea"/>
                <a:cs typeface="+mn-cs"/>
              </a:rPr>
              <a:t>Ru</a:t>
            </a:r>
            <a:r>
              <a:rPr lang="en-US" sz="1200" b="0" i="0" kern="1200" baseline="-250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O</a:t>
            </a:r>
            <a:r>
              <a:rPr lang="en-US" sz="1200" b="0" i="0" kern="1200" baseline="-25000" dirty="0">
                <a:solidFill>
                  <a:schemeClr val="tx1"/>
                </a:solidFill>
                <a:effectLst/>
                <a:latin typeface="+mn-lt"/>
                <a:ea typeface="+mn-ea"/>
                <a:cs typeface="+mn-cs"/>
              </a:rPr>
              <a:t>3n+1</a:t>
            </a:r>
            <a:r>
              <a:rPr lang="en-US" sz="1200" b="0" i="0" kern="1200" dirty="0">
                <a:solidFill>
                  <a:schemeClr val="tx1"/>
                </a:solidFill>
                <a:effectLst/>
                <a:latin typeface="+mn-lt"/>
                <a:ea typeface="+mn-ea"/>
                <a:cs typeface="+mn-cs"/>
              </a:rPr>
              <a:t>) are materials that play a pivotal role in studies of strongly correlated electron systems. These materials exhibit a range of unique characteristics, depending on the number of ruthenium oxide octahedral layers.  Triple-layer Sr</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Ru</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O</a:t>
            </a:r>
            <a:r>
              <a:rPr lang="en-US" sz="1200" b="0" i="0" kern="1200" baseline="-250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 adds a new dimension to correlated electron phenomena of the layered </a:t>
            </a:r>
            <a:r>
              <a:rPr lang="en-US" sz="1200" b="0" i="0" kern="1200" dirty="0" err="1">
                <a:solidFill>
                  <a:schemeClr val="tx1"/>
                </a:solidFill>
                <a:effectLst/>
                <a:latin typeface="+mn-lt"/>
                <a:ea typeface="+mn-ea"/>
                <a:cs typeface="+mn-cs"/>
              </a:rPr>
              <a:t>ruthenates</a:t>
            </a:r>
            <a:r>
              <a:rPr lang="en-US" sz="1200" b="0" i="0" kern="1200" dirty="0">
                <a:solidFill>
                  <a:schemeClr val="tx1"/>
                </a:solidFill>
                <a:effectLst/>
                <a:latin typeface="+mn-lt"/>
                <a:ea typeface="+mn-ea"/>
                <a:cs typeface="+mn-cs"/>
              </a:rPr>
              <a:t>. It exhibits a mix of anisotropic ferromagnetism and layer-dependent octahedral rotations, with special interest in its anomalous </a:t>
            </a:r>
            <a:r>
              <a:rPr lang="en-US" sz="1200" b="0" i="0" kern="1200" dirty="0" err="1">
                <a:solidFill>
                  <a:schemeClr val="tx1"/>
                </a:solidFill>
                <a:effectLst/>
                <a:latin typeface="+mn-lt"/>
                <a:ea typeface="+mn-ea"/>
                <a:cs typeface="+mn-cs"/>
              </a:rPr>
              <a:t>metamagnetism</a:t>
            </a:r>
            <a:r>
              <a:rPr lang="en-US" sz="1200" b="0" i="0" kern="1200" dirty="0">
                <a:solidFill>
                  <a:schemeClr val="tx1"/>
                </a:solidFill>
                <a:effectLst/>
                <a:latin typeface="+mn-lt"/>
                <a:ea typeface="+mn-ea"/>
                <a:cs typeface="+mn-cs"/>
              </a:rPr>
              <a:t> for in-plane applied magnetic fields. The research team determined that the</a:t>
            </a:r>
            <a:r>
              <a:rPr lang="en-US" sz="1200" kern="1200" dirty="0">
                <a:solidFill>
                  <a:schemeClr val="tx1"/>
                </a:solidFill>
                <a:effectLst/>
                <a:latin typeface="+mn-lt"/>
                <a:ea typeface="+mn-ea"/>
                <a:cs typeface="+mn-cs"/>
              </a:rPr>
              <a:t> in-plane meta-magnetism in Sr</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Ru</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O</a:t>
            </a:r>
            <a:r>
              <a:rPr lang="en-US" sz="1200" kern="1200" baseline="-25000" dirty="0">
                <a:solidFill>
                  <a:schemeClr val="tx1"/>
                </a:solidFill>
                <a:effectLst/>
                <a:latin typeface="+mn-lt"/>
                <a:ea typeface="+mn-ea"/>
                <a:cs typeface="+mn-cs"/>
              </a:rPr>
              <a:t>10 </a:t>
            </a:r>
            <a:r>
              <a:rPr lang="en-US" sz="1200" kern="1200" baseline="0" dirty="0">
                <a:solidFill>
                  <a:schemeClr val="tx1"/>
                </a:solidFill>
                <a:effectLst/>
                <a:latin typeface="+mn-lt"/>
                <a:ea typeface="+mn-ea"/>
                <a:cs typeface="+mn-cs"/>
              </a:rPr>
              <a:t>occurs </a:t>
            </a:r>
            <a:r>
              <a:rPr lang="en-US" sz="1200" kern="1200" dirty="0">
                <a:solidFill>
                  <a:schemeClr val="tx1"/>
                </a:solidFill>
                <a:effectLst/>
                <a:latin typeface="+mn-lt"/>
                <a:ea typeface="+mn-ea"/>
                <a:cs typeface="+mn-cs"/>
              </a:rPr>
              <a:t>in the outer-layers. This novel electronic-structure origin of spatial-dependent magnetic behavior offers insights that could be applicable to thin-film and heterostructure fabrication for magnetic device applications.</a:t>
            </a:r>
          </a:p>
          <a:p>
            <a:pPr defTabSz="922264">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r>
              <a:rPr lang="en-US" b="0" dirty="0"/>
              <a:t>Researchers: </a:t>
            </a:r>
            <a:r>
              <a:rPr lang="en-US" dirty="0"/>
              <a:t>P. </a:t>
            </a:r>
            <a:r>
              <a:rPr lang="en-US" dirty="0" err="1"/>
              <a:t>Ngabonziza</a:t>
            </a:r>
            <a:r>
              <a:rPr lang="en-US" dirty="0"/>
              <a:t> (Louisiana State University); J.D. Denlinger, A.V. Fedorov (ALS); G. Cao (University of Colorado); J.W. Allen (University of Michigan); G. Gebreyesus (University of Ghana); and R.M. Martin (Stanford University).</a:t>
            </a:r>
          </a:p>
          <a:p>
            <a:endParaRPr lang="en-US" dirty="0"/>
          </a:p>
          <a:p>
            <a:r>
              <a:rPr lang="en-US" b="0" dirty="0"/>
              <a:t>Funding: </a:t>
            </a:r>
            <a:r>
              <a:rPr lang="en-US" dirty="0"/>
              <a:t>Operation of the ALS is supported by the US Dept. of Energy, Office of Science, Basic Energy Sciences. U.S.-Africa Initiative in Electronic Structure (</a:t>
            </a:r>
            <a:r>
              <a:rPr lang="en-US" dirty="0" err="1"/>
              <a:t>USAfrI</a:t>
            </a:r>
            <a:r>
              <a:rPr lang="en-US" dirty="0"/>
              <a:t>) and the American Physical Society Innovation Fund.  African School for Electronic Structure Methods and Applications (ASESMA) and the Abdus Salam International Centre for Theoretical Physics. The ALS is supported by the U.S.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Full </a:t>
            </a:r>
            <a:r>
              <a:rPr kumimoji="0" lang="en-US"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highlight:</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47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7/10/25</a:t>
            </a:fld>
            <a:endParaRPr lang="en-US" dirty="0"/>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dirty="0"/>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dirty="0">
                <a:solidFill>
                  <a:schemeClr val="accent1"/>
                </a:solidFill>
                <a:latin typeface="+mj-lt"/>
              </a:rPr>
              <a:t>https://</a:t>
            </a:r>
            <a:r>
              <a:rPr lang="en-US" sz="3600" dirty="0" err="1">
                <a:solidFill>
                  <a:schemeClr val="accent1"/>
                </a:solidFill>
                <a:latin typeface="+mj-lt"/>
              </a:rPr>
              <a:t>science.osti.gov</a:t>
            </a:r>
            <a:r>
              <a:rPr lang="en-US" sz="3600" dirty="0">
                <a:solidFill>
                  <a:schemeClr val="accent1"/>
                </a:solidFill>
                <a:latin typeface="+mj-lt"/>
              </a:rPr>
              <a:t>/</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7/10/25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dirty="0"/>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dirty="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10258" y="5135777"/>
            <a:ext cx="4050128" cy="1138773"/>
          </a:xfrm>
          <a:prstGeom prst="rect">
            <a:avLst/>
          </a:prstGeom>
          <a:noFill/>
        </p:spPr>
        <p:txBody>
          <a:bodyPr wrap="square">
            <a:spAutoFit/>
          </a:bodyPr>
          <a:lstStyle/>
          <a:p>
            <a:pPr>
              <a:spcBef>
                <a:spcPts val="600"/>
              </a:spcBef>
              <a:defRPr/>
            </a:pPr>
            <a:r>
              <a:rPr lang="en-US" sz="1050" dirty="0">
                <a:solidFill>
                  <a:prstClr val="black"/>
                </a:solidFill>
                <a:cs typeface="Arial" panose="020B0604020202020204" pitchFamily="34" charset="0"/>
              </a:rPr>
              <a:t>P. </a:t>
            </a:r>
            <a:r>
              <a:rPr lang="en-US" sz="1050" dirty="0" err="1">
                <a:solidFill>
                  <a:prstClr val="black"/>
                </a:solidFill>
                <a:cs typeface="Arial" panose="020B0604020202020204" pitchFamily="34" charset="0"/>
              </a:rPr>
              <a:t>Ngabonziza</a:t>
            </a:r>
            <a:r>
              <a:rPr lang="en-US" sz="1050" dirty="0">
                <a:solidFill>
                  <a:prstClr val="black"/>
                </a:solidFill>
                <a:cs typeface="Arial" panose="020B0604020202020204" pitchFamily="34" charset="0"/>
              </a:rPr>
              <a:t>, J.D. Denlinger, A.V. Fedorov, G. Cao, J.W. Allen, G. Gebreyesus, and R.M. Martin, </a:t>
            </a:r>
            <a:r>
              <a:rPr lang="en-US" sz="1050" i="1" dirty="0">
                <a:solidFill>
                  <a:prstClr val="black"/>
                </a:solidFill>
                <a:cs typeface="Arial" panose="020B0604020202020204" pitchFamily="34" charset="0"/>
              </a:rPr>
              <a:t>Phys. Rev. B</a:t>
            </a:r>
            <a:r>
              <a:rPr lang="en-US" sz="1050" dirty="0">
                <a:solidFill>
                  <a:prstClr val="black"/>
                </a:solidFill>
                <a:cs typeface="Arial" panose="020B0604020202020204" pitchFamily="34" charset="0"/>
              </a:rPr>
              <a:t> </a:t>
            </a:r>
            <a:r>
              <a:rPr lang="en-US" sz="1050" b="1" dirty="0">
                <a:solidFill>
                  <a:prstClr val="black"/>
                </a:solidFill>
                <a:cs typeface="Arial" panose="020B0604020202020204" pitchFamily="34" charset="0"/>
              </a:rPr>
              <a:t>111</a:t>
            </a:r>
            <a:r>
              <a:rPr lang="en-US" sz="1050" dirty="0">
                <a:solidFill>
                  <a:prstClr val="black"/>
                </a:solidFill>
                <a:cs typeface="Arial" panose="020B0604020202020204" pitchFamily="34" charset="0"/>
              </a:rPr>
              <a:t>, 115146 (2025), doi:10.1103/PhysRevB.111.115146. </a:t>
            </a:r>
          </a:p>
          <a:p>
            <a:pPr>
              <a:spcBef>
                <a:spcPts val="600"/>
              </a:spcBef>
              <a:defRPr/>
            </a:pPr>
            <a:r>
              <a:rPr lang="en-US" sz="1050" dirty="0">
                <a:solidFill>
                  <a:prstClr val="black"/>
                </a:solidFill>
                <a:cs typeface="Arial" panose="020B0604020202020204" pitchFamily="34" charset="0"/>
              </a:rPr>
              <a:t>Work was performed at ALS/LBNL and </a:t>
            </a:r>
            <a:r>
              <a:rPr lang="en-US" altLang="ja-JP" sz="1050" dirty="0">
                <a:solidFill>
                  <a:prstClr val="black"/>
                </a:solidFill>
                <a:cs typeface="Calibri"/>
              </a:rPr>
              <a:t>was initiated via the US-Africa Initiative for Electronic Structure (US-</a:t>
            </a:r>
            <a:r>
              <a:rPr lang="en-US" altLang="ja-JP" sz="1050" dirty="0" err="1">
                <a:solidFill>
                  <a:prstClr val="black"/>
                </a:solidFill>
                <a:cs typeface="Calibri"/>
              </a:rPr>
              <a:t>AfrI</a:t>
            </a:r>
            <a:r>
              <a:rPr lang="en-US" altLang="ja-JP" sz="1050" dirty="0">
                <a:solidFill>
                  <a:prstClr val="black"/>
                </a:solidFill>
                <a:cs typeface="Calibri"/>
              </a:rPr>
              <a:t>) and </a:t>
            </a:r>
            <a:r>
              <a:rPr lang="en-US" sz="1050" dirty="0"/>
              <a:t>African School for Electronic Structure Methods and Applications (ASESMA).</a:t>
            </a:r>
            <a:endParaRPr lang="en-US" sz="1050" dirty="0">
              <a:solidFill>
                <a:prstClr val="black"/>
              </a:solidFill>
              <a:cs typeface="Arial" panose="020B0604020202020204" pitchFamily="34" charset="0"/>
            </a:endParaRP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11211" y="-139198"/>
            <a:ext cx="11901893" cy="902525"/>
          </a:xfrm>
          <a:ln>
            <a:noFill/>
          </a:ln>
        </p:spPr>
        <p:txBody>
          <a:bodyPr>
            <a:normAutofit/>
          </a:bodyPr>
          <a:lstStyle/>
          <a:p>
            <a:pPr algn="ctr"/>
            <a:r>
              <a:rPr lang="en-US" sz="2800" dirty="0"/>
              <a:t>Pinpointing Magnetic Mysteries and Mechanisms in a Layered Perovskite</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223518" y="539802"/>
            <a:ext cx="7851765" cy="5413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fontAlgn="base">
              <a:lnSpc>
                <a:spcPct val="95000"/>
              </a:lnSpc>
              <a:spcBef>
                <a:spcPct val="0"/>
              </a:spcBef>
              <a:defRPr/>
            </a:pPr>
            <a:r>
              <a:rPr lang="en-US" sz="2400" b="1" dirty="0">
                <a:solidFill>
                  <a:prstClr val="black"/>
                </a:solidFill>
                <a:latin typeface="AvenirNext LT Pro Bold"/>
                <a:ea typeface="Calibri" pitchFamily="34" charset="0"/>
                <a:cs typeface="Calibri"/>
              </a:rPr>
              <a:t>Scientific Achievement</a:t>
            </a:r>
          </a:p>
          <a:p>
            <a:pPr marL="109728">
              <a:spcAft>
                <a:spcPts val="400"/>
              </a:spcAft>
            </a:pPr>
            <a:r>
              <a:rPr lang="en-US" sz="2200" dirty="0"/>
              <a:t>Researchers revealed how electrons with different spins behave in distinct layers of a three-layer magnetic material, helping to explain its unusual magnetic behavior.</a:t>
            </a:r>
          </a:p>
          <a:p>
            <a:r>
              <a:rPr lang="en-US" altLang="ja-JP" sz="2400" b="1" dirty="0">
                <a:solidFill>
                  <a:prstClr val="black"/>
                </a:solidFill>
                <a:latin typeface="+mj-lt"/>
                <a:ea typeface="Calibri" pitchFamily="34" charset="0"/>
                <a:cs typeface="Calibri"/>
              </a:rPr>
              <a:t>Significance </a:t>
            </a:r>
            <a:r>
              <a:rPr lang="en-US" altLang="ja-JP" sz="2400" b="1" dirty="0">
                <a:solidFill>
                  <a:prstClr val="black"/>
                </a:solidFill>
                <a:latin typeface="+mj-lt"/>
                <a:ea typeface="Calibri" panose="020F0502020204030204" pitchFamily="34" charset="0"/>
                <a:cs typeface="Calibri" panose="020F0502020204030204" pitchFamily="34" charset="0"/>
              </a:rPr>
              <a:t>and</a:t>
            </a:r>
            <a:r>
              <a:rPr lang="en-US" altLang="ja-JP" sz="2400" b="1" dirty="0">
                <a:solidFill>
                  <a:prstClr val="black"/>
                </a:solidFill>
                <a:latin typeface="+mj-lt"/>
                <a:ea typeface="Calibri" pitchFamily="34" charset="0"/>
                <a:cs typeface="Calibri"/>
              </a:rPr>
              <a:t> Impact</a:t>
            </a:r>
          </a:p>
          <a:p>
            <a:pPr marL="109728" lvl="0">
              <a:spcAft>
                <a:spcPts val="400"/>
              </a:spcAft>
              <a:defRPr/>
            </a:pPr>
            <a:r>
              <a:rPr lang="en-US" sz="2200" dirty="0"/>
              <a:t>The results deepen the field’s understanding of how magnetism emerges in layered materials, which are important for future magnetic technologies and quantum electronic devices.</a:t>
            </a:r>
          </a:p>
          <a:p>
            <a:r>
              <a:rPr lang="en-US" altLang="ja-JP" sz="2400" b="1" dirty="0">
                <a:solidFill>
                  <a:prstClr val="black"/>
                </a:solidFill>
                <a:latin typeface="AvenirNext LT Pro Bold"/>
                <a:ea typeface="Calibri" pitchFamily="34" charset="0"/>
                <a:cs typeface="Calibri"/>
              </a:rPr>
              <a:t>Research Details </a:t>
            </a:r>
          </a:p>
          <a:p>
            <a:pPr marL="288925" lvl="1" indent="-165100" fontAlgn="base">
              <a:lnSpc>
                <a:spcPct val="95000"/>
              </a:lnSpc>
              <a:spcAft>
                <a:spcPts val="400"/>
              </a:spcAft>
              <a:buFont typeface="Arial" panose="020B0604020202020204" pitchFamily="34" charset="0"/>
              <a:buChar char="•"/>
              <a:defRPr/>
            </a:pPr>
            <a:r>
              <a:rPr lang="en-US" sz="2000" dirty="0"/>
              <a:t>Spin- and angle-resolved photoemission spectroscopy at the Advanced Light Source revealed two localized, narrow spectral peaks with opposite-spin polarization and strong coherence temperature dependence for a layered perovskite.</a:t>
            </a:r>
          </a:p>
          <a:p>
            <a:pPr marL="288925" lvl="1" indent="-165100" fontAlgn="base">
              <a:lnSpc>
                <a:spcPct val="95000"/>
              </a:lnSpc>
              <a:spcAft>
                <a:spcPts val="400"/>
              </a:spcAft>
              <a:buFont typeface="Arial" panose="020B0604020202020204" pitchFamily="34" charset="0"/>
              <a:buChar char="•"/>
              <a:defRPr/>
            </a:pPr>
            <a:r>
              <a:rPr lang="en-US" sz="2000" dirty="0"/>
              <a:t>The researchers found these narrow spectral peaks are theoretically linked to separate spatial layers of the three-layer magnetic material, thus anomalous in-plane </a:t>
            </a:r>
            <a:r>
              <a:rPr lang="en-US" sz="2000" dirty="0" err="1"/>
              <a:t>metamagnetism</a:t>
            </a:r>
            <a:r>
              <a:rPr lang="en-US" sz="2000" dirty="0"/>
              <a:t> occurs in this material.</a:t>
            </a:r>
          </a:p>
        </p:txBody>
      </p:sp>
      <p:sp>
        <p:nvSpPr>
          <p:cNvPr id="5" name="TextBox 4">
            <a:extLst>
              <a:ext uri="{FF2B5EF4-FFF2-40B4-BE49-F238E27FC236}">
                <a16:creationId xmlns:a16="http://schemas.microsoft.com/office/drawing/2014/main" id="{49B2BCC9-030F-8595-73CD-F119708DF463}"/>
              </a:ext>
            </a:extLst>
          </p:cNvPr>
          <p:cNvSpPr txBox="1"/>
          <p:nvPr/>
        </p:nvSpPr>
        <p:spPr>
          <a:xfrm>
            <a:off x="65577" y="3919464"/>
            <a:ext cx="4050128" cy="1421928"/>
          </a:xfrm>
          <a:prstGeom prst="rect">
            <a:avLst/>
          </a:prstGeom>
          <a:noFill/>
        </p:spPr>
        <p:txBody>
          <a:bodyPr wrap="square" rtlCol="0">
            <a:spAutoFit/>
          </a:bodyPr>
          <a:lstStyle/>
          <a:p>
            <a:pPr lvl="0" fontAlgn="base">
              <a:lnSpc>
                <a:spcPct val="90000"/>
              </a:lnSpc>
              <a:spcBef>
                <a:spcPct val="0"/>
              </a:spcBef>
              <a:spcAft>
                <a:spcPct val="0"/>
              </a:spcAft>
              <a:defRPr/>
            </a:pPr>
            <a:r>
              <a:rPr lang="en-US" sz="1600" dirty="0">
                <a:highlight>
                  <a:srgbClr val="FFFFFF"/>
                </a:highlight>
              </a:rPr>
              <a:t>Schematic representation of the spin-polarized electronic band structure of triple-layer strontium </a:t>
            </a:r>
            <a:r>
              <a:rPr lang="en-US" sz="1600" dirty="0" err="1">
                <a:highlight>
                  <a:srgbClr val="FFFFFF"/>
                </a:highlight>
              </a:rPr>
              <a:t>ruthenate</a:t>
            </a:r>
            <a:r>
              <a:rPr lang="en-US" sz="1600" dirty="0">
                <a:highlight>
                  <a:srgbClr val="FFFFFF"/>
                </a:highlight>
              </a:rPr>
              <a:t> (Sr</a:t>
            </a:r>
            <a:r>
              <a:rPr lang="en-US" sz="1600" baseline="-25000" dirty="0">
                <a:highlight>
                  <a:srgbClr val="FFFFFF"/>
                </a:highlight>
              </a:rPr>
              <a:t>4</a:t>
            </a:r>
            <a:r>
              <a:rPr lang="en-US" sz="1600" dirty="0">
                <a:highlight>
                  <a:srgbClr val="FFFFFF"/>
                </a:highlight>
              </a:rPr>
              <a:t>Ru</a:t>
            </a:r>
            <a:r>
              <a:rPr lang="en-US" sz="1600" baseline="-25000" dirty="0">
                <a:highlight>
                  <a:srgbClr val="FFFFFF"/>
                </a:highlight>
              </a:rPr>
              <a:t>3</a:t>
            </a:r>
            <a:r>
              <a:rPr lang="en-US" sz="1600" dirty="0">
                <a:highlight>
                  <a:srgbClr val="FFFFFF"/>
                </a:highlight>
              </a:rPr>
              <a:t>O</a:t>
            </a:r>
            <a:r>
              <a:rPr lang="en-US" sz="1600" baseline="-25000" dirty="0">
                <a:highlight>
                  <a:srgbClr val="FFFFFF"/>
                </a:highlight>
              </a:rPr>
              <a:t>10</a:t>
            </a:r>
            <a:r>
              <a:rPr lang="en-US" sz="1600" dirty="0">
                <a:highlight>
                  <a:srgbClr val="FFFFFF"/>
                </a:highlight>
              </a:rPr>
              <a:t>). Select locations (yellow points) along the k-axes show band dispersions </a:t>
            </a:r>
            <a:br>
              <a:rPr lang="en-US" sz="1600" dirty="0">
                <a:highlight>
                  <a:srgbClr val="FFFFFF"/>
                </a:highlight>
              </a:rPr>
            </a:br>
            <a:r>
              <a:rPr lang="en-US" sz="1600" dirty="0">
                <a:highlight>
                  <a:srgbClr val="FFFFFF"/>
                </a:highlight>
              </a:rPr>
              <a:t>and opposite-sign, spin-resolved spectra.</a:t>
            </a:r>
          </a:p>
        </p:txBody>
      </p:sp>
      <p:pic>
        <p:nvPicPr>
          <p:cNvPr id="2" name="Picture 1" descr="0000_2016_ALS_Primary_Multiblue_SIgnature_RGB_ELCTRONIC.png">
            <a:extLst>
              <a:ext uri="{FF2B5EF4-FFF2-40B4-BE49-F238E27FC236}">
                <a16:creationId xmlns:a16="http://schemas.microsoft.com/office/drawing/2014/main" id="{C51C7847-076D-47A3-70DE-328DC512CA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00619" y="5953592"/>
            <a:ext cx="475489" cy="320040"/>
          </a:xfrm>
          <a:prstGeom prst="rect">
            <a:avLst/>
          </a:prstGeom>
        </p:spPr>
      </p:pic>
      <p:pic>
        <p:nvPicPr>
          <p:cNvPr id="4" name="Picture 3">
            <a:extLst>
              <a:ext uri="{FF2B5EF4-FFF2-40B4-BE49-F238E27FC236}">
                <a16:creationId xmlns:a16="http://schemas.microsoft.com/office/drawing/2014/main" id="{0D2E51F0-FB8B-E51A-370C-3C314E0EB5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2981" y="5953592"/>
            <a:ext cx="246540" cy="320040"/>
          </a:xfrm>
          <a:prstGeom prst="rect">
            <a:avLst/>
          </a:prstGeom>
        </p:spPr>
      </p:pic>
      <p:pic>
        <p:nvPicPr>
          <p:cNvPr id="10" name="Picture 9">
            <a:extLst>
              <a:ext uri="{FF2B5EF4-FFF2-40B4-BE49-F238E27FC236}">
                <a16:creationId xmlns:a16="http://schemas.microsoft.com/office/drawing/2014/main" id="{6B7B2224-8C04-347A-01FE-B0605AD87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727" y="5953592"/>
            <a:ext cx="362712" cy="320040"/>
          </a:xfrm>
          <a:prstGeom prst="rect">
            <a:avLst/>
          </a:prstGeom>
        </p:spPr>
      </p:pic>
      <p:pic>
        <p:nvPicPr>
          <p:cNvPr id="12" name="Picture 11">
            <a:extLst>
              <a:ext uri="{FF2B5EF4-FFF2-40B4-BE49-F238E27FC236}">
                <a16:creationId xmlns:a16="http://schemas.microsoft.com/office/drawing/2014/main" id="{E9145994-66C2-0A48-748F-C2480FAB93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4039" y="5953592"/>
            <a:ext cx="338867" cy="320040"/>
          </a:xfrm>
          <a:prstGeom prst="rect">
            <a:avLst/>
          </a:prstGeom>
        </p:spPr>
      </p:pic>
      <p:pic>
        <p:nvPicPr>
          <p:cNvPr id="14" name="Picture 13">
            <a:extLst>
              <a:ext uri="{FF2B5EF4-FFF2-40B4-BE49-F238E27FC236}">
                <a16:creationId xmlns:a16="http://schemas.microsoft.com/office/drawing/2014/main" id="{EADED264-1EE2-1BDC-7184-926C7789E4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0257" y="5953592"/>
            <a:ext cx="240030" cy="320040"/>
          </a:xfrm>
          <a:prstGeom prst="rect">
            <a:avLst/>
          </a:prstGeom>
        </p:spPr>
      </p:pic>
      <p:pic>
        <p:nvPicPr>
          <p:cNvPr id="15" name="Picture 14">
            <a:extLst>
              <a:ext uri="{FF2B5EF4-FFF2-40B4-BE49-F238E27FC236}">
                <a16:creationId xmlns:a16="http://schemas.microsoft.com/office/drawing/2014/main" id="{8EE99A86-E1A8-D286-8584-C4228FD54D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0302" y="5953592"/>
            <a:ext cx="632639" cy="320040"/>
          </a:xfrm>
          <a:prstGeom prst="rect">
            <a:avLst/>
          </a:prstGeom>
        </p:spPr>
      </p:pic>
      <p:pic>
        <p:nvPicPr>
          <p:cNvPr id="16" name="Picture 15">
            <a:extLst>
              <a:ext uri="{FF2B5EF4-FFF2-40B4-BE49-F238E27FC236}">
                <a16:creationId xmlns:a16="http://schemas.microsoft.com/office/drawing/2014/main" id="{749A27F5-81B5-44A8-1106-79558573B3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4004" y="5953592"/>
            <a:ext cx="305155" cy="320040"/>
          </a:xfrm>
          <a:prstGeom prst="rect">
            <a:avLst/>
          </a:prstGeom>
        </p:spPr>
      </p:pic>
      <p:pic>
        <p:nvPicPr>
          <p:cNvPr id="18" name="Picture 17">
            <a:extLst>
              <a:ext uri="{FF2B5EF4-FFF2-40B4-BE49-F238E27FC236}">
                <a16:creationId xmlns:a16="http://schemas.microsoft.com/office/drawing/2014/main" id="{FE8996C7-40CB-02D1-7BB3-83F0B5B1EA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71385" y="5953592"/>
            <a:ext cx="260498" cy="320040"/>
          </a:xfrm>
          <a:prstGeom prst="rect">
            <a:avLst/>
          </a:prstGeom>
        </p:spPr>
      </p:pic>
      <p:pic>
        <p:nvPicPr>
          <p:cNvPr id="20" name="Picture 19">
            <a:extLst>
              <a:ext uri="{FF2B5EF4-FFF2-40B4-BE49-F238E27FC236}">
                <a16:creationId xmlns:a16="http://schemas.microsoft.com/office/drawing/2014/main" id="{96D1F6BD-323A-149D-8AFC-FA49A2182F9E}"/>
              </a:ext>
            </a:extLst>
          </p:cNvPr>
          <p:cNvPicPr>
            <a:picLocks noChangeAspect="1"/>
          </p:cNvPicPr>
          <p:nvPr/>
        </p:nvPicPr>
        <p:blipFill>
          <a:blip r:embed="rId11">
            <a:extLst>
              <a:ext uri="{28A0092B-C50C-407E-A947-70E740481C1C}">
                <a14:useLocalDpi xmlns:a14="http://schemas.microsoft.com/office/drawing/2010/main" val="0"/>
              </a:ext>
            </a:extLst>
          </a:blip>
          <a:srcRect l="12345" t="3816" r="3519" b="11513"/>
          <a:stretch>
            <a:fillRect/>
          </a:stretch>
        </p:blipFill>
        <p:spPr>
          <a:xfrm>
            <a:off x="10987206" y="5953592"/>
            <a:ext cx="442421" cy="320040"/>
          </a:xfrm>
          <a:prstGeom prst="rect">
            <a:avLst/>
          </a:prstGeom>
        </p:spPr>
      </p:pic>
      <p:pic>
        <p:nvPicPr>
          <p:cNvPr id="21" name="Picture 20">
            <a:extLst>
              <a:ext uri="{FF2B5EF4-FFF2-40B4-BE49-F238E27FC236}">
                <a16:creationId xmlns:a16="http://schemas.microsoft.com/office/drawing/2014/main" id="{0B71ACEC-0F03-A376-B575-A32A49035CF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70568" y="776578"/>
            <a:ext cx="1723997" cy="3063240"/>
          </a:xfrm>
          <a:prstGeom prst="rect">
            <a:avLst/>
          </a:prstGeom>
        </p:spPr>
      </p:pic>
      <p:grpSp>
        <p:nvGrpSpPr>
          <p:cNvPr id="22" name="Group 21">
            <a:extLst>
              <a:ext uri="{FF2B5EF4-FFF2-40B4-BE49-F238E27FC236}">
                <a16:creationId xmlns:a16="http://schemas.microsoft.com/office/drawing/2014/main" id="{16EACBB5-E401-09B8-D151-7028DA14950A}"/>
              </a:ext>
            </a:extLst>
          </p:cNvPr>
          <p:cNvGrpSpPr/>
          <p:nvPr/>
        </p:nvGrpSpPr>
        <p:grpSpPr>
          <a:xfrm>
            <a:off x="187551" y="1158595"/>
            <a:ext cx="2570540" cy="2514600"/>
            <a:chOff x="3104633" y="1551190"/>
            <a:chExt cx="3092580" cy="3185643"/>
          </a:xfrm>
        </p:grpSpPr>
        <p:pic>
          <p:nvPicPr>
            <p:cNvPr id="25" name="Picture 24">
              <a:extLst>
                <a:ext uri="{FF2B5EF4-FFF2-40B4-BE49-F238E27FC236}">
                  <a16:creationId xmlns:a16="http://schemas.microsoft.com/office/drawing/2014/main" id="{94EC3289-1150-0DEE-609F-43DB928403D6}"/>
                </a:ext>
              </a:extLst>
            </p:cNvPr>
            <p:cNvPicPr>
              <a:picLocks noChangeAspect="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16020" t="7366" r="15253" b="7077"/>
            <a:stretch/>
          </p:blipFill>
          <p:spPr>
            <a:xfrm rot="168959">
              <a:off x="3338149" y="1551190"/>
              <a:ext cx="2859064" cy="3048744"/>
            </a:xfrm>
            <a:prstGeom prst="rect">
              <a:avLst/>
            </a:prstGeom>
          </p:spPr>
        </p:pic>
        <p:sp>
          <p:nvSpPr>
            <p:cNvPr id="27" name="Oval 26">
              <a:extLst>
                <a:ext uri="{FF2B5EF4-FFF2-40B4-BE49-F238E27FC236}">
                  <a16:creationId xmlns:a16="http://schemas.microsoft.com/office/drawing/2014/main" id="{19750915-1545-ACEE-F5D1-0256A96A2318}"/>
                </a:ext>
              </a:extLst>
            </p:cNvPr>
            <p:cNvSpPr/>
            <p:nvPr/>
          </p:nvSpPr>
          <p:spPr bwMode="auto">
            <a:xfrm>
              <a:off x="4702236" y="2524191"/>
              <a:ext cx="126684" cy="92286"/>
            </a:xfrm>
            <a:prstGeom prst="ellipse">
              <a:avLst/>
            </a:prstGeom>
            <a:solidFill>
              <a:srgbClr val="FFFF00"/>
            </a:solidFill>
            <a:ln w="19050"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61" charset="0"/>
              </a:endParaRPr>
            </a:p>
          </p:txBody>
        </p:sp>
        <p:sp>
          <p:nvSpPr>
            <p:cNvPr id="28" name="Oval 27">
              <a:extLst>
                <a:ext uri="{FF2B5EF4-FFF2-40B4-BE49-F238E27FC236}">
                  <a16:creationId xmlns:a16="http://schemas.microsoft.com/office/drawing/2014/main" id="{4D130528-398F-5E61-02D6-B404DFC7F37C}"/>
                </a:ext>
              </a:extLst>
            </p:cNvPr>
            <p:cNvSpPr/>
            <p:nvPr/>
          </p:nvSpPr>
          <p:spPr bwMode="auto">
            <a:xfrm rot="20287003">
              <a:off x="3695958" y="2754641"/>
              <a:ext cx="73152" cy="134825"/>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1" charset="0"/>
              </a:endParaRPr>
            </a:p>
          </p:txBody>
        </p:sp>
        <p:sp>
          <p:nvSpPr>
            <p:cNvPr id="29" name="Oval 28">
              <a:extLst>
                <a:ext uri="{FF2B5EF4-FFF2-40B4-BE49-F238E27FC236}">
                  <a16:creationId xmlns:a16="http://schemas.microsoft.com/office/drawing/2014/main" id="{A100F462-8AA1-AE5A-A9C7-2107BD94B338}"/>
                </a:ext>
              </a:extLst>
            </p:cNvPr>
            <p:cNvSpPr/>
            <p:nvPr/>
          </p:nvSpPr>
          <p:spPr bwMode="auto">
            <a:xfrm rot="20287003">
              <a:off x="5713232" y="2502921"/>
              <a:ext cx="73152" cy="134825"/>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61" charset="0"/>
              </a:endParaRPr>
            </a:p>
          </p:txBody>
        </p:sp>
        <p:sp>
          <p:nvSpPr>
            <p:cNvPr id="30" name="Oval 29">
              <a:extLst>
                <a:ext uri="{FF2B5EF4-FFF2-40B4-BE49-F238E27FC236}">
                  <a16:creationId xmlns:a16="http://schemas.microsoft.com/office/drawing/2014/main" id="{7DBA4961-B359-1FF0-B830-C8844EE7EDCE}"/>
                </a:ext>
              </a:extLst>
            </p:cNvPr>
            <p:cNvSpPr/>
            <p:nvPr/>
          </p:nvSpPr>
          <p:spPr bwMode="auto">
            <a:xfrm rot="15844516">
              <a:off x="4915894" y="3319791"/>
              <a:ext cx="73152" cy="134825"/>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1" charset="0"/>
              </a:endParaRPr>
            </a:p>
          </p:txBody>
        </p:sp>
        <p:cxnSp>
          <p:nvCxnSpPr>
            <p:cNvPr id="31" name="Straight Arrow Connector 30">
              <a:extLst>
                <a:ext uri="{FF2B5EF4-FFF2-40B4-BE49-F238E27FC236}">
                  <a16:creationId xmlns:a16="http://schemas.microsoft.com/office/drawing/2014/main" id="{6DF9CCEF-B09C-5958-3977-E01051B163DA}"/>
                </a:ext>
              </a:extLst>
            </p:cNvPr>
            <p:cNvCxnSpPr>
              <a:cxnSpLocks/>
            </p:cNvCxnSpPr>
            <p:nvPr/>
          </p:nvCxnSpPr>
          <p:spPr bwMode="auto">
            <a:xfrm flipV="1">
              <a:off x="3420184" y="2479573"/>
              <a:ext cx="0" cy="53258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TextBox 31">
              <a:extLst>
                <a:ext uri="{FF2B5EF4-FFF2-40B4-BE49-F238E27FC236}">
                  <a16:creationId xmlns:a16="http://schemas.microsoft.com/office/drawing/2014/main" id="{E18F183E-2083-26CE-C82B-8457E5F4A95F}"/>
                </a:ext>
              </a:extLst>
            </p:cNvPr>
            <p:cNvSpPr txBox="1"/>
            <p:nvPr/>
          </p:nvSpPr>
          <p:spPr>
            <a:xfrm rot="16200000">
              <a:off x="2795776" y="2568196"/>
              <a:ext cx="894713"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Energy</a:t>
              </a:r>
              <a:endParaRPr lang="en-US" sz="1200" b="1" baseline="30000" dirty="0">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1EC68FF7-C620-E55C-7275-B735E660C4BF}"/>
                </a:ext>
              </a:extLst>
            </p:cNvPr>
            <p:cNvSpPr/>
            <p:nvPr/>
          </p:nvSpPr>
          <p:spPr bwMode="auto">
            <a:xfrm rot="15844516">
              <a:off x="4499313" y="1962606"/>
              <a:ext cx="54864" cy="137160"/>
            </a:xfrm>
            <a:prstGeom prst="ellipse">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61" charset="0"/>
              </a:endParaRPr>
            </a:p>
          </p:txBody>
        </p:sp>
        <p:cxnSp>
          <p:nvCxnSpPr>
            <p:cNvPr id="34" name="Straight Arrow Connector 33">
              <a:extLst>
                <a:ext uri="{FF2B5EF4-FFF2-40B4-BE49-F238E27FC236}">
                  <a16:creationId xmlns:a16="http://schemas.microsoft.com/office/drawing/2014/main" id="{E65C489F-6F94-08A0-378B-03E0E42051EC}"/>
                </a:ext>
              </a:extLst>
            </p:cNvPr>
            <p:cNvCxnSpPr>
              <a:cxnSpLocks/>
            </p:cNvCxnSpPr>
            <p:nvPr/>
          </p:nvCxnSpPr>
          <p:spPr bwMode="auto">
            <a:xfrm flipV="1">
              <a:off x="3946423" y="4604328"/>
              <a:ext cx="626041" cy="1044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DF46D15A-A2D9-DEB6-AD78-CD3C3F941336}"/>
                </a:ext>
              </a:extLst>
            </p:cNvPr>
            <p:cNvCxnSpPr>
              <a:cxnSpLocks/>
            </p:cNvCxnSpPr>
            <p:nvPr/>
          </p:nvCxnSpPr>
          <p:spPr bwMode="auto">
            <a:xfrm flipH="1" flipV="1">
              <a:off x="3742556" y="4285153"/>
              <a:ext cx="206102" cy="43179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6" name="TextBox 35">
              <a:extLst>
                <a:ext uri="{FF2B5EF4-FFF2-40B4-BE49-F238E27FC236}">
                  <a16:creationId xmlns:a16="http://schemas.microsoft.com/office/drawing/2014/main" id="{4F9ADDF9-2219-89FF-F926-8F80B4F0AD03}"/>
                </a:ext>
              </a:extLst>
            </p:cNvPr>
            <p:cNvSpPr txBox="1"/>
            <p:nvPr/>
          </p:nvSpPr>
          <p:spPr>
            <a:xfrm>
              <a:off x="4545426" y="4429056"/>
              <a:ext cx="409177"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k</a:t>
              </a:r>
              <a:r>
                <a:rPr lang="en-US" sz="1400" baseline="-25000" dirty="0">
                  <a:latin typeface="Arial" panose="020B0604020202020204" pitchFamily="34" charset="0"/>
                  <a:cs typeface="Arial" panose="020B0604020202020204" pitchFamily="34" charset="0"/>
                </a:rPr>
                <a:t>a</a:t>
              </a:r>
            </a:p>
          </p:txBody>
        </p:sp>
        <p:sp>
          <p:nvSpPr>
            <p:cNvPr id="37" name="TextBox 36">
              <a:extLst>
                <a:ext uri="{FF2B5EF4-FFF2-40B4-BE49-F238E27FC236}">
                  <a16:creationId xmlns:a16="http://schemas.microsoft.com/office/drawing/2014/main" id="{8AB0EB29-1441-D521-49F3-A862577EB340}"/>
                </a:ext>
              </a:extLst>
            </p:cNvPr>
            <p:cNvSpPr txBox="1"/>
            <p:nvPr/>
          </p:nvSpPr>
          <p:spPr>
            <a:xfrm>
              <a:off x="3429000" y="3981255"/>
              <a:ext cx="409177"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k</a:t>
              </a:r>
              <a:r>
                <a:rPr lang="en-US" sz="1400" baseline="-25000" dirty="0">
                  <a:latin typeface="Arial" panose="020B0604020202020204" pitchFamily="34" charset="0"/>
                  <a:cs typeface="Arial" panose="020B0604020202020204" pitchFamily="34" charset="0"/>
                </a:rPr>
                <a:t>b</a:t>
              </a:r>
            </a:p>
          </p:txBody>
        </p:sp>
      </p:grpSp>
      <p:pic>
        <p:nvPicPr>
          <p:cNvPr id="38" name="Picture 2" descr="Set of 3d round arrows Royalty Free Vector Image">
            <a:extLst>
              <a:ext uri="{FF2B5EF4-FFF2-40B4-BE49-F238E27FC236}">
                <a16:creationId xmlns:a16="http://schemas.microsoft.com/office/drawing/2014/main" id="{57ADAFA4-E1C8-55F1-2BA3-E37C150A66CA}"/>
              </a:ext>
            </a:extLst>
          </p:cNvPr>
          <p:cNvPicPr>
            <a:picLocks noChangeAspect="1" noChangeArrowheads="1"/>
          </p:cNvPicPr>
          <p:nvPr/>
        </p:nvPicPr>
        <p:blipFill rotWithShape="1">
          <a:blip r:embed="rId14">
            <a:clrChange>
              <a:clrFrom>
                <a:srgbClr val="FFFFFF"/>
              </a:clrFrom>
              <a:clrTo>
                <a:srgbClr val="FFFFFF">
                  <a:alpha val="0"/>
                </a:srgbClr>
              </a:clrTo>
            </a:clrChange>
            <a:duotone>
              <a:prstClr val="black"/>
              <a:srgbClr val="00B0F0">
                <a:tint val="45000"/>
                <a:satMod val="400000"/>
              </a:srgbClr>
            </a:duotone>
            <a:extLst>
              <a:ext uri="{28A0092B-C50C-407E-A947-70E740481C1C}">
                <a14:useLocalDpi xmlns:a14="http://schemas.microsoft.com/office/drawing/2010/main" val="0"/>
              </a:ext>
            </a:extLst>
          </a:blip>
          <a:srcRect l="6543" r="53404" b="51587"/>
          <a:stretch/>
        </p:blipFill>
        <p:spPr bwMode="auto">
          <a:xfrm>
            <a:off x="2606307" y="2781362"/>
            <a:ext cx="230306" cy="39024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Set of 3d round arrows Royalty Free Vector Image">
            <a:extLst>
              <a:ext uri="{FF2B5EF4-FFF2-40B4-BE49-F238E27FC236}">
                <a16:creationId xmlns:a16="http://schemas.microsoft.com/office/drawing/2014/main" id="{994B8644-91B1-A385-4FAF-97894DF4B7EB}"/>
              </a:ext>
            </a:extLst>
          </p:cNvPr>
          <p:cNvPicPr>
            <a:picLocks noChangeAspect="1" noChangeArrowheads="1"/>
          </p:cNvPicPr>
          <p:nvPr/>
        </p:nvPicPr>
        <p:blipFill rotWithShape="1">
          <a:blip r:embed="rId1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46729" t="2237" r="6543" b="51587"/>
          <a:stretch/>
        </p:blipFill>
        <p:spPr bwMode="auto">
          <a:xfrm>
            <a:off x="2567922" y="1680490"/>
            <a:ext cx="268692" cy="37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46578"/>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44455</TotalTime>
  <Words>516</Words>
  <Application>Microsoft Macintosh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Avenir Next LT Pro</vt:lpstr>
      <vt:lpstr>AvenirNext LT Pro Bold</vt:lpstr>
      <vt:lpstr>AvenirNext LT Pro Regular</vt:lpstr>
      <vt:lpstr>Calibri</vt:lpstr>
      <vt:lpstr>Times</vt:lpstr>
      <vt:lpstr>Wingdings</vt:lpstr>
      <vt:lpstr>1_Office Theme</vt:lpstr>
      <vt:lpstr>Pinpointing Magnetic Mysteries and Mechanisms in a Layered Perovskite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Stacy Kish</cp:lastModifiedBy>
  <cp:revision>515</cp:revision>
  <cp:lastPrinted>2025-06-15T19:09:52Z</cp:lastPrinted>
  <dcterms:created xsi:type="dcterms:W3CDTF">2024-01-05T19:34:06Z</dcterms:created>
  <dcterms:modified xsi:type="dcterms:W3CDTF">2025-07-10T20:34:05Z</dcterms:modified>
</cp:coreProperties>
</file>