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194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067763-2509-CB79-BDB3-9ACA3B6D8AD4}" name="Stacy Kish" initials="MOU" userId="Stacy Kish"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574" autoAdjust="0"/>
    <p:restoredTop sz="46735"/>
  </p:normalViewPr>
  <p:slideViewPr>
    <p:cSldViewPr snapToGrid="0">
      <p:cViewPr varScale="1">
        <p:scale>
          <a:sx n="56" d="100"/>
          <a:sy n="56" d="100"/>
        </p:scale>
        <p:origin x="3896" y="168"/>
      </p:cViewPr>
      <p:guideLst/>
    </p:cSldViewPr>
  </p:slideViewPr>
  <p:notesTextViewPr>
    <p:cViewPr>
      <p:scale>
        <a:sx n="1" d="1"/>
        <a:sy n="1" d="1"/>
      </p:scale>
      <p:origin x="0" y="0"/>
    </p:cViewPr>
  </p:notesTextViewPr>
  <p:notesViewPr>
    <p:cSldViewPr snapToGrid="0">
      <p:cViewPr>
        <p:scale>
          <a:sx n="270" d="100"/>
          <a:sy n="270" d="100"/>
        </p:scale>
        <p:origin x="248" y="-1080"/>
      </p:cViewPr>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A6040-0C3C-44FD-9379-09F79A85B395}" type="datetimeFigureOut">
              <a:rPr lang="en-US" smtClean="0"/>
              <a:t>9/2/25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77FC7A-15B8-4666-ADF4-94FD06153BB8}" type="slidenum">
              <a:rPr lang="en-US" smtClean="0"/>
              <a:t>‹#›</a:t>
            </a:fld>
            <a:endParaRPr lang="en-US"/>
          </a:p>
        </p:txBody>
      </p:sp>
    </p:spTree>
    <p:extLst>
      <p:ext uri="{BB962C8B-B14F-4D97-AF65-F5344CB8AC3E}">
        <p14:creationId xmlns:p14="http://schemas.microsoft.com/office/powerpoint/2010/main" val="2259072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b="0" i="0" kern="1200" dirty="0">
                <a:solidFill>
                  <a:schemeClr val="tx1"/>
                </a:solidFill>
                <a:effectLst/>
                <a:latin typeface="+mn-lt"/>
                <a:ea typeface="+mn-ea"/>
                <a:cs typeface="+mn-cs"/>
              </a:rPr>
              <a:t>Two-dimensional on three-dimensional (2D/3D) perovskite bilayer heterostructures have the potential to boost the performance and durability of many types of electronic and photonic devices, including photovoltaics, light-emitting diodes, photodetectors, lasers, and transistors, but maintaining this performance depends on the stability of the cell’s 2D interlayer. In this sandwich-like 2D/3D structure, the 2D interlayer consists of monolayer or multilayer stacks of hybrid organic–inorganic halide perovskites. The 2D interlayer protects the 3D perovskite in the stack by reducing negative effects from defects in the material, controlling the movement of electrons or ions through the material, creating a built-in potential, preventing the movement of ions or electrons from the environment into the material, and blocking ion migration. This interlayer improves power conversion efficiency and device stability. As the device ages, the 2D interlayer can evolve differently, altering device stability. In this study, researchers developed a durable 2D interlayer to improve the efficiency and longevity of the 2D/3D perovskite bilayer heterostructures.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Researchers: </a:t>
            </a:r>
            <a:r>
              <a:rPr lang="en-US" sz="1200" b="0" kern="1200" dirty="0">
                <a:solidFill>
                  <a:schemeClr val="tx1"/>
                </a:solidFill>
                <a:effectLst/>
                <a:latin typeface="+mn-lt"/>
                <a:ea typeface="+mn-ea"/>
                <a:cs typeface="+mn-cs"/>
              </a:rPr>
              <a:t>S. Tan,  M. Shih,  Y. Lu, M.J. Grotevent, Y. Lin, H. Zhu, R. Zhang and V. Bulović, and M.G. Bawendi (Massachusetts Institute of Technology); S. Choi, J.H. Lee, N. Park, and J.W. Lee (Sungkyunkwan University, Republic of Korea); Y. Dong, B.W. Larson, S.Y. Park, M.C. Beard, and K. Zhu (NREL); I. Yavuz (Marmara University, Turkey); T. Kodalle (ALS, MF); C.M. Sutter-Fella (ALS)</a:t>
            </a: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Funding:</a:t>
            </a:r>
            <a:r>
              <a:rPr kumimoji="0" lang="en-US"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r>
              <a:rPr lang="en-US" sz="1200" b="0" kern="1200" dirty="0">
                <a:solidFill>
                  <a:schemeClr val="tx1"/>
                </a:solidFill>
                <a:effectLst/>
                <a:latin typeface="+mn-lt"/>
                <a:ea typeface="+mn-ea"/>
                <a:cs typeface="+mn-cs"/>
              </a:rPr>
              <a:t>US Department of Energy (DOE), Office of Energy Efficiency and Renewable Energy (EERE), US DOE Office of Science, Office of Basic Energy Sciences, US DOE Office of Science, Center for Hybrid Organic-Inorganic Semiconductors for Energy, National Research Foundation of Korea, and First Solar, Inc. </a:t>
            </a:r>
            <a:r>
              <a:rPr lang="en-US" b="0" dirty="0"/>
              <a:t>Operation of the ALS and Molecular Foundry are supported by DOE BES.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Full Highlight: https://</a:t>
            </a:r>
            <a:r>
              <a:rPr lang="en-US" sz="1200" b="0" kern="1200" dirty="0" err="1">
                <a:solidFill>
                  <a:schemeClr val="tx1"/>
                </a:solidFill>
                <a:effectLst/>
                <a:latin typeface="+mn-lt"/>
                <a:ea typeface="+mn-ea"/>
                <a:cs typeface="+mn-cs"/>
              </a:rPr>
              <a:t>als.lbl.gov</a:t>
            </a:r>
            <a:r>
              <a:rPr lang="en-US" sz="1200" b="0" kern="1200">
                <a:solidFill>
                  <a:schemeClr val="tx1"/>
                </a:solidFill>
                <a:effectLst/>
                <a:latin typeface="+mn-lt"/>
                <a:ea typeface="+mn-ea"/>
                <a:cs typeface="+mn-cs"/>
              </a:rPr>
              <a:t>/stable-2d-interlayer-prolongs-perovskite-devices/</a:t>
            </a:r>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76D4B8-3D7E-42E7-AF06-6D9133F7F08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644781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9/2/25</a:t>
            </a:fld>
            <a:endParaRPr lang="en-US" dirty="0"/>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dirty="0"/>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dirty="0">
                <a:solidFill>
                  <a:schemeClr val="accent1"/>
                </a:solidFill>
                <a:latin typeface="+mj-lt"/>
              </a:rPr>
              <a:t>https://</a:t>
            </a:r>
            <a:r>
              <a:rPr lang="en-US" sz="3600" dirty="0" err="1">
                <a:solidFill>
                  <a:schemeClr val="accent1"/>
                </a:solidFill>
                <a:latin typeface="+mj-lt"/>
              </a:rPr>
              <a:t>science.osti.gov</a:t>
            </a:r>
            <a:r>
              <a:rPr lang="en-US" sz="3600" dirty="0">
                <a:solidFill>
                  <a:schemeClr val="accent1"/>
                </a:solidFill>
                <a:latin typeface="+mj-lt"/>
              </a:rPr>
              <a:t>/</a:t>
            </a:r>
          </a:p>
        </p:txBody>
      </p:sp>
    </p:spTree>
    <p:extLst>
      <p:ext uri="{BB962C8B-B14F-4D97-AF65-F5344CB8AC3E}">
        <p14:creationId xmlns:p14="http://schemas.microsoft.com/office/powerpoint/2010/main" val="359242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543985239"/>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2039374868"/>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9/2/25</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154052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29302534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556720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14304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44462024"/>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28992013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1933100067"/>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731624867"/>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2871717997"/>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dirty="0"/>
          </a:p>
        </p:txBody>
      </p:sp>
    </p:spTree>
    <p:extLst>
      <p:ext uri="{BB962C8B-B14F-4D97-AF65-F5344CB8AC3E}">
        <p14:creationId xmlns:p14="http://schemas.microsoft.com/office/powerpoint/2010/main" val="374176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jp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CA2777-A89F-4130-B308-73BB65955918}" type="slidenum">
              <a:rPr kumimoji="0" lang="en-US" sz="1000" b="0" i="0" u="none" strike="noStrike" kern="1200" cap="none" spc="0" normalizeH="0" baseline="0" noProof="0" smtClean="0">
                <a:ln>
                  <a:noFill/>
                </a:ln>
                <a:solidFill>
                  <a:srgbClr val="10436A">
                    <a:lumMod val="75000"/>
                  </a:srgbClr>
                </a:solidFill>
                <a:effectLst/>
                <a:uLnTx/>
                <a:uFillTx/>
                <a:latin typeface="AvenirNext LT Pro Regular"/>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000" b="0" i="0" u="none" strike="noStrike" kern="1200" cap="none" spc="0" normalizeH="0" baseline="0" noProof="0" dirty="0">
              <a:ln>
                <a:noFill/>
              </a:ln>
              <a:solidFill>
                <a:srgbClr val="0F3F66"/>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61E319B0-40C1-4006-BDAD-053C6FD8ABA8}"/>
              </a:ext>
            </a:extLst>
          </p:cNvPr>
          <p:cNvSpPr/>
          <p:nvPr/>
        </p:nvSpPr>
        <p:spPr>
          <a:xfrm>
            <a:off x="111211" y="5266789"/>
            <a:ext cx="4050128" cy="977191"/>
          </a:xfrm>
          <a:prstGeom prst="rect">
            <a:avLst/>
          </a:prstGeom>
          <a:noFill/>
        </p:spPr>
        <p:txBody>
          <a:bodyPr wrap="square">
            <a:spAutoFit/>
          </a:bodyPr>
          <a:lstStyle/>
          <a:p>
            <a:r>
              <a:rPr lang="en-US" sz="1050" dirty="0"/>
              <a:t>S. Tan, M. Shih, Y. Lu, S. Choi, Y. Dong, J.H. Lee, I. Yavuz, B.W. Larson, S.Y. Park, T. Kodalle, R. Zhang, M.J. Grotevent, Y. Lin, H. Zhu, V. Bulović, C.M. Sutter-Fella, N. Park, M.C. Beard, J.W. Lee, K. Zhu, and M.G. Bawendi, </a:t>
            </a:r>
            <a:r>
              <a:rPr lang="en-US" sz="1050" i="1" dirty="0"/>
              <a:t>Science</a:t>
            </a:r>
            <a:r>
              <a:rPr lang="en-US" sz="1050" dirty="0"/>
              <a:t> </a:t>
            </a:r>
            <a:r>
              <a:rPr lang="en-US" sz="1050" b="1" dirty="0"/>
              <a:t>388</a:t>
            </a:r>
            <a:r>
              <a:rPr lang="en-US" sz="1050" dirty="0"/>
              <a:t>, 639–645 (2025). DOI:10.1126/science.adr1334. </a:t>
            </a:r>
          </a:p>
          <a:p>
            <a:pPr>
              <a:spcBef>
                <a:spcPts val="600"/>
              </a:spcBef>
              <a:defRPr/>
            </a:pPr>
            <a:r>
              <a:rPr lang="en-US" sz="1050" dirty="0">
                <a:solidFill>
                  <a:prstClr val="black"/>
                </a:solidFill>
                <a:cs typeface="Arial" panose="020B0604020202020204" pitchFamily="34" charset="0"/>
              </a:rPr>
              <a:t>Work was performed at </a:t>
            </a:r>
            <a:r>
              <a:rPr lang="en-US" sz="1050" dirty="0"/>
              <a:t>ALS/LBNL and Molecular Foundry/LBNL.</a:t>
            </a:r>
            <a:endParaRPr kumimoji="0" lang="en-US" sz="105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
        <p:nvSpPr>
          <p:cNvPr id="11" name="Title 1">
            <a:extLst>
              <a:ext uri="{FF2B5EF4-FFF2-40B4-BE49-F238E27FC236}">
                <a16:creationId xmlns:a16="http://schemas.microsoft.com/office/drawing/2014/main" id="{D7747B4D-9046-8D0D-DAD5-B6C30624EFD2}"/>
              </a:ext>
            </a:extLst>
          </p:cNvPr>
          <p:cNvSpPr>
            <a:spLocks noGrp="1"/>
          </p:cNvSpPr>
          <p:nvPr>
            <p:ph type="title"/>
          </p:nvPr>
        </p:nvSpPr>
        <p:spPr>
          <a:xfrm>
            <a:off x="111211" y="13202"/>
            <a:ext cx="11901893" cy="902525"/>
          </a:xfrm>
          <a:ln>
            <a:noFill/>
          </a:ln>
        </p:spPr>
        <p:txBody>
          <a:bodyPr>
            <a:normAutofit/>
          </a:bodyPr>
          <a:lstStyle/>
          <a:p>
            <a:pPr algn="ctr"/>
            <a:r>
              <a:rPr lang="en-US" sz="2800" dirty="0"/>
              <a:t>Mixed Solvent Strategy Yields Stable 2D Perovskite</a:t>
            </a:r>
          </a:p>
        </p:txBody>
      </p:sp>
      <p:sp>
        <p:nvSpPr>
          <p:cNvPr id="7" name="Rectangle 35">
            <a:extLst>
              <a:ext uri="{FF2B5EF4-FFF2-40B4-BE49-F238E27FC236}">
                <a16:creationId xmlns:a16="http://schemas.microsoft.com/office/drawing/2014/main" id="{322F0C1E-BB76-835D-DB74-01D75D303C0B}"/>
              </a:ext>
            </a:extLst>
          </p:cNvPr>
          <p:cNvSpPr>
            <a:spLocks noChangeArrowheads="1"/>
          </p:cNvSpPr>
          <p:nvPr/>
        </p:nvSpPr>
        <p:spPr bwMode="auto">
          <a:xfrm>
            <a:off x="4091729" y="896434"/>
            <a:ext cx="7567776" cy="5075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95000"/>
              </a:lnSpc>
              <a:spcBef>
                <a:spcPct val="0"/>
              </a:spcBef>
              <a:buClrTx/>
              <a:buSzTx/>
              <a:buFontTx/>
              <a:buNone/>
              <a:tabLst/>
              <a:defRPr/>
            </a:pPr>
            <a:r>
              <a:rPr kumimoji="0" lang="en-US" sz="2400" b="1" i="0" u="none" strike="noStrike" kern="1200" cap="none" spc="0" normalizeH="0" baseline="0" noProof="0" dirty="0">
                <a:ln>
                  <a:noFill/>
                </a:ln>
                <a:solidFill>
                  <a:prstClr val="black"/>
                </a:solidFill>
                <a:effectLst/>
                <a:uLnTx/>
                <a:uFillTx/>
                <a:latin typeface="AvenirNext LT Pro Bold"/>
                <a:ea typeface="Calibri" pitchFamily="34" charset="0"/>
                <a:cs typeface="Calibri"/>
              </a:rPr>
              <a:t>Scientific Achievement</a:t>
            </a:r>
          </a:p>
          <a:p>
            <a:pPr marL="109728">
              <a:spcAft>
                <a:spcPts val="400"/>
              </a:spcAft>
            </a:pPr>
            <a:r>
              <a:rPr lang="en-US" sz="2200" dirty="0"/>
              <a:t>Researchers optimized thin film deposition of 2D perovskites using a mixed solvent approach to achieve phase purity and high crystallinity. </a:t>
            </a:r>
          </a:p>
          <a:p>
            <a:r>
              <a:rPr kumimoji="0" lang="en-US" altLang="ja-JP" sz="2400" b="1" i="0" u="none" strike="noStrike" kern="1200" cap="none" spc="0" normalizeH="0" baseline="0" noProof="0" dirty="0">
                <a:ln>
                  <a:noFill/>
                </a:ln>
                <a:solidFill>
                  <a:prstClr val="black"/>
                </a:solidFill>
                <a:effectLst/>
                <a:uLnTx/>
                <a:uFillTx/>
                <a:latin typeface="+mj-lt"/>
                <a:ea typeface="Calibri" pitchFamily="34" charset="0"/>
                <a:cs typeface="Calibri"/>
              </a:rPr>
              <a:t>Significance </a:t>
            </a:r>
            <a:r>
              <a:rPr kumimoji="0" lang="en-US" altLang="ja-JP" sz="2400" b="1"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and</a:t>
            </a:r>
            <a:r>
              <a:rPr kumimoji="0" lang="en-US" altLang="ja-JP" sz="2400" b="1" i="0" u="none" strike="noStrike" kern="1200" cap="none" spc="0" normalizeH="0" baseline="0" noProof="0" dirty="0">
                <a:ln>
                  <a:noFill/>
                </a:ln>
                <a:solidFill>
                  <a:prstClr val="black"/>
                </a:solidFill>
                <a:effectLst/>
                <a:uLnTx/>
                <a:uFillTx/>
                <a:latin typeface="+mj-lt"/>
                <a:ea typeface="Calibri" pitchFamily="34" charset="0"/>
                <a:cs typeface="Calibri"/>
              </a:rPr>
              <a:t> Impact</a:t>
            </a:r>
          </a:p>
          <a:p>
            <a:pPr marL="109728" lvl="0">
              <a:spcAft>
                <a:spcPts val="400"/>
              </a:spcAft>
              <a:defRPr/>
            </a:pPr>
            <a:r>
              <a:rPr lang="en-US" sz="2200" dirty="0"/>
              <a:t>This result paves the way for commercially viable, high-performance, and long-lasting electronic and photonic devices.</a:t>
            </a:r>
          </a:p>
          <a:p>
            <a:r>
              <a:rPr kumimoji="0" lang="en-US" altLang="ja-JP" sz="2400" b="1" i="0" u="none" strike="noStrike" kern="1200" cap="none" spc="0" normalizeH="0" baseline="0" noProof="0" dirty="0">
                <a:ln>
                  <a:noFill/>
                </a:ln>
                <a:solidFill>
                  <a:prstClr val="black"/>
                </a:solidFill>
                <a:effectLst/>
                <a:uLnTx/>
                <a:uFillTx/>
                <a:latin typeface="AvenirNext LT Pro Bold"/>
                <a:ea typeface="Calibri" pitchFamily="34" charset="0"/>
                <a:cs typeface="Calibri"/>
              </a:rPr>
              <a:t>Research Details</a:t>
            </a:r>
          </a:p>
          <a:p>
            <a:pPr marL="288925" lvl="1" indent="-165100" fontAlgn="base">
              <a:lnSpc>
                <a:spcPct val="95000"/>
              </a:lnSpc>
              <a:spcAft>
                <a:spcPts val="400"/>
              </a:spcAft>
              <a:buFont typeface="Arial" panose="020B0604020202020204" pitchFamily="34" charset="0"/>
              <a:buChar char="•"/>
              <a:defRPr/>
            </a:pPr>
            <a:r>
              <a:rPr lang="en-US" sz="2000" dirty="0"/>
              <a:t>The team used in situ grazing-incidence wide-angle x-ray scattering at the Advanced Light Source to deposit and analyze the purity and crystallinity of 2D perovskites in real time to understand the dynamic formation process of the thin film. </a:t>
            </a:r>
          </a:p>
          <a:p>
            <a:pPr marL="288925" lvl="1" indent="-165100" fontAlgn="base">
              <a:lnSpc>
                <a:spcPct val="95000"/>
              </a:lnSpc>
              <a:spcAft>
                <a:spcPts val="400"/>
              </a:spcAft>
              <a:buFont typeface="Arial" panose="020B0604020202020204" pitchFamily="34" charset="0"/>
              <a:buChar char="•"/>
              <a:defRPr/>
            </a:pPr>
            <a:r>
              <a:rPr lang="en-US" sz="2000" dirty="0"/>
              <a:t>The 2D perovskite-based devices achieved 25.9% efficiency and retained 91% of their initial performance, representing one of the best stabilities reported for its kind.</a:t>
            </a:r>
          </a:p>
        </p:txBody>
      </p:sp>
      <p:sp>
        <p:nvSpPr>
          <p:cNvPr id="5" name="TextBox 4">
            <a:extLst>
              <a:ext uri="{FF2B5EF4-FFF2-40B4-BE49-F238E27FC236}">
                <a16:creationId xmlns:a16="http://schemas.microsoft.com/office/drawing/2014/main" id="{49B2BCC9-030F-8595-73CD-F119708DF463}"/>
              </a:ext>
            </a:extLst>
          </p:cNvPr>
          <p:cNvSpPr txBox="1"/>
          <p:nvPr/>
        </p:nvSpPr>
        <p:spPr>
          <a:xfrm>
            <a:off x="208032" y="3919335"/>
            <a:ext cx="4050128" cy="1323439"/>
          </a:xfrm>
          <a:prstGeom prst="rect">
            <a:avLst/>
          </a:prstGeom>
          <a:noFill/>
        </p:spPr>
        <p:txBody>
          <a:bodyPr wrap="square" rtlCol="0">
            <a:spAutoFit/>
          </a:bodyPr>
          <a:lstStyle/>
          <a:p>
            <a:r>
              <a:rPr lang="en-US" sz="1600" dirty="0">
                <a:highlight>
                  <a:srgbClr val="FFFFFF"/>
                </a:highlight>
              </a:rPr>
              <a:t>Using an iterative, real-time, mixed solvent approach, the team refined the production </a:t>
            </a:r>
            <a:br>
              <a:rPr lang="en-US" sz="1600" dirty="0">
                <a:highlight>
                  <a:srgbClr val="FFFFFF"/>
                </a:highlight>
              </a:rPr>
            </a:br>
            <a:r>
              <a:rPr lang="en-US" sz="1600" dirty="0">
                <a:highlight>
                  <a:srgbClr val="FFFFFF"/>
                </a:highlight>
              </a:rPr>
              <a:t>of perovskite thin films from initial samples (top) to phase pure, highly crystalline samples (bottom) for four mixed solvents.</a:t>
            </a:r>
          </a:p>
        </p:txBody>
      </p:sp>
      <p:pic>
        <p:nvPicPr>
          <p:cNvPr id="6" name="Picture 5" descr="0000_2016_ALS_Primary_Multiblue_SIgnature_RGB_ELCTRONIC.png">
            <a:extLst>
              <a:ext uri="{FF2B5EF4-FFF2-40B4-BE49-F238E27FC236}">
                <a16:creationId xmlns:a16="http://schemas.microsoft.com/office/drawing/2014/main" id="{BB190BFF-E27D-EA44-208D-E3D1E2345C5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1222463" y="5755385"/>
            <a:ext cx="761505" cy="512552"/>
          </a:xfrm>
          <a:prstGeom prst="rect">
            <a:avLst/>
          </a:prstGeom>
        </p:spPr>
      </p:pic>
      <p:pic>
        <p:nvPicPr>
          <p:cNvPr id="8" name="Picture 7">
            <a:extLst>
              <a:ext uri="{FF2B5EF4-FFF2-40B4-BE49-F238E27FC236}">
                <a16:creationId xmlns:a16="http://schemas.microsoft.com/office/drawing/2014/main" id="{2C06680F-BFC4-018B-9E25-CD5C6275E7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35576" y="5810737"/>
            <a:ext cx="352196" cy="457200"/>
          </a:xfrm>
          <a:prstGeom prst="rect">
            <a:avLst/>
          </a:prstGeom>
        </p:spPr>
      </p:pic>
      <p:pic>
        <p:nvPicPr>
          <p:cNvPr id="13" name="Picture 12">
            <a:extLst>
              <a:ext uri="{FF2B5EF4-FFF2-40B4-BE49-F238E27FC236}">
                <a16:creationId xmlns:a16="http://schemas.microsoft.com/office/drawing/2014/main" id="{21F6633B-73FC-9158-AB3C-1F0D911CD018}"/>
              </a:ext>
            </a:extLst>
          </p:cNvPr>
          <p:cNvPicPr>
            <a:picLocks noChangeAspect="1"/>
          </p:cNvPicPr>
          <p:nvPr/>
        </p:nvPicPr>
        <p:blipFill>
          <a:blip r:embed="rId5">
            <a:extLst>
              <a:ext uri="{28A0092B-C50C-407E-A947-70E740481C1C}">
                <a14:useLocalDpi xmlns:a14="http://schemas.microsoft.com/office/drawing/2010/main" val="0"/>
              </a:ext>
            </a:extLst>
          </a:blip>
          <a:srcRect b="6577"/>
          <a:stretch>
            <a:fillRect/>
          </a:stretch>
        </p:blipFill>
        <p:spPr>
          <a:xfrm>
            <a:off x="9645117" y="5755385"/>
            <a:ext cx="1163117" cy="512552"/>
          </a:xfrm>
          <a:prstGeom prst="rect">
            <a:avLst/>
          </a:prstGeom>
        </p:spPr>
      </p:pic>
      <p:pic>
        <p:nvPicPr>
          <p:cNvPr id="17" name="Picture 16">
            <a:extLst>
              <a:ext uri="{FF2B5EF4-FFF2-40B4-BE49-F238E27FC236}">
                <a16:creationId xmlns:a16="http://schemas.microsoft.com/office/drawing/2014/main" id="{B87677FD-8851-6E6A-EC06-E64E9B6726D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82747" y="5810737"/>
            <a:ext cx="584791" cy="457200"/>
          </a:xfrm>
          <a:prstGeom prst="rect">
            <a:avLst/>
          </a:prstGeom>
        </p:spPr>
      </p:pic>
      <p:pic>
        <p:nvPicPr>
          <p:cNvPr id="19" name="Picture 18">
            <a:extLst>
              <a:ext uri="{FF2B5EF4-FFF2-40B4-BE49-F238E27FC236}">
                <a16:creationId xmlns:a16="http://schemas.microsoft.com/office/drawing/2014/main" id="{2B0D2904-740D-873C-8D82-566BCCA7B9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82158" y="5902177"/>
            <a:ext cx="586918" cy="365760"/>
          </a:xfrm>
          <a:prstGeom prst="rect">
            <a:avLst/>
          </a:prstGeom>
        </p:spPr>
      </p:pic>
      <p:pic>
        <p:nvPicPr>
          <p:cNvPr id="24" name="Picture 23">
            <a:extLst>
              <a:ext uri="{FF2B5EF4-FFF2-40B4-BE49-F238E27FC236}">
                <a16:creationId xmlns:a16="http://schemas.microsoft.com/office/drawing/2014/main" id="{19B5C9D1-BCE7-40B4-690F-F68367AAAEF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791719" y="5810737"/>
            <a:ext cx="446567" cy="457200"/>
          </a:xfrm>
          <a:prstGeom prst="rect">
            <a:avLst/>
          </a:prstGeom>
        </p:spPr>
      </p:pic>
      <p:pic>
        <p:nvPicPr>
          <p:cNvPr id="26" name="Picture 25">
            <a:extLst>
              <a:ext uri="{FF2B5EF4-FFF2-40B4-BE49-F238E27FC236}">
                <a16:creationId xmlns:a16="http://schemas.microsoft.com/office/drawing/2014/main" id="{48446B1D-91AF-B561-40D2-F1A9F194871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272977" y="5810737"/>
            <a:ext cx="372140" cy="457200"/>
          </a:xfrm>
          <a:prstGeom prst="rect">
            <a:avLst/>
          </a:prstGeom>
        </p:spPr>
      </p:pic>
      <p:pic>
        <p:nvPicPr>
          <p:cNvPr id="9" name="Picture 8">
            <a:extLst>
              <a:ext uri="{FF2B5EF4-FFF2-40B4-BE49-F238E27FC236}">
                <a16:creationId xmlns:a16="http://schemas.microsoft.com/office/drawing/2014/main" id="{3E0474EE-D0B9-FA8B-AA9B-1B66E37D9C8F}"/>
              </a:ext>
            </a:extLst>
          </p:cNvPr>
          <p:cNvPicPr>
            <a:picLocks noChangeAspect="1"/>
          </p:cNvPicPr>
          <p:nvPr/>
        </p:nvPicPr>
        <p:blipFill>
          <a:blip r:embed="rId10">
            <a:extLst>
              <a:ext uri="{28A0092B-C50C-407E-A947-70E740481C1C}">
                <a14:useLocalDpi xmlns:a14="http://schemas.microsoft.com/office/drawing/2010/main" val="0"/>
              </a:ext>
            </a:extLst>
          </a:blip>
          <a:srcRect t="4848" r="4886"/>
          <a:stretch>
            <a:fillRect/>
          </a:stretch>
        </p:blipFill>
        <p:spPr>
          <a:xfrm>
            <a:off x="481359" y="810375"/>
            <a:ext cx="3107723" cy="3108960"/>
          </a:xfrm>
          <a:prstGeom prst="rect">
            <a:avLst/>
          </a:prstGeom>
        </p:spPr>
      </p:pic>
    </p:spTree>
    <p:extLst>
      <p:ext uri="{BB962C8B-B14F-4D97-AF65-F5344CB8AC3E}">
        <p14:creationId xmlns:p14="http://schemas.microsoft.com/office/powerpoint/2010/main" val="151946578"/>
      </p:ext>
    </p:extLst>
  </p:cSld>
  <p:clrMapOvr>
    <a:masterClrMapping/>
  </p:clrMapOvr>
</p:sld>
</file>

<file path=ppt/theme/theme1.xml><?xml version="1.0" encoding="utf-8"?>
<a:theme xmlns:a="http://schemas.openxmlformats.org/drawingml/2006/main" name="1_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44476</TotalTime>
  <Words>692</Words>
  <Application>Microsoft Macintosh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Avenir Next LT Pro</vt:lpstr>
      <vt:lpstr>AvenirNext LT Pro Bold</vt:lpstr>
      <vt:lpstr>AvenirNext LT Pro Regular</vt:lpstr>
      <vt:lpstr>Calibri</vt:lpstr>
      <vt:lpstr>Wingdings</vt:lpstr>
      <vt:lpstr>1_Office Theme</vt:lpstr>
      <vt:lpstr>Mixed Solvent Strategy Yields Stable 2D Perovskite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Tracking Platinum Movement on Fuel-Cell Electrodes</dc:title>
  <dc:creator>Dava Keavney</dc:creator>
  <cp:lastModifiedBy>Stacy Kish</cp:lastModifiedBy>
  <cp:revision>513</cp:revision>
  <cp:lastPrinted>2025-06-15T19:09:52Z</cp:lastPrinted>
  <dcterms:created xsi:type="dcterms:W3CDTF">2024-01-05T19:34:06Z</dcterms:created>
  <dcterms:modified xsi:type="dcterms:W3CDTF">2025-09-02T21:43:43Z</dcterms:modified>
</cp:coreProperties>
</file>