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74" autoAdjust="0"/>
    <p:restoredTop sz="54898" autoAdjust="0"/>
  </p:normalViewPr>
  <p:slideViewPr>
    <p:cSldViewPr snapToGrid="0">
      <p:cViewPr varScale="1">
        <p:scale>
          <a:sx n="67" d="100"/>
          <a:sy n="67" d="100"/>
        </p:scale>
        <p:origin x="2968" y="176"/>
      </p:cViewPr>
      <p:guideLst/>
    </p:cSldViewPr>
  </p:slideViewPr>
  <p:outlineViewPr>
    <p:cViewPr>
      <p:scale>
        <a:sx n="33" d="100"/>
        <a:sy n="33" d="100"/>
      </p:scale>
      <p:origin x="0" y="0"/>
    </p:cViewPr>
  </p:outlineViewPr>
  <p:notesTextViewPr>
    <p:cViewPr>
      <p:scale>
        <a:sx n="160" d="100"/>
        <a:sy n="160" d="100"/>
      </p:scale>
      <p:origin x="0" y="0"/>
    </p:cViewPr>
  </p:notesTextViewPr>
  <p:sorterViewPr>
    <p:cViewPr>
      <p:scale>
        <a:sx n="80" d="100"/>
        <a:sy n="80" d="100"/>
      </p:scale>
      <p:origin x="0" y="0"/>
    </p:cViewPr>
  </p:sorterViewPr>
  <p:notesViewPr>
    <p:cSldViewPr snapToGrid="0">
      <p:cViewPr>
        <p:scale>
          <a:sx n="270" d="100"/>
          <a:sy n="270" d="100"/>
        </p:scale>
        <p:origin x="248" y="-108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A6040-0C3C-44FD-9379-09F79A85B395}" type="datetimeFigureOut">
              <a:rPr lang="en-US"/>
              <a:t>9/15/25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7FC7A-15B8-4666-ADF4-94FD06153BB8}" type="slidenum">
              <a:rPr lang="en-US"/>
              <a:t>‹#›</a:t>
            </a:fld>
            <a:endParaRPr lang="en-US"/>
          </a:p>
        </p:txBody>
      </p:sp>
    </p:spTree>
    <p:extLst>
      <p:ext uri="{BB962C8B-B14F-4D97-AF65-F5344CB8AC3E}">
        <p14:creationId xmlns:p14="http://schemas.microsoft.com/office/powerpoint/2010/main" val="225907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Membranes are used for a variety of water treatment applications, from desalination (reverse osmosis, nanofiltration, and electrodialysis) to the removal of bacteria and viruses (ultrafiltration and microfiltration) and potable reuse of municipal wastewater (membrane bioreactors). Compared to conventional treatment technologies (thermal distillation), membranes provide modular, energy-efficient, low-cost alternatives that can be selective for target contaminants. Despite the benefits, membrane filtration is limited by fouling, where unwanted materials deposit, sorb, or crystallize on the surface of or within the pores of the membrane. As these materials accumulate, it creates resistance on the system, which requires more energy to push water through the membrane and diminishes productivity over time. To address membrane fouling, researchers traditionally examine the dried material after it collects on the membrane surface to characterize how fouling occurs. This ex situ approach has been beneficial to a point, but the act of fouling is dynamic, and ex situ studies miss the complex, transient fouling behavior that occurs during water treatment. </a:t>
            </a:r>
            <a:r>
              <a:rPr lang="en-US" sz="1200" b="0" kern="1200" dirty="0">
                <a:solidFill>
                  <a:schemeClr val="tx1"/>
                </a:solidFill>
                <a:effectLst/>
                <a:latin typeface="+mn-lt"/>
                <a:ea typeface="+mn-ea"/>
                <a:cs typeface="+mn-cs"/>
              </a:rPr>
              <a:t>A team of researchers built a portable cart that contains water tanks and remotely-controlled pumps and valves to ensure industrially relevant water flow conditions around the membrane and monitor the in situ fouling process at the ALS in real time under pressurized conditions.</a:t>
            </a:r>
            <a:br>
              <a:rPr lang="en-US" sz="1200" b="0" kern="1200" dirty="0">
                <a:solidFill>
                  <a:schemeClr val="tx1"/>
                </a:solidFill>
                <a:effectLst/>
                <a:latin typeface="+mn-lt"/>
                <a:ea typeface="+mn-ea"/>
                <a:cs typeface="+mn-cs"/>
              </a:rPr>
            </a:br>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Researchers: M. Nassr, S. </a:t>
            </a:r>
            <a:r>
              <a:rPr lang="en-US" sz="1200" b="0" kern="1200" dirty="0" err="1">
                <a:solidFill>
                  <a:schemeClr val="tx1"/>
                </a:solidFill>
                <a:effectLst/>
                <a:latin typeface="+mn-lt"/>
                <a:ea typeface="+mn-ea"/>
                <a:cs typeface="+mn-cs"/>
              </a:rPr>
              <a:t>Ivandic</a:t>
            </a:r>
            <a:r>
              <a:rPr lang="en-US" sz="1200" b="0" kern="1200" dirty="0">
                <a:solidFill>
                  <a:schemeClr val="tx1"/>
                </a:solidFill>
                <a:effectLst/>
                <a:latin typeface="+mn-lt"/>
                <a:ea typeface="+mn-ea"/>
                <a:cs typeface="+mn-cs"/>
              </a:rPr>
              <a:t>, N.A. Lynd, K.L. Gleason, B.D. Freeman, and L.E. Katz (University of Texas at Austin), M.R. Landsman (ALS, University of Texas at Austin), E. Schaible, D. McReynolds (ALS), and G.M. Su (ALS, Berkeley Lab)</a:t>
            </a:r>
            <a:r>
              <a:rPr lang="en-US" b="0" dirty="0">
                <a:effectLst/>
              </a:rPr>
              <a:t> </a:t>
            </a:r>
          </a:p>
          <a:p>
            <a:r>
              <a:rPr lang="en-US" sz="1200" b="0" kern="1200" dirty="0">
                <a:solidFill>
                  <a:schemeClr val="tx1"/>
                </a:solidFill>
                <a:effectLst/>
                <a:latin typeface="+mn-lt"/>
                <a:ea typeface="+mn-ea"/>
                <a:cs typeface="+mn-cs"/>
              </a:rPr>
              <a:t> </a:t>
            </a:r>
          </a:p>
          <a:p>
            <a:r>
              <a:rPr lang="en-US" sz="1200" b="0" kern="1200" dirty="0">
                <a:solidFill>
                  <a:schemeClr val="tx1"/>
                </a:solidFill>
                <a:effectLst/>
                <a:latin typeface="+mn-lt"/>
                <a:ea typeface="+mn-ea"/>
                <a:cs typeface="+mn-cs"/>
              </a:rPr>
              <a:t>Funding: Center for Materials for Water and Energy Systems (M-WET), an Energy Frontier Research Center funded by the U.S. Department of Energy (DOE), Office of Science, Basic Energy Sciences (BES) program, DOE Office of Workforce Development for Teachers and Scientists, Office of Science Graduate Student Research (SCGSR) program, and the ALS Collaborative Postdoctoral Fellowship program. Operation of NERSC is supported by the DOE Office of Science Advanced Scientific Computing Research program and operation of the ALS </a:t>
            </a:r>
            <a:r>
              <a:rPr lang="en-US" sz="1200" kern="1200" dirty="0">
                <a:solidFill>
                  <a:schemeClr val="tx1"/>
                </a:solidFill>
                <a:effectLst/>
                <a:latin typeface="+mn-lt"/>
                <a:ea typeface="+mn-ea"/>
                <a:cs typeface="+mn-cs"/>
              </a:rPr>
              <a:t>is supported by DOE BES.</a:t>
            </a:r>
            <a:r>
              <a:rPr lang="en-US" dirty="0">
                <a:effectLst/>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Full highlight: https://</a:t>
            </a:r>
            <a:r>
              <a:rPr lang="en-US" sz="1200" kern="1200" dirty="0" err="1">
                <a:solidFill>
                  <a:schemeClr val="tx1"/>
                </a:solidFill>
                <a:effectLst/>
                <a:latin typeface="+mn-lt"/>
                <a:ea typeface="+mn-ea"/>
                <a:cs typeface="+mn-cs"/>
              </a:rPr>
              <a:t>als.lbl.gov</a:t>
            </a:r>
            <a:r>
              <a:rPr lang="en-US" sz="1200" kern="1200" dirty="0">
                <a:solidFill>
                  <a:schemeClr val="tx1"/>
                </a:solidFill>
                <a:effectLst/>
                <a:latin typeface="+mn-lt"/>
                <a:ea typeface="+mn-ea"/>
                <a:cs typeface="+mn-cs"/>
              </a:rPr>
              <a:t>/characterizing-membrane-fouling-with-operando-experiments/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4478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293025347"/>
      </p:ext>
    </p:extLst>
  </p:cSld>
  <p:clrMapOvr>
    <a:masterClrMapping/>
  </p:clrMapOvr>
  <p:hf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a:pPr/>
              <a:t>‹#›</a:t>
            </a:fld>
            <a:endParaRPr lang="en-US" dirty="0"/>
          </a:p>
        </p:txBody>
      </p:sp>
    </p:spTree>
    <p:extLst>
      <p:ext uri="{BB962C8B-B14F-4D97-AF65-F5344CB8AC3E}">
        <p14:creationId xmlns:p14="http://schemas.microsoft.com/office/powerpoint/2010/main" val="374176541"/>
      </p:ext>
    </p:extLst>
  </p:cSld>
  <p:clrMap bg1="lt1" tx1="dk1" bg2="lt2" tx2="dk2" accent1="accent1" accent2="accent2" accent3="accent3" accent4="accent4" accent5="accent5" accent6="accent6" hlink="hlink" folHlink="folHlink"/>
  <p:sldLayoutIdLst>
    <p:sldLayoutId id="2147483653" r:id="rId1"/>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kumimoji="0" lang="en-US" sz="1000" b="0" i="0" u="none" strike="noStrike" kern="1200" cap="none" spc="0" normalizeH="0" baseline="0" noProof="0">
                <a:ln>
                  <a:noFill/>
                </a:ln>
                <a:solidFill>
                  <a:srgbClr val="10436A">
                    <a:lumMod val="75000"/>
                  </a:srgbClr>
                </a:solidFill>
                <a:effectLst/>
                <a:uLnTx/>
                <a:uFillTx/>
                <a:latin typeface="AvenirNext LT Pro Regular"/>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dirty="0">
              <a:ln>
                <a:noFill/>
              </a:ln>
              <a:solidFill>
                <a:srgbClr val="0F3F66"/>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11212" y="5343444"/>
            <a:ext cx="4038116" cy="900246"/>
          </a:xfrm>
          <a:prstGeom prst="rect">
            <a:avLst/>
          </a:prstGeom>
          <a:noFill/>
        </p:spPr>
        <p:txBody>
          <a:bodyPr wrap="square">
            <a:spAutoFit/>
          </a:bodyPr>
          <a:lstStyle/>
          <a:p>
            <a:r>
              <a:rPr lang="en-US" sz="1050" dirty="0"/>
              <a:t>M. Nassr, M.R. Landsman, S. </a:t>
            </a:r>
            <a:r>
              <a:rPr lang="en-US" sz="1050" dirty="0" err="1"/>
              <a:t>Ivandic</a:t>
            </a:r>
            <a:r>
              <a:rPr lang="en-US" sz="1050" dirty="0"/>
              <a:t>, E. Schaible, D. McReynolds, N.A. Lynd, L.E. Katz, B.D. Freeman, G.M. Su, </a:t>
            </a:r>
            <a:r>
              <a:rPr lang="en-US" sz="1050" i="1" dirty="0"/>
              <a:t>Review of Scientific Instruments</a:t>
            </a:r>
            <a:r>
              <a:rPr lang="en-US" sz="1050" dirty="0"/>
              <a:t> </a:t>
            </a:r>
            <a:r>
              <a:rPr lang="en-US" sz="1050" b="1" dirty="0"/>
              <a:t>96</a:t>
            </a:r>
            <a:r>
              <a:rPr lang="en-US" sz="1050" dirty="0"/>
              <a:t>, (2025). doi:10.1063/5.0264117. </a:t>
            </a:r>
            <a:br>
              <a:rPr lang="en-US" sz="1050" dirty="0"/>
            </a:br>
            <a:endParaRPr lang="en-US" sz="1050" dirty="0"/>
          </a:p>
          <a:p>
            <a:r>
              <a:rPr lang="en-US" sz="1050" dirty="0">
                <a:solidFill>
                  <a:prstClr val="black"/>
                </a:solidFill>
                <a:cs typeface="Arial" panose="020B0604020202020204" pitchFamily="34" charset="0"/>
              </a:rPr>
              <a:t>Work was performed at </a:t>
            </a:r>
            <a:r>
              <a:rPr lang="en-US" sz="1050" dirty="0"/>
              <a:t>ALS/LBNL/NERSC.</a:t>
            </a:r>
            <a:endParaRPr kumimoji="0" lang="en-US" sz="105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11211" y="-84334"/>
            <a:ext cx="11901893" cy="902525"/>
          </a:xfrm>
          <a:ln>
            <a:noFill/>
          </a:ln>
        </p:spPr>
        <p:txBody>
          <a:bodyPr>
            <a:normAutofit/>
          </a:bodyPr>
          <a:lstStyle/>
          <a:p>
            <a:pPr algn="ctr"/>
            <a:r>
              <a:rPr lang="en-US" sz="2800" dirty="0"/>
              <a:t>Characterizing Membrane Fouling with Operando Experiments </a:t>
            </a:r>
          </a:p>
        </p:txBody>
      </p:sp>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4081642" y="564485"/>
            <a:ext cx="7980897" cy="5172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95000"/>
              </a:lnSpc>
              <a:spcBef>
                <a:spcPct val="0"/>
              </a:spcBef>
              <a:buClrTx/>
              <a:buSzTx/>
              <a:buFontTx/>
              <a:buNone/>
              <a:tabLst/>
              <a:defRPr/>
            </a:pPr>
            <a:r>
              <a:rPr kumimoji="0" lang="en-US"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Scientific Achievement</a:t>
            </a:r>
          </a:p>
          <a:p>
            <a:pPr marL="182880">
              <a:spcAft>
                <a:spcPts val="400"/>
              </a:spcAft>
            </a:pPr>
            <a:r>
              <a:rPr lang="en-US" sz="2200" dirty="0"/>
              <a:t>A new, portable experimental system at the Advanced Light Source (ALS) monitors the accumulation and precipitation of foulants on a filtration membrane under realistic pressurized flow regimes.</a:t>
            </a:r>
          </a:p>
          <a:p>
            <a:pPr>
              <a:spcAft>
                <a:spcPts val="400"/>
              </a:spcAft>
            </a:pPr>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 Impact</a:t>
            </a:r>
          </a:p>
          <a:p>
            <a:pPr marL="201168">
              <a:spcAft>
                <a:spcPts val="400"/>
              </a:spcAft>
            </a:pPr>
            <a:r>
              <a:rPr lang="en-US" sz="2200" dirty="0"/>
              <a:t>This apparatus provides new insight into how fouling occurs in real time and under realistic water treatment conditions, enabling the design of improved, fouling-resistant membranes.</a:t>
            </a:r>
          </a:p>
          <a:p>
            <a:r>
              <a:rPr kumimoji="0" lang="en-US" altLang="ja-JP"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Research Details</a:t>
            </a:r>
          </a:p>
          <a:p>
            <a:pPr marL="288925" lvl="1" indent="-165100" fontAlgn="base">
              <a:lnSpc>
                <a:spcPct val="95000"/>
              </a:lnSpc>
              <a:spcAft>
                <a:spcPts val="400"/>
              </a:spcAft>
              <a:buFont typeface="Arial" panose="020B0604020202020204" pitchFamily="34" charset="0"/>
              <a:buChar char="•"/>
              <a:defRPr/>
            </a:pPr>
            <a:r>
              <a:rPr lang="en-US" sz="2000" dirty="0"/>
              <a:t>Operando x-ray scattering and diffraction reveal how foulants arrange near membrane surfaces as well as the crystalline phases of inorganic materials precipitating on membranes.</a:t>
            </a:r>
          </a:p>
          <a:p>
            <a:pPr marL="288925" lvl="1" indent="-165100" fontAlgn="base">
              <a:lnSpc>
                <a:spcPct val="95000"/>
              </a:lnSpc>
              <a:spcAft>
                <a:spcPts val="400"/>
              </a:spcAft>
              <a:buFont typeface="Arial" panose="020B0604020202020204" pitchFamily="34" charset="0"/>
              <a:buChar char="•"/>
              <a:defRPr/>
            </a:pPr>
            <a:r>
              <a:rPr lang="en-US" sz="2000" dirty="0"/>
              <a:t>The experimental design, which mimics a laboratory-scale, flat sheet membrane testing apparatus, can be used by ALS users or recreated at another light source.</a:t>
            </a:r>
          </a:p>
        </p:txBody>
      </p:sp>
      <p:sp>
        <p:nvSpPr>
          <p:cNvPr id="5" name="TextBox 4">
            <a:extLst>
              <a:ext uri="{FF2B5EF4-FFF2-40B4-BE49-F238E27FC236}">
                <a16:creationId xmlns:a16="http://schemas.microsoft.com/office/drawing/2014/main" id="{49B2BCC9-030F-8595-73CD-F119708DF463}"/>
              </a:ext>
            </a:extLst>
          </p:cNvPr>
          <p:cNvSpPr txBox="1"/>
          <p:nvPr/>
        </p:nvSpPr>
        <p:spPr>
          <a:xfrm>
            <a:off x="111212" y="3959484"/>
            <a:ext cx="3856632" cy="1323439"/>
          </a:xfrm>
          <a:prstGeom prst="rect">
            <a:avLst/>
          </a:prstGeom>
          <a:noFill/>
        </p:spPr>
        <p:txBody>
          <a:bodyPr wrap="square" rtlCol="0">
            <a:spAutoFit/>
          </a:bodyPr>
          <a:lstStyle/>
          <a:p>
            <a:r>
              <a:rPr lang="en-US" sz="1600" dirty="0">
                <a:highlight>
                  <a:srgbClr val="FFFFFF"/>
                </a:highlight>
              </a:rPr>
              <a:t>Operando small-angle x-ray scattering results reveal the accumulation of polystyrene nanoparticles on porous ultrafiltration membranes at relevant operational conditions. </a:t>
            </a:r>
          </a:p>
        </p:txBody>
      </p:sp>
      <p:pic>
        <p:nvPicPr>
          <p:cNvPr id="6" name="Picture 5" descr="0000_2016_ALS_Primary_Multiblue_SIgnature_RGB_ELCTRONIC.png">
            <a:extLst>
              <a:ext uri="{FF2B5EF4-FFF2-40B4-BE49-F238E27FC236}">
                <a16:creationId xmlns:a16="http://schemas.microsoft.com/office/drawing/2014/main" id="{BB190BFF-E27D-EA44-208D-E3D1E2345C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1222463" y="5755385"/>
            <a:ext cx="761505" cy="512552"/>
          </a:xfrm>
          <a:prstGeom prst="rect">
            <a:avLst/>
          </a:prstGeom>
        </p:spPr>
      </p:pic>
      <p:pic>
        <p:nvPicPr>
          <p:cNvPr id="8" name="Picture 7">
            <a:extLst>
              <a:ext uri="{FF2B5EF4-FFF2-40B4-BE49-F238E27FC236}">
                <a16:creationId xmlns:a16="http://schemas.microsoft.com/office/drawing/2014/main" id="{2C06680F-BFC4-018B-9E25-CD5C6275E7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35576" y="5810737"/>
            <a:ext cx="352196" cy="457200"/>
          </a:xfrm>
          <a:prstGeom prst="rect">
            <a:avLst/>
          </a:prstGeom>
        </p:spPr>
      </p:pic>
      <p:pic>
        <p:nvPicPr>
          <p:cNvPr id="2" name="Picture 2">
            <a:extLst>
              <a:ext uri="{FF2B5EF4-FFF2-40B4-BE49-F238E27FC236}">
                <a16:creationId xmlns:a16="http://schemas.microsoft.com/office/drawing/2014/main" id="{45BCE7B4-1C1D-B59C-CE85-68BF70E76E6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20504" y="5812905"/>
            <a:ext cx="1231812" cy="455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179DF3B-83E0-289A-3085-9BDC460F76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1298" y="5627857"/>
            <a:ext cx="1224720" cy="822960"/>
          </a:xfrm>
          <a:prstGeom prst="rect">
            <a:avLst/>
          </a:prstGeom>
        </p:spPr>
      </p:pic>
      <p:pic>
        <p:nvPicPr>
          <p:cNvPr id="12" name="Picture 11" descr="A diagram of a graph showing the size of a line&#10;&#10;AI-generated content may be incorrect.">
            <a:extLst>
              <a:ext uri="{FF2B5EF4-FFF2-40B4-BE49-F238E27FC236}">
                <a16:creationId xmlns:a16="http://schemas.microsoft.com/office/drawing/2014/main" id="{3F16E94D-F997-A4C7-1801-973902F351D6}"/>
              </a:ext>
            </a:extLst>
          </p:cNvPr>
          <p:cNvPicPr>
            <a:picLocks noChangeAspect="1"/>
          </p:cNvPicPr>
          <p:nvPr/>
        </p:nvPicPr>
        <p:blipFill>
          <a:blip r:embed="rId7">
            <a:extLst>
              <a:ext uri="{28A0092B-C50C-407E-A947-70E740481C1C}">
                <a14:useLocalDpi xmlns:a14="http://schemas.microsoft.com/office/drawing/2010/main" val="0"/>
              </a:ext>
            </a:extLst>
          </a:blip>
          <a:srcRect t="8559" b="5446"/>
          <a:stretch>
            <a:fillRect/>
          </a:stretch>
        </p:blipFill>
        <p:spPr>
          <a:xfrm>
            <a:off x="61776" y="614310"/>
            <a:ext cx="3906067" cy="3359000"/>
          </a:xfrm>
          <a:prstGeom prst="rect">
            <a:avLst/>
          </a:prstGeom>
        </p:spPr>
      </p:pic>
      <p:pic>
        <p:nvPicPr>
          <p:cNvPr id="10" name="Graphic 9">
            <a:extLst>
              <a:ext uri="{FF2B5EF4-FFF2-40B4-BE49-F238E27FC236}">
                <a16:creationId xmlns:a16="http://schemas.microsoft.com/office/drawing/2014/main" id="{5249BBAB-1F28-B2DC-3219-3314419C34C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445146" y="5877930"/>
            <a:ext cx="1277722" cy="365760"/>
          </a:xfrm>
          <a:prstGeom prst="rect">
            <a:avLst/>
          </a:prstGeom>
        </p:spPr>
      </p:pic>
    </p:spTree>
    <p:extLst>
      <p:ext uri="{BB962C8B-B14F-4D97-AF65-F5344CB8AC3E}">
        <p14:creationId xmlns:p14="http://schemas.microsoft.com/office/powerpoint/2010/main" val="151946578"/>
      </p:ext>
    </p:extLst>
  </p:cSld>
  <p:clrMapOvr>
    <a:masterClrMapping/>
  </p:clrMapOvr>
</p:sld>
</file>

<file path=ppt/theme/theme1.xml><?xml version="1.0" encoding="utf-8"?>
<a:theme xmlns:a="http://schemas.openxmlformats.org/drawingml/2006/main" name="1_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44746</TotalTime>
  <Words>641</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 Next LT Pro</vt:lpstr>
      <vt:lpstr>AvenirNext LT Pro Bold</vt:lpstr>
      <vt:lpstr>AvenirNext LT Pro Regular</vt:lpstr>
      <vt:lpstr>Calibri</vt:lpstr>
      <vt:lpstr>Wingdings</vt:lpstr>
      <vt:lpstr>1_Office Theme</vt:lpstr>
      <vt:lpstr>Characterizing Membrane Fouling with Operando Experiments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Platinum Movement on Fuel-Cell Electrodes</dc:title>
  <dc:creator>Dava Keavney</dc:creator>
  <cp:lastModifiedBy>Stacy Kish</cp:lastModifiedBy>
  <cp:revision>567</cp:revision>
  <cp:lastPrinted>2025-06-15T19:09:52Z</cp:lastPrinted>
  <dcterms:created xsi:type="dcterms:W3CDTF">2024-01-05T19:34:06Z</dcterms:created>
  <dcterms:modified xsi:type="dcterms:W3CDTF">2025-09-15T16:39:03Z</dcterms:modified>
</cp:coreProperties>
</file>