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574" autoAdjust="0"/>
    <p:restoredTop sz="33878" autoAdjust="0"/>
  </p:normalViewPr>
  <p:slideViewPr>
    <p:cSldViewPr snapToGrid="0">
      <p:cViewPr varScale="1">
        <p:scale>
          <a:sx n="38" d="100"/>
          <a:sy n="38" d="100"/>
        </p:scale>
        <p:origin x="4584" y="184"/>
      </p:cViewPr>
      <p:guideLst/>
    </p:cSldViewPr>
  </p:slideViewPr>
  <p:outlineViewPr>
    <p:cViewPr>
      <p:scale>
        <a:sx n="33" d="100"/>
        <a:sy n="33" d="100"/>
      </p:scale>
      <p:origin x="0" y="0"/>
    </p:cViewPr>
  </p:outlineViewPr>
  <p:notesTextViewPr>
    <p:cViewPr>
      <p:scale>
        <a:sx n="160" d="100"/>
        <a:sy n="160" d="100"/>
      </p:scale>
      <p:origin x="0" y="-1040"/>
    </p:cViewPr>
  </p:notesTextViewPr>
  <p:sorterViewPr>
    <p:cViewPr>
      <p:scale>
        <a:sx n="80" d="100"/>
        <a:sy n="80" d="100"/>
      </p:scale>
      <p:origin x="0" y="0"/>
    </p:cViewPr>
  </p:sorterViewPr>
  <p:notesViewPr>
    <p:cSldViewPr snapToGrid="0">
      <p:cViewPr>
        <p:scale>
          <a:sx n="270" d="100"/>
          <a:sy n="270" d="100"/>
        </p:scale>
        <p:origin x="232" y="-5928"/>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a:t>10/30/25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kern="1200" dirty="0">
                <a:solidFill>
                  <a:schemeClr val="tx1"/>
                </a:solidFill>
                <a:effectLst/>
                <a:latin typeface="+mn-lt"/>
                <a:ea typeface="+mn-ea"/>
                <a:cs typeface="+mn-cs"/>
              </a:rPr>
              <a:t>TB is a deadly infectious disease caused by the bacterium </a:t>
            </a:r>
            <a:r>
              <a:rPr lang="en-US" sz="1200" b="0" i="1" kern="1200" dirty="0">
                <a:solidFill>
                  <a:schemeClr val="tx1"/>
                </a:solidFill>
                <a:effectLst/>
                <a:latin typeface="+mn-lt"/>
                <a:ea typeface="+mn-ea"/>
                <a:cs typeface="+mn-cs"/>
              </a:rPr>
              <a:t>Mycobacterium tuberculosis </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Mtb</a:t>
            </a:r>
            <a:r>
              <a:rPr lang="en-US" sz="1200" b="0" i="0" kern="1200" dirty="0">
                <a:solidFill>
                  <a:schemeClr val="tx1"/>
                </a:solidFill>
                <a:effectLst/>
                <a:latin typeface="+mn-lt"/>
                <a:ea typeface="+mn-ea"/>
                <a:cs typeface="+mn-cs"/>
              </a:rPr>
              <a:t>). According to the World Health Organization, an estimated 10.8 million people contracted TB globally in 2023, and 1.25 million died from the disease. While antibiotics are effective for drug-sensitive TB cases, multidrug-resistant </a:t>
            </a:r>
            <a:r>
              <a:rPr lang="en-US" sz="1200" b="0" i="0" kern="1200" dirty="0" err="1">
                <a:solidFill>
                  <a:schemeClr val="tx1"/>
                </a:solidFill>
                <a:effectLst/>
                <a:latin typeface="+mn-lt"/>
                <a:ea typeface="+mn-ea"/>
                <a:cs typeface="+mn-cs"/>
              </a:rPr>
              <a:t>Mtb</a:t>
            </a:r>
            <a:r>
              <a:rPr lang="en-US" sz="1200" b="0" i="0" kern="1200" dirty="0">
                <a:solidFill>
                  <a:schemeClr val="tx1"/>
                </a:solidFill>
                <a:effectLst/>
                <a:latin typeface="+mn-lt"/>
                <a:ea typeface="+mn-ea"/>
                <a:cs typeface="+mn-cs"/>
              </a:rPr>
              <a:t> strains can evade common drug therapies.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Drug-resistant cases require a regimen that is often more expensive, toxic, and time-intensive. Patients are required to take six or more medications daily for up to 20 months. New approaches are urgently needed to shorten the course of drug interventions and address widespread multidrug-resistant strains.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multi-institutional study led by researchers at Texas A&amp;M University and the </a:t>
            </a:r>
            <a:r>
              <a:rPr lang="en-US" sz="1200" b="0" i="0" kern="1200" dirty="0" err="1">
                <a:solidFill>
                  <a:schemeClr val="tx1"/>
                </a:solidFill>
                <a:effectLst/>
                <a:latin typeface="+mn-lt"/>
                <a:ea typeface="+mn-ea"/>
                <a:cs typeface="+mn-cs"/>
              </a:rPr>
              <a:t>Calibr</a:t>
            </a:r>
            <a:r>
              <a:rPr lang="en-US" sz="1200" b="0" i="0" kern="1200" dirty="0">
                <a:solidFill>
                  <a:schemeClr val="tx1"/>
                </a:solidFill>
                <a:effectLst/>
                <a:latin typeface="+mn-lt"/>
                <a:ea typeface="+mn-ea"/>
                <a:cs typeface="+mn-cs"/>
              </a:rPr>
              <a:t>-Skaggs Institute for Innovative Medicine sought to find new treatments to address multidrug-resistant TB. The team screened a library of 406 compounds that belong to an active class of molecules [i.e., sulfur fluoride exchange (</a:t>
            </a:r>
            <a:r>
              <a:rPr lang="en-US" sz="1200" b="0" i="0" kern="1200" dirty="0" err="1">
                <a:solidFill>
                  <a:schemeClr val="tx1"/>
                </a:solidFill>
                <a:effectLst/>
                <a:latin typeface="+mn-lt"/>
                <a:ea typeface="+mn-ea"/>
                <a:cs typeface="+mn-cs"/>
              </a:rPr>
              <a:t>SuFEx</a:t>
            </a:r>
            <a:r>
              <a:rPr lang="en-US" sz="1200" b="0" i="0" kern="1200" dirty="0">
                <a:solidFill>
                  <a:schemeClr val="tx1"/>
                </a:solidFill>
                <a:effectLst/>
                <a:latin typeface="+mn-lt"/>
                <a:ea typeface="+mn-ea"/>
                <a:cs typeface="+mn-cs"/>
              </a:rPr>
              <a:t>)] to evaluate their efficacy against </a:t>
            </a:r>
            <a:r>
              <a:rPr lang="en-US" sz="1200" b="0" i="0" kern="1200" dirty="0" err="1">
                <a:solidFill>
                  <a:schemeClr val="tx1"/>
                </a:solidFill>
                <a:effectLst/>
                <a:latin typeface="+mn-lt"/>
                <a:ea typeface="+mn-ea"/>
                <a:cs typeface="+mn-cs"/>
              </a:rPr>
              <a:t>Mtb</a:t>
            </a:r>
            <a:r>
              <a:rPr lang="en-US" sz="1200" b="0" i="0" kern="1200" dirty="0">
                <a:solidFill>
                  <a:schemeClr val="tx1"/>
                </a:solidFill>
                <a:effectLst/>
                <a:latin typeface="+mn-lt"/>
                <a:ea typeface="+mn-ea"/>
                <a:cs typeface="+mn-cs"/>
              </a:rPr>
              <a:t>. The team developed one promising compound into CMX410, which targets Pks13, an enzyme essential for microbial cell wall biosynthesis.</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understand how CMX410 functions, the researchers solved its crystal structure using protein crystallography (PX) at Beamline 5.0.1 and Beamline 5.0.2, which are part of the Berkeley Center for Structural Biology (BCSB) at Lawrence Berkeley National Laboratory (Berkeley Lab). The diffraction data revealed the compound’s interaction with Pks13. The team found that over time, CMX410 reacts with the active site of Pks13, removing an oxygen atom from the enzyme. With the oxygen removed, the backbone of the enzyme forms a </a:t>
            </a:r>
            <a:r>
              <a:rPr lang="el-GR" sz="1200" b="0" i="0" kern="1200" dirty="0">
                <a:solidFill>
                  <a:schemeClr val="tx1"/>
                </a:solidFill>
                <a:effectLst/>
                <a:latin typeface="+mn-lt"/>
                <a:ea typeface="+mn-ea"/>
                <a:cs typeface="+mn-cs"/>
              </a:rPr>
              <a:t>β-</a:t>
            </a:r>
            <a:r>
              <a:rPr lang="en-US" sz="1200" b="0" i="0" kern="1200" dirty="0">
                <a:solidFill>
                  <a:schemeClr val="tx1"/>
                </a:solidFill>
                <a:effectLst/>
                <a:latin typeface="+mn-lt"/>
                <a:ea typeface="+mn-ea"/>
                <a:cs typeface="+mn-cs"/>
              </a:rPr>
              <a:t>lactam structure, permanently disabling it.</a:t>
            </a:r>
          </a:p>
          <a:p>
            <a:endParaRPr lang="en-US" sz="120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Funding</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National Institutes of Health (NIH) TB Structural Genomics grant, TB Drug Accelerator Program of the Gates Foundation, the Welch Foundation, and NIH National Institute of Allergy and Infectious Diseases. Operations of the ALS, APS, and NSLS-II are supported by the Department of Energy, Basic Energy Sciences.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Researchers: I.V. Krieger, S. Tang, D. Selle, T.R. Ioerger, and J.C. </a:t>
            </a:r>
            <a:r>
              <a:rPr lang="en-US" sz="1200" b="0" i="0" u="none" strike="noStrike" kern="1200" dirty="0" err="1">
                <a:solidFill>
                  <a:schemeClr val="tx1"/>
                </a:solidFill>
                <a:effectLst/>
                <a:latin typeface="+mn-lt"/>
                <a:ea typeface="+mn-ea"/>
                <a:cs typeface="+mn-cs"/>
              </a:rPr>
              <a:t>Sacchettini</a:t>
            </a:r>
            <a:r>
              <a:rPr lang="en-US" sz="1200" b="0" i="0" u="none" strike="noStrike" kern="1200" dirty="0">
                <a:solidFill>
                  <a:schemeClr val="tx1"/>
                </a:solidFill>
                <a:effectLst/>
                <a:latin typeface="+mn-lt"/>
                <a:ea typeface="+mn-ea"/>
                <a:cs typeface="+mn-cs"/>
              </a:rPr>
              <a:t> (Texas A&amp;M University); P. Sukheja, B. Yang, A. Woods, M.B. Harbut, D. Liu, B. Tsuda, B. Qin, G.A.L. Bare, V. Chi, A. </a:t>
            </a:r>
            <a:r>
              <a:rPr lang="en-US" sz="1200" b="0" i="0" u="none" strike="noStrike" kern="1200" dirty="0" err="1">
                <a:solidFill>
                  <a:schemeClr val="tx1"/>
                </a:solidFill>
                <a:effectLst/>
                <a:latin typeface="+mn-lt"/>
                <a:ea typeface="+mn-ea"/>
                <a:cs typeface="+mn-cs"/>
              </a:rPr>
              <a:t>Cascioferro</a:t>
            </a:r>
            <a:r>
              <a:rPr lang="en-US" sz="1200" b="0" i="0" u="none" strike="noStrike" kern="1200" dirty="0">
                <a:solidFill>
                  <a:schemeClr val="tx1"/>
                </a:solidFill>
                <a:effectLst/>
                <a:latin typeface="+mn-lt"/>
                <a:ea typeface="+mn-ea"/>
                <a:cs typeface="+mn-cs"/>
              </a:rPr>
              <a:t>, E. Kundrick, K-J. Lee, S. Li, S.B. Joseph, M.S. Love, H.M. Petrassi, A.K. Chatterjee, and C.W. McNamara (</a:t>
            </a:r>
            <a:r>
              <a:rPr lang="en-US" sz="1200" b="0" i="0" u="none" strike="noStrike" kern="1200" dirty="0" err="1">
                <a:solidFill>
                  <a:schemeClr val="tx1"/>
                </a:solidFill>
                <a:effectLst/>
                <a:latin typeface="+mn-lt"/>
                <a:ea typeface="+mn-ea"/>
                <a:cs typeface="+mn-cs"/>
              </a:rPr>
              <a:t>Calibr</a:t>
            </a:r>
            <a:r>
              <a:rPr lang="en-US" sz="1200" b="0" i="0" u="none" strike="noStrike" kern="1200" dirty="0">
                <a:solidFill>
                  <a:schemeClr val="tx1"/>
                </a:solidFill>
                <a:effectLst/>
                <a:latin typeface="+mn-lt"/>
                <a:ea typeface="+mn-ea"/>
                <a:cs typeface="+mn-cs"/>
              </a:rPr>
              <a:t>-Skaggs Institute for Innovative Medicines); C. Engelhart, D. </a:t>
            </a:r>
            <a:r>
              <a:rPr lang="en-US" sz="1200" b="0" i="0" u="none" strike="noStrike" kern="1200" dirty="0" err="1">
                <a:solidFill>
                  <a:schemeClr val="tx1"/>
                </a:solidFill>
                <a:effectLst/>
                <a:latin typeface="+mn-lt"/>
                <a:ea typeface="+mn-ea"/>
                <a:cs typeface="+mn-cs"/>
              </a:rPr>
              <a:t>Schnappinger</a:t>
            </a:r>
            <a:r>
              <a:rPr lang="en-US" sz="1200" b="0" i="0" u="none" strike="noStrike" kern="1200" dirty="0">
                <a:solidFill>
                  <a:schemeClr val="tx1"/>
                </a:solidFill>
                <a:effectLst/>
                <a:latin typeface="+mn-lt"/>
                <a:ea typeface="+mn-ea"/>
                <a:cs typeface="+mn-cs"/>
              </a:rPr>
              <a:t> (Weill Cornell Medicine); P. Kumar, P. Singh, D. Alland (Rutgers University); G. Li, K.B. Sharpless (The Scripps Research Institute); J. </a:t>
            </a:r>
            <a:r>
              <a:rPr lang="en-US" sz="1200" b="0" i="0" u="none" strike="noStrike" kern="1200" dirty="0" err="1">
                <a:solidFill>
                  <a:schemeClr val="tx1"/>
                </a:solidFill>
                <a:effectLst/>
                <a:latin typeface="+mn-lt"/>
                <a:ea typeface="+mn-ea"/>
                <a:cs typeface="+mn-cs"/>
              </a:rPr>
              <a:t>Gambacurta</a:t>
            </a:r>
            <a:r>
              <a:rPr lang="en-US" sz="1200" b="0" i="0" u="none" strike="noStrike" kern="1200" dirty="0">
                <a:solidFill>
                  <a:schemeClr val="tx1"/>
                </a:solidFill>
                <a:effectLst/>
                <a:latin typeface="+mn-lt"/>
                <a:ea typeface="+mn-ea"/>
                <a:cs typeface="+mn-cs"/>
              </a:rPr>
              <a:t>, J. Hvizdos, M. Reagan, I.L. Jones, W. Reiley (Trudeau Institute); L.M. Massoudi, L.K. Woolhiser, G.T. Robertson (Colorado State University); D. Reddy Kandula, J.W. McCabe (AB </a:t>
            </a:r>
            <a:r>
              <a:rPr lang="en-US" sz="1200" b="0" i="0" u="none" strike="noStrike" kern="1200" dirty="0" err="1">
                <a:solidFill>
                  <a:schemeClr val="tx1"/>
                </a:solidFill>
                <a:effectLst/>
                <a:latin typeface="+mn-lt"/>
                <a:ea typeface="+mn-ea"/>
                <a:cs typeface="+mn-cs"/>
              </a:rPr>
              <a:t>Sciex</a:t>
            </a:r>
            <a:r>
              <a:rPr lang="en-US" sz="1200" b="0" i="0" u="none" strike="noStrike" kern="1200" dirty="0">
                <a:solidFill>
                  <a:schemeClr val="tx1"/>
                </a:solidFill>
                <a:effectLst/>
                <a:latin typeface="+mn-lt"/>
                <a:ea typeface="+mn-ea"/>
                <a:cs typeface="+mn-cs"/>
              </a:rPr>
              <a:t> LLC); T. Guo, J. Dong (Shanghai Jiao Tong University); H.I. Boshoff (National Institute of Allergy and Infectious Diseases); K. Mdluli (Gates Medical Research Institute); and P.G. Schultz (</a:t>
            </a:r>
            <a:r>
              <a:rPr lang="en-US" sz="1200" b="0" i="0" u="none" strike="noStrike" kern="1200" dirty="0" err="1">
                <a:solidFill>
                  <a:schemeClr val="tx1"/>
                </a:solidFill>
                <a:effectLst/>
                <a:latin typeface="+mn-lt"/>
                <a:ea typeface="+mn-ea"/>
                <a:cs typeface="+mn-cs"/>
              </a:rPr>
              <a:t>Calibr</a:t>
            </a:r>
            <a:r>
              <a:rPr lang="en-US" sz="1200" b="0" i="0" u="none" strike="noStrike" kern="1200" dirty="0">
                <a:solidFill>
                  <a:schemeClr val="tx1"/>
                </a:solidFill>
                <a:effectLst/>
                <a:latin typeface="+mn-lt"/>
                <a:ea typeface="+mn-ea"/>
                <a:cs typeface="+mn-cs"/>
              </a:rPr>
              <a:t>-Skaggs Institute for Innovative Medicines and The Scripps Research Institute)</a:t>
            </a:r>
            <a:endParaRPr lang="en-US" b="0" dirty="0">
              <a:effectLst/>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Full highlight: </a:t>
            </a:r>
            <a:r>
              <a:rPr lang="en-US" sz="1200" b="0" i="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als.lbl.gov</a:t>
            </a:r>
            <a:r>
              <a:rPr lang="en-US" sz="1200" kern="1200">
                <a:solidFill>
                  <a:schemeClr val="tx1"/>
                </a:solidFill>
                <a:effectLst/>
                <a:latin typeface="+mn-lt"/>
                <a:ea typeface="+mn-ea"/>
                <a:cs typeface="+mn-cs"/>
              </a:rPr>
              <a:t>/x-rays-shed-light-on-possible-new-treatments-for-tb/</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47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a:pPr/>
              <a:t>‹#›</a:t>
            </a:fld>
            <a:endParaRPr lang="en-US" dirty="0"/>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53" r:id="rId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dirty="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86058" y="5616674"/>
            <a:ext cx="4329445" cy="630942"/>
          </a:xfrm>
          <a:prstGeom prst="rect">
            <a:avLst/>
          </a:prstGeom>
          <a:noFill/>
        </p:spPr>
        <p:txBody>
          <a:bodyPr wrap="square">
            <a:spAutoFit/>
          </a:bodyPr>
          <a:lstStyle/>
          <a:p>
            <a:r>
              <a:rPr lang="en-US" sz="1000" dirty="0"/>
              <a:t>I.V. Krieger, P. Sukheja, B. Yang, et al., </a:t>
            </a:r>
            <a:r>
              <a:rPr lang="en-US" sz="1050" i="1" dirty="0"/>
              <a:t>Nature</a:t>
            </a:r>
            <a:r>
              <a:rPr lang="en-US" sz="1050" dirty="0"/>
              <a:t> </a:t>
            </a:r>
            <a:r>
              <a:rPr lang="en-US" sz="1050" b="1" dirty="0"/>
              <a:t>645</a:t>
            </a:r>
            <a:r>
              <a:rPr lang="en-US" sz="1050" dirty="0"/>
              <a:t>, 755–763 (2025), </a:t>
            </a:r>
            <a:br>
              <a:rPr lang="en-US" sz="1050" dirty="0"/>
            </a:br>
            <a:r>
              <a:rPr lang="en-US" sz="1050" dirty="0" err="1"/>
              <a:t>doi</a:t>
            </a:r>
            <a:r>
              <a:rPr lang="en-US" sz="1050" dirty="0"/>
              <a:t>: 10.1038/s41586-025-09286-3.</a:t>
            </a:r>
            <a:br>
              <a:rPr lang="en-US" sz="1000" dirty="0"/>
            </a:br>
            <a:endParaRPr lang="en-US" sz="400" dirty="0"/>
          </a:p>
          <a:p>
            <a:r>
              <a:rPr lang="en-US" sz="1000" dirty="0">
                <a:solidFill>
                  <a:prstClr val="black"/>
                </a:solidFill>
                <a:cs typeface="Arial" panose="020B0604020202020204" pitchFamily="34" charset="0"/>
              </a:rPr>
              <a:t>Work was performed at </a:t>
            </a:r>
            <a:r>
              <a:rPr lang="en-US" sz="1000" dirty="0"/>
              <a:t>ALS/APS/NSLS-II.</a:t>
            </a:r>
            <a:endParaRPr kumimoji="0" lang="en-US" sz="10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11211" y="-84334"/>
            <a:ext cx="11901893" cy="902525"/>
          </a:xfrm>
          <a:ln>
            <a:noFill/>
          </a:ln>
        </p:spPr>
        <p:txBody>
          <a:bodyPr>
            <a:normAutofit/>
          </a:bodyPr>
          <a:lstStyle/>
          <a:p>
            <a:pPr algn="ctr"/>
            <a:r>
              <a:rPr lang="en-US" sz="2800" dirty="0"/>
              <a:t>X-Rays Shed Light on Possible New Treatments for TB</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618170" y="502312"/>
            <a:ext cx="7573830" cy="49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95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82880">
              <a:spcAft>
                <a:spcPts val="600"/>
              </a:spcAft>
            </a:pPr>
            <a:r>
              <a:rPr lang="en-US" sz="2200" dirty="0"/>
              <a:t>X-ray diffraction data revealed the crystal structure of CMX410, a new compound that targets a key enzyme (Pks13) in the cell membrane of the bacterium responsible for tuberculosis (TB).</a:t>
            </a:r>
          </a:p>
          <a:p>
            <a:pPr>
              <a:spcAft>
                <a:spcPts val="600"/>
              </a:spcAft>
            </a:pPr>
            <a:r>
              <a:rPr kumimoji="0" lang="en-US" altLang="ja-JP" sz="2400" b="1" i="0" u="none" strike="noStrike" kern="1200" cap="none" spc="0" normalizeH="0" baseline="0" noProof="0" dirty="0">
                <a:ln>
                  <a:noFill/>
                </a:ln>
                <a:solidFill>
                  <a:prstClr val="black"/>
                </a:solidFill>
                <a:effectLst/>
                <a:uLnTx/>
                <a:uFillTx/>
                <a:latin typeface="+mj-lt"/>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mj-lt"/>
                <a:ea typeface="Calibri" pitchFamily="34" charset="0"/>
                <a:cs typeface="Calibri"/>
              </a:rPr>
              <a:t> Impact</a:t>
            </a:r>
          </a:p>
          <a:p>
            <a:pPr marL="201168">
              <a:spcAft>
                <a:spcPts val="600"/>
              </a:spcAft>
            </a:pPr>
            <a:r>
              <a:rPr lang="en-US" sz="2200" dirty="0"/>
              <a:t>CMX410 is a promising new candidate to treat TB, including multidrug-resistant strains. </a:t>
            </a:r>
          </a:p>
          <a:p>
            <a:pPr>
              <a:spcAft>
                <a:spcPts val="400"/>
              </a:spcAft>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lnSpc>
                <a:spcPct val="95000"/>
              </a:lnSpc>
              <a:spcAft>
                <a:spcPts val="600"/>
              </a:spcAft>
              <a:buFont typeface="Arial" panose="020B0604020202020204" pitchFamily="34" charset="0"/>
              <a:buChar char="•"/>
              <a:defRPr/>
            </a:pPr>
            <a:r>
              <a:rPr lang="en-US" sz="2000" dirty="0"/>
              <a:t>Protein crystallography data from the Advanced Light Source, Advanced Photon Source, and National Synchrotron Light Source-II revealed the interaction between CMX410 and Pks13 that permanently disables the bacterial enzyme. </a:t>
            </a:r>
          </a:p>
          <a:p>
            <a:pPr marL="288925" lvl="1" indent="-165100" fontAlgn="base">
              <a:lnSpc>
                <a:spcPct val="95000"/>
              </a:lnSpc>
              <a:spcAft>
                <a:spcPts val="600"/>
              </a:spcAft>
              <a:buFont typeface="Arial" panose="020B0604020202020204" pitchFamily="34" charset="0"/>
              <a:buChar char="•"/>
              <a:defRPr/>
            </a:pPr>
            <a:r>
              <a:rPr lang="en-US" sz="2000" dirty="0"/>
              <a:t>To capture the reaction steps, the team sampled many conditions to ‘trap’ the intermediates as the inhibitor engaged with the enzyme. </a:t>
            </a:r>
          </a:p>
        </p:txBody>
      </p:sp>
      <p:sp>
        <p:nvSpPr>
          <p:cNvPr id="5" name="TextBox 4">
            <a:extLst>
              <a:ext uri="{FF2B5EF4-FFF2-40B4-BE49-F238E27FC236}">
                <a16:creationId xmlns:a16="http://schemas.microsoft.com/office/drawing/2014/main" id="{49B2BCC9-030F-8595-73CD-F119708DF463}"/>
              </a:ext>
            </a:extLst>
          </p:cNvPr>
          <p:cNvSpPr txBox="1"/>
          <p:nvPr/>
        </p:nvSpPr>
        <p:spPr>
          <a:xfrm>
            <a:off x="109235" y="3122383"/>
            <a:ext cx="4329445" cy="2308324"/>
          </a:xfrm>
          <a:prstGeom prst="rect">
            <a:avLst/>
          </a:prstGeom>
          <a:noFill/>
        </p:spPr>
        <p:txBody>
          <a:bodyPr wrap="square" rtlCol="0">
            <a:spAutoFit/>
          </a:bodyPr>
          <a:lstStyle/>
          <a:p>
            <a:r>
              <a:rPr lang="en-US" sz="1600" dirty="0"/>
              <a:t>Protein crystallography revealed the reaction steps between compound CMX410 and the active site of the acyl transferase domain in Pks13. (a) A catalytic amino acid in the active site (blue shaded region) on Pks13, a cell wall enzyme in </a:t>
            </a:r>
            <a:r>
              <a:rPr lang="en-US" sz="1600" i="1" dirty="0"/>
              <a:t>Mycobacterium tuberculosis</a:t>
            </a:r>
            <a:r>
              <a:rPr lang="en-US" sz="1600" dirty="0"/>
              <a:t>. (b) CMX410 converts an amino acid in the active site into </a:t>
            </a:r>
            <a:r>
              <a:rPr lang="el-GR" sz="1600" dirty="0"/>
              <a:t>β-</a:t>
            </a:r>
            <a:r>
              <a:rPr lang="en-US" sz="1600" dirty="0"/>
              <a:t>lactam. (c) The transformed bacterial enzyme Pks13 is now permanently disabled.</a:t>
            </a:r>
          </a:p>
        </p:txBody>
      </p:sp>
      <p:pic>
        <p:nvPicPr>
          <p:cNvPr id="6" name="Picture 5" descr="0000_2016_ALS_Primary_Multiblue_SIgnature_RGB_ELCTRONIC.png">
            <a:extLst>
              <a:ext uri="{FF2B5EF4-FFF2-40B4-BE49-F238E27FC236}">
                <a16:creationId xmlns:a16="http://schemas.microsoft.com/office/drawing/2014/main" id="{BB190BFF-E27D-EA44-208D-E3D1E2345C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198948" y="5755385"/>
            <a:ext cx="761505" cy="512552"/>
          </a:xfrm>
          <a:prstGeom prst="rect">
            <a:avLst/>
          </a:prstGeom>
        </p:spPr>
      </p:pic>
      <p:pic>
        <p:nvPicPr>
          <p:cNvPr id="8" name="Picture 7">
            <a:extLst>
              <a:ext uri="{FF2B5EF4-FFF2-40B4-BE49-F238E27FC236}">
                <a16:creationId xmlns:a16="http://schemas.microsoft.com/office/drawing/2014/main" id="{2C06680F-BFC4-018B-9E25-CD5C6275E7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6896" y="5799722"/>
            <a:ext cx="352196" cy="457200"/>
          </a:xfrm>
          <a:prstGeom prst="rect">
            <a:avLst/>
          </a:prstGeom>
        </p:spPr>
      </p:pic>
      <p:pic>
        <p:nvPicPr>
          <p:cNvPr id="13" name="Picture 12">
            <a:extLst>
              <a:ext uri="{FF2B5EF4-FFF2-40B4-BE49-F238E27FC236}">
                <a16:creationId xmlns:a16="http://schemas.microsoft.com/office/drawing/2014/main" id="{D7929899-7C0D-85C6-D1CF-4ABB1DA7A5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3672" y="5612833"/>
            <a:ext cx="1171575" cy="228600"/>
          </a:xfrm>
          <a:prstGeom prst="rect">
            <a:avLst/>
          </a:prstGeom>
        </p:spPr>
      </p:pic>
      <p:pic>
        <p:nvPicPr>
          <p:cNvPr id="17" name="Picture 16">
            <a:extLst>
              <a:ext uri="{FF2B5EF4-FFF2-40B4-BE49-F238E27FC236}">
                <a16:creationId xmlns:a16="http://schemas.microsoft.com/office/drawing/2014/main" id="{5DB6618B-1523-3FAB-13DA-8351D525A7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2776" y="5846825"/>
            <a:ext cx="445038" cy="365760"/>
          </a:xfrm>
          <a:prstGeom prst="rect">
            <a:avLst/>
          </a:prstGeom>
        </p:spPr>
      </p:pic>
      <p:pic>
        <p:nvPicPr>
          <p:cNvPr id="19" name="Picture 18">
            <a:extLst>
              <a:ext uri="{FF2B5EF4-FFF2-40B4-BE49-F238E27FC236}">
                <a16:creationId xmlns:a16="http://schemas.microsoft.com/office/drawing/2014/main" id="{ACC6B3B8-2822-59F2-32A7-8CF349BC5E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0541" y="5957175"/>
            <a:ext cx="607162" cy="274320"/>
          </a:xfrm>
          <a:prstGeom prst="rect">
            <a:avLst/>
          </a:prstGeom>
        </p:spPr>
      </p:pic>
      <p:pic>
        <p:nvPicPr>
          <p:cNvPr id="24" name="Picture 23">
            <a:extLst>
              <a:ext uri="{FF2B5EF4-FFF2-40B4-BE49-F238E27FC236}">
                <a16:creationId xmlns:a16="http://schemas.microsoft.com/office/drawing/2014/main" id="{663688D7-EABD-BD9A-BDA4-179A1185B9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34981" y="5947897"/>
            <a:ext cx="1053967" cy="274320"/>
          </a:xfrm>
          <a:prstGeom prst="rect">
            <a:avLst/>
          </a:prstGeom>
        </p:spPr>
      </p:pic>
      <p:pic>
        <p:nvPicPr>
          <p:cNvPr id="26" name="Picture 25">
            <a:extLst>
              <a:ext uri="{FF2B5EF4-FFF2-40B4-BE49-F238E27FC236}">
                <a16:creationId xmlns:a16="http://schemas.microsoft.com/office/drawing/2014/main" id="{8B0C11A5-2C99-6073-B9EF-186CD4549583}"/>
              </a:ext>
            </a:extLst>
          </p:cNvPr>
          <p:cNvPicPr>
            <a:picLocks noChangeAspect="1"/>
          </p:cNvPicPr>
          <p:nvPr/>
        </p:nvPicPr>
        <p:blipFill>
          <a:blip r:embed="rId9">
            <a:extLst>
              <a:ext uri="{28A0092B-C50C-407E-A947-70E740481C1C}">
                <a14:useLocalDpi xmlns:a14="http://schemas.microsoft.com/office/drawing/2010/main" val="0"/>
              </a:ext>
            </a:extLst>
          </a:blip>
          <a:srcRect t="32245" b="29294"/>
          <a:stretch>
            <a:fillRect/>
          </a:stretch>
        </p:blipFill>
        <p:spPr>
          <a:xfrm>
            <a:off x="3328365" y="5950615"/>
            <a:ext cx="832103" cy="320040"/>
          </a:xfrm>
          <a:prstGeom prst="rect">
            <a:avLst/>
          </a:prstGeom>
        </p:spPr>
      </p:pic>
      <p:pic>
        <p:nvPicPr>
          <p:cNvPr id="28" name="Picture 27">
            <a:extLst>
              <a:ext uri="{FF2B5EF4-FFF2-40B4-BE49-F238E27FC236}">
                <a16:creationId xmlns:a16="http://schemas.microsoft.com/office/drawing/2014/main" id="{EDD8F8DD-710B-414E-7011-E312022EA6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0470" y="5655265"/>
            <a:ext cx="1505712" cy="182880"/>
          </a:xfrm>
          <a:prstGeom prst="rect">
            <a:avLst/>
          </a:prstGeom>
        </p:spPr>
      </p:pic>
      <p:pic>
        <p:nvPicPr>
          <p:cNvPr id="30" name="Picture 29">
            <a:extLst>
              <a:ext uri="{FF2B5EF4-FFF2-40B4-BE49-F238E27FC236}">
                <a16:creationId xmlns:a16="http://schemas.microsoft.com/office/drawing/2014/main" id="{2232B1D1-7309-94B3-B016-DE61138560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01836" y="5996335"/>
            <a:ext cx="1026544" cy="228600"/>
          </a:xfrm>
          <a:prstGeom prst="rect">
            <a:avLst/>
          </a:prstGeom>
        </p:spPr>
      </p:pic>
      <p:pic>
        <p:nvPicPr>
          <p:cNvPr id="34" name="Picture 33">
            <a:extLst>
              <a:ext uri="{FF2B5EF4-FFF2-40B4-BE49-F238E27FC236}">
                <a16:creationId xmlns:a16="http://schemas.microsoft.com/office/drawing/2014/main" id="{A7950455-F3F8-EFA1-ABA4-59F98C9C95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13269" y="5933549"/>
            <a:ext cx="1016775" cy="365760"/>
          </a:xfrm>
          <a:prstGeom prst="rect">
            <a:avLst/>
          </a:prstGeom>
        </p:spPr>
      </p:pic>
      <p:pic>
        <p:nvPicPr>
          <p:cNvPr id="36" name="Picture 35">
            <a:extLst>
              <a:ext uri="{FF2B5EF4-FFF2-40B4-BE49-F238E27FC236}">
                <a16:creationId xmlns:a16="http://schemas.microsoft.com/office/drawing/2014/main" id="{9BD24EF3-5BA8-3CBF-28AF-0A28EB1498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41094" y="5947897"/>
            <a:ext cx="826995" cy="274320"/>
          </a:xfrm>
          <a:prstGeom prst="rect">
            <a:avLst/>
          </a:prstGeom>
        </p:spPr>
      </p:pic>
      <p:pic>
        <p:nvPicPr>
          <p:cNvPr id="40" name="Picture 39">
            <a:extLst>
              <a:ext uri="{FF2B5EF4-FFF2-40B4-BE49-F238E27FC236}">
                <a16:creationId xmlns:a16="http://schemas.microsoft.com/office/drawing/2014/main" id="{CEB958F8-359C-9C6A-03B4-B5426DD049CC}"/>
              </a:ext>
            </a:extLst>
          </p:cNvPr>
          <p:cNvPicPr>
            <a:picLocks noChangeAspect="1"/>
          </p:cNvPicPr>
          <p:nvPr/>
        </p:nvPicPr>
        <p:blipFill>
          <a:blip r:embed="rId14">
            <a:extLst>
              <a:ext uri="{28A0092B-C50C-407E-A947-70E740481C1C}">
                <a14:useLocalDpi xmlns:a14="http://schemas.microsoft.com/office/drawing/2010/main" val="0"/>
              </a:ext>
            </a:extLst>
          </a:blip>
          <a:srcRect l="12385" t="15833" r="13339" b="16631"/>
          <a:stretch>
            <a:fillRect/>
          </a:stretch>
        </p:blipFill>
        <p:spPr>
          <a:xfrm>
            <a:off x="5885723" y="5540965"/>
            <a:ext cx="1081220" cy="411480"/>
          </a:xfrm>
          <a:prstGeom prst="rect">
            <a:avLst/>
          </a:prstGeom>
        </p:spPr>
      </p:pic>
      <p:pic>
        <p:nvPicPr>
          <p:cNvPr id="2" name="Picture 1">
            <a:extLst>
              <a:ext uri="{FF2B5EF4-FFF2-40B4-BE49-F238E27FC236}">
                <a16:creationId xmlns:a16="http://schemas.microsoft.com/office/drawing/2014/main" id="{8A86CB38-2DE8-B2E5-2F1E-43632EE53DF1}"/>
              </a:ext>
            </a:extLst>
          </p:cNvPr>
          <p:cNvPicPr>
            <a:picLocks noChangeAspect="1"/>
          </p:cNvPicPr>
          <p:nvPr/>
        </p:nvPicPr>
        <p:blipFill>
          <a:blip r:embed="rId15">
            <a:extLst>
              <a:ext uri="{28A0092B-C50C-407E-A947-70E740481C1C}">
                <a14:useLocalDpi xmlns:a14="http://schemas.microsoft.com/office/drawing/2010/main" val="0"/>
              </a:ext>
            </a:extLst>
          </a:blip>
          <a:srcRect l="10765" t="36852" r="9095" b="37165"/>
          <a:stretch>
            <a:fillRect/>
          </a:stretch>
        </p:blipFill>
        <p:spPr>
          <a:xfrm>
            <a:off x="8158015" y="5609885"/>
            <a:ext cx="987111" cy="320040"/>
          </a:xfrm>
          <a:prstGeom prst="rect">
            <a:avLst/>
          </a:prstGeom>
        </p:spPr>
      </p:pic>
      <p:pic>
        <p:nvPicPr>
          <p:cNvPr id="9" name="Picture 8">
            <a:extLst>
              <a:ext uri="{FF2B5EF4-FFF2-40B4-BE49-F238E27FC236}">
                <a16:creationId xmlns:a16="http://schemas.microsoft.com/office/drawing/2014/main" id="{16F81434-6BDC-3647-05FC-28119581D59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99639" y="5879317"/>
            <a:ext cx="609976" cy="411480"/>
          </a:xfrm>
          <a:prstGeom prst="rect">
            <a:avLst/>
          </a:prstGeom>
        </p:spPr>
      </p:pic>
      <p:pic>
        <p:nvPicPr>
          <p:cNvPr id="12" name="Picture 11">
            <a:extLst>
              <a:ext uri="{FF2B5EF4-FFF2-40B4-BE49-F238E27FC236}">
                <a16:creationId xmlns:a16="http://schemas.microsoft.com/office/drawing/2014/main" id="{0BDFDCA8-8113-F7E2-CEA1-BDFAA775E68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051007" y="5616477"/>
            <a:ext cx="1062080" cy="320040"/>
          </a:xfrm>
          <a:prstGeom prst="rect">
            <a:avLst/>
          </a:prstGeom>
        </p:spPr>
      </p:pic>
      <p:pic>
        <p:nvPicPr>
          <p:cNvPr id="14" name="Picture 13">
            <a:extLst>
              <a:ext uri="{FF2B5EF4-FFF2-40B4-BE49-F238E27FC236}">
                <a16:creationId xmlns:a16="http://schemas.microsoft.com/office/drawing/2014/main" id="{C77468C2-9022-97B0-740B-676DA000E07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6170" y="1019855"/>
            <a:ext cx="4572000" cy="1958256"/>
          </a:xfrm>
          <a:prstGeom prst="rect">
            <a:avLst/>
          </a:prstGeom>
        </p:spPr>
      </p:pic>
    </p:spTree>
    <p:extLst>
      <p:ext uri="{BB962C8B-B14F-4D97-AF65-F5344CB8AC3E}">
        <p14:creationId xmlns:p14="http://schemas.microsoft.com/office/powerpoint/2010/main" val="151946578"/>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45961</TotalTime>
  <Words>896</Words>
  <Application>Microsoft Macintosh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Avenir Next LT Pro</vt:lpstr>
      <vt:lpstr>AvenirNext LT Pro Bold</vt:lpstr>
      <vt:lpstr>AvenirNext LT Pro Regular</vt:lpstr>
      <vt:lpstr>Calibri</vt:lpstr>
      <vt:lpstr>Wingdings</vt:lpstr>
      <vt:lpstr>1_Office Theme</vt:lpstr>
      <vt:lpstr>X-Rays Shed Light on Possible New Treatments for TB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Stacy Kish</cp:lastModifiedBy>
  <cp:revision>598</cp:revision>
  <cp:lastPrinted>2025-06-15T19:09:52Z</cp:lastPrinted>
  <dcterms:created xsi:type="dcterms:W3CDTF">2024-01-05T19:34:06Z</dcterms:created>
  <dcterms:modified xsi:type="dcterms:W3CDTF">2025-10-30T14:52:27Z</dcterms:modified>
</cp:coreProperties>
</file>