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574" autoAdjust="0"/>
    <p:restoredTop sz="96461" autoAdjust="0"/>
  </p:normalViewPr>
  <p:slideViewPr>
    <p:cSldViewPr snapToGrid="0">
      <p:cViewPr varScale="1">
        <p:scale>
          <a:sx n="133" d="100"/>
          <a:sy n="133" d="100"/>
        </p:scale>
        <p:origin x="896" y="200"/>
      </p:cViewPr>
      <p:guideLst/>
    </p:cSldViewPr>
  </p:slideViewPr>
  <p:outlineViewPr>
    <p:cViewPr>
      <p:scale>
        <a:sx n="33" d="100"/>
        <a:sy n="33" d="100"/>
      </p:scale>
      <p:origin x="0" y="0"/>
    </p:cViewPr>
  </p:outlineViewPr>
  <p:notesTextViewPr>
    <p:cViewPr>
      <p:scale>
        <a:sx n="160" d="100"/>
        <a:sy n="160" d="100"/>
      </p:scale>
      <p:origin x="0" y="-4624"/>
    </p:cViewPr>
  </p:notesTextViewPr>
  <p:sorterViewPr>
    <p:cViewPr>
      <p:scale>
        <a:sx n="80" d="100"/>
        <a:sy n="80" d="100"/>
      </p:scale>
      <p:origin x="0" y="0"/>
    </p:cViewPr>
  </p:sorterViewPr>
  <p:notesViewPr>
    <p:cSldViewPr snapToGrid="0">
      <p:cViewPr>
        <p:scale>
          <a:sx n="270" d="100"/>
          <a:sy n="270" d="100"/>
        </p:scale>
        <p:origin x="248" y="-1080"/>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A6040-0C3C-44FD-9379-09F79A85B395}" type="datetimeFigureOut">
              <a:rPr lang="en-US"/>
              <a:t>10/30/25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77FC7A-15B8-4666-ADF4-94FD06153BB8}" type="slidenum">
              <a:rPr lang="en-US"/>
              <a:t>‹#›</a:t>
            </a:fld>
            <a:endParaRPr lang="en-US"/>
          </a:p>
        </p:txBody>
      </p:sp>
    </p:spTree>
    <p:extLst>
      <p:ext uri="{BB962C8B-B14F-4D97-AF65-F5344CB8AC3E}">
        <p14:creationId xmlns:p14="http://schemas.microsoft.com/office/powerpoint/2010/main" val="225907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normAutofit fontScale="70000" lnSpcReduction="20000"/>
          </a:bodyPr>
          <a:lstStyle/>
          <a:p>
            <a:r>
              <a:rPr lang="en-US" dirty="0">
                <a:effectLst/>
              </a:rPr>
              <a:t>In nature, atoms align and form organized, repeating, three-dimensional solid structures called lattices. Researchers have long sought to mimic this process in the lab with nanocrystal building blocks that are larger and more varied than atoms to create new superlattice materials with desirable characteristics. These new materials could be used in electronics, energy storage, and even medicine.</a:t>
            </a:r>
          </a:p>
          <a:p>
            <a:endParaRPr lang="en-US" dirty="0">
              <a:effectLst/>
            </a:endParaRPr>
          </a:p>
          <a:p>
            <a:r>
              <a:rPr lang="en-US" dirty="0">
                <a:effectLst/>
              </a:rPr>
              <a:t>Traditional techniques favor a one-step crystallization process using a colloidal phase that forces particles into the superlattice by increasing their density. A two-step pathway, however, has been shown to increase the rate of crystallization even as the process is driven harder, but the underlying mechanism behind this approach remains unclear.</a:t>
            </a:r>
          </a:p>
          <a:p>
            <a:endParaRPr lang="en-US" dirty="0">
              <a:effectLst/>
            </a:endParaRPr>
          </a:p>
          <a:p>
            <a:r>
              <a:rPr lang="en-US" dirty="0">
                <a:effectLst/>
              </a:rPr>
              <a:t>A multi-institutional team of researchers led by UC Berkeley collaborated with scientists from the ALS at Lawrence Berkeley National Laboratory (Berkeley Lab) to reveal the details of the pathways to efficiently assemble a superlattice of nanocrystals that is more effective at conducting electricity.</a:t>
            </a:r>
          </a:p>
          <a:p>
            <a:endParaRPr lang="en-US" dirty="0">
              <a:effectLst/>
            </a:endParaRPr>
          </a:p>
          <a:p>
            <a:r>
              <a:rPr lang="en-US" dirty="0"/>
              <a:t>In the study, the researchers used electrostatics to form complex building blocks that self-assemble through a two-step crystallization process into a superlattice with fewer defects than through a one-step process. The team conducted small-angle x-ray scattering (SAXS) experiments using an anoxic, gas-tight reactor at Berkeley Lab’s Beamline 7.3.3 at the ALS. This setup enabled in situ, real-time tracking of scattering patterns as nanocrystal suspensions transformed into superlattices.</a:t>
            </a:r>
            <a:endParaRPr lang="en-US" dirty="0">
              <a:effectLst/>
            </a:endParaRPr>
          </a:p>
          <a:p>
            <a:pPr rtl="0"/>
            <a:br>
              <a:rPr lang="en-US" dirty="0"/>
            </a:br>
            <a:r>
              <a:rPr lang="en-US" sz="1200" b="1" i="0" u="none" strike="noStrike" kern="1200" dirty="0">
                <a:solidFill>
                  <a:schemeClr val="tx1"/>
                </a:solidFill>
                <a:effectLst/>
                <a:latin typeface="+mn-lt"/>
                <a:ea typeface="+mn-ea"/>
                <a:cs typeface="+mn-cs"/>
              </a:rPr>
              <a:t>Funding:</a:t>
            </a:r>
            <a:r>
              <a:rPr lang="en-US" sz="1200" b="0" i="0" u="none" strike="noStrike" kern="1200" dirty="0">
                <a:solidFill>
                  <a:schemeClr val="tx1"/>
                </a:solidFill>
                <a:effectLst/>
                <a:latin typeface="+mn-lt"/>
                <a:ea typeface="+mn-ea"/>
                <a:cs typeface="+mn-cs"/>
              </a:rPr>
              <a:t> US Department of Energy (DOE), Office of Science, Basic Energy Sciences (BES), Materials Sciences and Engineering Division; University of Chicago Materials Research Science and Engineering Center, supported by the National Science Foundation (NSF); NSF Graduate Research Fellowship program; National Defense Science and Engineering Graduate Fellowship program, Arnold and Mabel Beckman Foundation; Kavli Energy </a:t>
            </a:r>
            <a:r>
              <a:rPr lang="en-US" sz="1200" b="0" i="0" u="none" strike="noStrike" kern="1200" dirty="0" err="1">
                <a:solidFill>
                  <a:schemeClr val="tx1"/>
                </a:solidFill>
                <a:effectLst/>
                <a:latin typeface="+mn-lt"/>
                <a:ea typeface="+mn-ea"/>
                <a:cs typeface="+mn-cs"/>
              </a:rPr>
              <a:t>NanoScience</a:t>
            </a:r>
            <a:r>
              <a:rPr lang="en-US" sz="1200" b="0" i="0" u="none" strike="noStrike" kern="1200" dirty="0">
                <a:solidFill>
                  <a:schemeClr val="tx1"/>
                </a:solidFill>
                <a:effectLst/>
                <a:latin typeface="+mn-lt"/>
                <a:ea typeface="+mn-ea"/>
                <a:cs typeface="+mn-cs"/>
              </a:rPr>
              <a:t> Institute; </a:t>
            </a:r>
            <a:r>
              <a:rPr lang="en-US" sz="1200" b="0" i="0" u="none" strike="noStrike" kern="1200" dirty="0" err="1">
                <a:solidFill>
                  <a:schemeClr val="tx1"/>
                </a:solidFill>
                <a:effectLst/>
                <a:latin typeface="+mn-lt"/>
                <a:ea typeface="+mn-ea"/>
                <a:cs typeface="+mn-cs"/>
              </a:rPr>
              <a:t>Kwanjeong</a:t>
            </a:r>
            <a:r>
              <a:rPr lang="en-US" sz="1200" b="0" i="0" u="none" strike="noStrike" kern="1200" dirty="0">
                <a:solidFill>
                  <a:schemeClr val="tx1"/>
                </a:solidFill>
                <a:effectLst/>
                <a:latin typeface="+mn-lt"/>
                <a:ea typeface="+mn-ea"/>
                <a:cs typeface="+mn-cs"/>
              </a:rPr>
              <a:t> Educational Foundation; Alfred P. Sloan Research Fellowship, the David and Lucile Packard Foundation Fellowships for Science and Engineering; and Camille and Henry Dreyfus Teacher-Scholar Awards. Operations of the ALS and the Stanford Synchrotron Radiation Lightsource at SLAC National Accelerator Laboratory are supported by DOE BES.</a:t>
            </a:r>
          </a:p>
          <a:p>
            <a:pPr rtl="0"/>
            <a:endParaRPr lang="en-US" b="0" dirty="0">
              <a:effectLst/>
            </a:endParaRPr>
          </a:p>
          <a:p>
            <a:pPr rtl="0"/>
            <a:r>
              <a:rPr lang="en-US" sz="1200" b="1" i="0" u="none" strike="noStrike" kern="1200" dirty="0">
                <a:solidFill>
                  <a:schemeClr val="tx1"/>
                </a:solidFill>
                <a:effectLst/>
                <a:latin typeface="+mn-lt"/>
                <a:ea typeface="+mn-ea"/>
                <a:cs typeface="+mn-cs"/>
              </a:rPr>
              <a:t>Researchers: </a:t>
            </a:r>
            <a:r>
              <a:rPr lang="en-US" sz="1200" b="0" i="0" u="none" strike="noStrike" kern="1200" dirty="0">
                <a:solidFill>
                  <a:schemeClr val="tx1"/>
                </a:solidFill>
                <a:effectLst/>
                <a:latin typeface="+mn-lt"/>
                <a:ea typeface="+mn-ea"/>
                <a:cs typeface="+mn-cs"/>
              </a:rPr>
              <a:t>C.P.N. Tanner, V.R.K. Wall, A. Das, J.K. Utterback, L.M. </a:t>
            </a:r>
            <a:r>
              <a:rPr lang="en-US" sz="1200" b="0" i="0" u="none" strike="noStrike" kern="1200" dirty="0" err="1">
                <a:solidFill>
                  <a:schemeClr val="tx1"/>
                </a:solidFill>
                <a:effectLst/>
                <a:latin typeface="+mn-lt"/>
                <a:ea typeface="+mn-ea"/>
                <a:cs typeface="+mn-cs"/>
              </a:rPr>
              <a:t>Hamerlynck</a:t>
            </a:r>
            <a:r>
              <a:rPr lang="en-US" sz="1200" b="0" i="0" u="none" strike="noStrike" kern="1200" dirty="0">
                <a:solidFill>
                  <a:schemeClr val="tx1"/>
                </a:solidFill>
                <a:effectLst/>
                <a:latin typeface="+mn-lt"/>
                <a:ea typeface="+mn-ea"/>
                <a:cs typeface="+mn-cs"/>
              </a:rPr>
              <a:t>, J.G. Raybin, R.B. Wai, J.A. Tan, M. </a:t>
            </a:r>
            <a:r>
              <a:rPr lang="en-US" sz="1200" b="0" i="0" u="none" strike="noStrike" kern="1200" dirty="0" err="1">
                <a:solidFill>
                  <a:schemeClr val="tx1"/>
                </a:solidFill>
                <a:effectLst/>
                <a:latin typeface="+mn-lt"/>
                <a:ea typeface="+mn-ea"/>
                <a:cs typeface="+mn-cs"/>
              </a:rPr>
              <a:t>Gababa</a:t>
            </a:r>
            <a:r>
              <a:rPr lang="en-US" sz="1200" b="0" i="0" u="none" strike="noStrike" kern="1200" dirty="0">
                <a:solidFill>
                  <a:schemeClr val="tx1"/>
                </a:solidFill>
                <a:effectLst/>
                <a:latin typeface="+mn-lt"/>
                <a:ea typeface="+mn-ea"/>
                <a:cs typeface="+mn-cs"/>
              </a:rPr>
              <a:t>, and D.T. Limmer (University of California, Berkeley); J. Portner and A. Jeong (University of Chicago); M.J. Hurley, N. Leonard, and S.W. Teitelbaum (Arizona State University); C. Zhu, E. Schaible (ALS); C.J. Tassone (Stanford Synchrotron Radiation Lightsource, SLAC National Accelerator Laboratory); D.V. </a:t>
            </a:r>
            <a:r>
              <a:rPr lang="en-US" sz="1200" b="0" i="0" u="none" strike="noStrike" kern="1200" dirty="0" err="1">
                <a:solidFill>
                  <a:schemeClr val="tx1"/>
                </a:solidFill>
                <a:effectLst/>
                <a:latin typeface="+mn-lt"/>
                <a:ea typeface="+mn-ea"/>
                <a:cs typeface="+mn-cs"/>
              </a:rPr>
              <a:t>Talapin</a:t>
            </a:r>
            <a:r>
              <a:rPr lang="en-US" sz="1200" b="0" i="0" u="none" strike="noStrike" kern="1200" dirty="0">
                <a:solidFill>
                  <a:schemeClr val="tx1"/>
                </a:solidFill>
                <a:effectLst/>
                <a:latin typeface="+mn-lt"/>
                <a:ea typeface="+mn-ea"/>
                <a:cs typeface="+mn-cs"/>
              </a:rPr>
              <a:t> (University of Chicago and Argonne National Laboratory); and Naomi S. Ginsberg (University of California, Berkeley, Berkeley Lab, and STROBE)</a:t>
            </a:r>
            <a:endParaRPr lang="en-US" sz="1200" b="0" dirty="0">
              <a:effectLst/>
            </a:endParaRP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URL: https://</a:t>
            </a:r>
            <a:r>
              <a:rPr lang="en-US" sz="1200" b="0" i="0" u="none" strike="noStrike" kern="1200" dirty="0" err="1">
                <a:solidFill>
                  <a:schemeClr val="tx1"/>
                </a:solidFill>
                <a:effectLst/>
                <a:latin typeface="+mn-lt"/>
                <a:ea typeface="+mn-ea"/>
                <a:cs typeface="+mn-cs"/>
              </a:rPr>
              <a:t>als.lbl.gov</a:t>
            </a:r>
            <a:r>
              <a:rPr lang="en-US" sz="1200" b="0" i="0" u="none" strike="noStrike" kern="1200">
                <a:solidFill>
                  <a:schemeClr val="tx1"/>
                </a:solidFill>
                <a:effectLst/>
                <a:latin typeface="+mn-lt"/>
                <a:ea typeface="+mn-ea"/>
                <a:cs typeface="+mn-cs"/>
              </a:rPr>
              <a:t>/building-materials-from-the-nanocrystal-up/</a:t>
            </a:r>
            <a:endParaRPr lang="en-US" sz="1200" kern="1200" dirty="0">
              <a:solidFill>
                <a:schemeClr val="tx1"/>
              </a:solidFill>
              <a:effectLst/>
              <a:latin typeface="Calibri" panose="020F0502020204030204" pitchFamily="34" charset="0"/>
              <a:ea typeface="+mn-ea"/>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76D4B8-3D7E-42E7-AF06-6D9133F7F08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644781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3" name="Content Placeholder 2"/>
          <p:cNvSpPr>
            <a:spLocks noGrp="1"/>
          </p:cNvSpPr>
          <p:nvPr>
            <p:ph idx="1"/>
          </p:nvPr>
        </p:nvSpPr>
        <p:spPr/>
        <p:txBody>
          <a:bodyPr/>
          <a:lstStyle>
            <a:lvl1pPr marL="228600" indent="-2286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a:extLst>
              <a:ext uri="{FF2B5EF4-FFF2-40B4-BE49-F238E27FC236}">
                <a16:creationId xmlns:a16="http://schemas.microsoft.com/office/drawing/2014/main"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a:pPr/>
              <a:t>‹#›</a:t>
            </a:fld>
            <a:endParaRPr lang="en-US"/>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11" name="TextBox 10"/>
          <p:cNvSpPr txBox="1"/>
          <p:nvPr userDrawn="1"/>
        </p:nvSpPr>
        <p:spPr>
          <a:xfrm>
            <a:off x="9719079" y="6398798"/>
            <a:ext cx="247292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https://science.osti.gov/</a:t>
            </a:r>
          </a:p>
        </p:txBody>
      </p:sp>
    </p:spTree>
    <p:extLst>
      <p:ext uri="{BB962C8B-B14F-4D97-AF65-F5344CB8AC3E}">
        <p14:creationId xmlns:p14="http://schemas.microsoft.com/office/powerpoint/2010/main" val="1293025347"/>
      </p:ext>
    </p:extLst>
  </p:cSld>
  <p:clrMapOvr>
    <a:masterClrMapping/>
  </p:clrMapOvr>
  <p:hf hd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8791" y="177283"/>
            <a:ext cx="11317044" cy="801663"/>
          </a:xfrm>
          <a:prstGeom prst="rect">
            <a:avLst/>
          </a:prstGeom>
        </p:spPr>
        <p:txBody>
          <a:bodyPr vert="horz" lIns="91440" tIns="45720" rIns="91440" bIns="45720" rtlCol="0" anchor="ctr">
            <a:normAutofit/>
          </a:bodyPr>
          <a:lstStyle/>
          <a:p>
            <a:r>
              <a:rPr lang="en-US"/>
              <a:t>Click to edit title</a:t>
            </a:r>
          </a:p>
        </p:txBody>
      </p:sp>
      <p:sp>
        <p:nvSpPr>
          <p:cNvPr id="3" name="Text Placeholder 2"/>
          <p:cNvSpPr>
            <a:spLocks noGrp="1"/>
          </p:cNvSpPr>
          <p:nvPr>
            <p:ph type="body" idx="1"/>
          </p:nvPr>
        </p:nvSpPr>
        <p:spPr>
          <a:xfrm>
            <a:off x="408791" y="1194099"/>
            <a:ext cx="11317044" cy="498286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a:pPr/>
              <a:t>‹#›</a:t>
            </a:fld>
            <a:endParaRPr lang="en-US" dirty="0"/>
          </a:p>
        </p:txBody>
      </p:sp>
    </p:spTree>
    <p:extLst>
      <p:ext uri="{BB962C8B-B14F-4D97-AF65-F5344CB8AC3E}">
        <p14:creationId xmlns:p14="http://schemas.microsoft.com/office/powerpoint/2010/main" val="374176541"/>
      </p:ext>
    </p:extLst>
  </p:cSld>
  <p:clrMap bg1="lt1" tx1="dk1" bg2="lt2" tx2="dk2" accent1="accent1" accent2="accent2" accent3="accent3" accent4="accent4" accent5="accent5" accent6="accent6" hlink="hlink" folHlink="folHlink"/>
  <p:sldLayoutIdLst>
    <p:sldLayoutId id="2147483653" r:id="rId1"/>
  </p:sldLayoutIdLst>
  <p:hf hdr="0" dt="0"/>
  <p:txStyles>
    <p:titleStyle>
      <a:lvl1pPr algn="l" defTabSz="914400" rtl="0" eaLnBrk="1" latinLnBrk="0" hangingPunct="1">
        <a:lnSpc>
          <a:spcPct val="90000"/>
        </a:lnSpc>
        <a:spcBef>
          <a:spcPct val="0"/>
        </a:spcBef>
        <a:buNone/>
        <a:defRPr sz="4000" b="1" kern="1200">
          <a:solidFill>
            <a:schemeClr val="tx1"/>
          </a:solidFill>
          <a:latin typeface="+mj-lt"/>
          <a:ea typeface="Segoe UI Black" panose="020B0A02040204020203" pitchFamily="34" charset="0"/>
          <a:cs typeface="+mj-cs"/>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venir Next LT Pro" panose="020B0504020202020204" pitchFamily="34" charset="0"/>
          <a:ea typeface="+mn-ea"/>
          <a:cs typeface="+mn-cs"/>
        </a:defRPr>
      </a:lvl1pPr>
      <a:lvl2pPr marL="685800" indent="-228600" algn="l" defTabSz="914400" rtl="0" eaLnBrk="1" latinLnBrk="0" hangingPunct="1">
        <a:lnSpc>
          <a:spcPct val="90000"/>
        </a:lnSpc>
        <a:spcBef>
          <a:spcPts val="500"/>
        </a:spcBef>
        <a:buClrTx/>
        <a:buFontTx/>
        <a:buChar char="◦"/>
        <a:defRPr sz="2000" kern="1200">
          <a:solidFill>
            <a:schemeClr val="tx1"/>
          </a:solidFill>
          <a:latin typeface="Avenir Next LT Pro" panose="020B0504020202020204" pitchFamily="34" charset="0"/>
          <a:ea typeface="+mn-ea"/>
          <a:cs typeface="+mn-cs"/>
        </a:defRPr>
      </a:lvl2pPr>
      <a:lvl3pPr marL="1143000" indent="-228600" algn="l" defTabSz="914400" rtl="0" eaLnBrk="1" latinLnBrk="0" hangingPunct="1">
        <a:lnSpc>
          <a:spcPct val="90000"/>
        </a:lnSpc>
        <a:spcBef>
          <a:spcPts val="500"/>
        </a:spcBef>
        <a:buClrTx/>
        <a:buFont typeface="Wingdings" panose="05000000000000000000" pitchFamily="2" charset="2"/>
        <a:buChar char="§"/>
        <a:defRPr sz="1800" kern="1200">
          <a:solidFill>
            <a:schemeClr val="tx1"/>
          </a:solidFill>
          <a:latin typeface="Avenir Next LT Pro" panose="020B05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venir Next LT Pro" panose="020B05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venir Next LT Pro" panose="020B05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AA899E0-809B-46E5-9CA7-368D37C42E37}"/>
              </a:ext>
            </a:extLst>
          </p:cNvPr>
          <p:cNvSpPr>
            <a:spLocks noGrp="1"/>
          </p:cNvSpPr>
          <p:nvPr>
            <p:ph type="sldNum" sz="quarter" idx="12"/>
          </p:nvPr>
        </p:nvSpPr>
        <p:spPr>
          <a:xfrm>
            <a:off x="11436808" y="6308056"/>
            <a:ext cx="576296" cy="365125"/>
          </a:xfrm>
          <a:prstGeom prst="rect">
            <a:avLst/>
          </a:prstGeom>
        </p:spPr>
        <p:txBody>
          <a:bodyPr vert="horz" lIns="91440" tIns="45720" rIns="91440" bIns="45720" rtlCol="0" anchor="ctr"/>
          <a:lstStyle>
            <a:defPPr>
              <a:defRPr lang="en-US"/>
            </a:defPPr>
            <a:lvl1pPr marL="0" algn="r" defTabSz="914400" rtl="0" eaLnBrk="1" latinLnBrk="0" hangingPunct="1">
              <a:defRPr sz="1000"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6CA2777-A89F-4130-B308-73BB65955918}" type="slidenum">
              <a:rPr kumimoji="0" lang="en-US" sz="1000" b="0" i="0" u="none" strike="noStrike" kern="1200" cap="none" spc="0" normalizeH="0" baseline="0" noProof="0">
                <a:ln>
                  <a:noFill/>
                </a:ln>
                <a:solidFill>
                  <a:srgbClr val="10436A">
                    <a:lumMod val="75000"/>
                  </a:srgbClr>
                </a:solidFill>
                <a:effectLst/>
                <a:uLnTx/>
                <a:uFillTx/>
                <a:latin typeface="AvenirNext LT Pro Regular"/>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000" b="0" i="0" u="none" strike="noStrike" kern="1200" cap="none" spc="0" normalizeH="0" baseline="0" noProof="0" dirty="0">
              <a:ln>
                <a:noFill/>
              </a:ln>
              <a:solidFill>
                <a:srgbClr val="0F3F66"/>
              </a:solidFill>
              <a:effectLst/>
              <a:uLnTx/>
              <a:uFillTx/>
              <a:latin typeface="Arial" charset="0"/>
              <a:ea typeface="+mn-ea"/>
              <a:cs typeface="+mn-cs"/>
            </a:endParaRPr>
          </a:p>
        </p:txBody>
      </p:sp>
      <p:sp>
        <p:nvSpPr>
          <p:cNvPr id="23" name="Rectangle 22">
            <a:extLst>
              <a:ext uri="{FF2B5EF4-FFF2-40B4-BE49-F238E27FC236}">
                <a16:creationId xmlns:a16="http://schemas.microsoft.com/office/drawing/2014/main" id="{61E319B0-40C1-4006-BDAD-053C6FD8ABA8}"/>
              </a:ext>
            </a:extLst>
          </p:cNvPr>
          <p:cNvSpPr/>
          <p:nvPr/>
        </p:nvSpPr>
        <p:spPr>
          <a:xfrm>
            <a:off x="58390" y="5735328"/>
            <a:ext cx="4557263" cy="615553"/>
          </a:xfrm>
          <a:prstGeom prst="rect">
            <a:avLst/>
          </a:prstGeom>
          <a:noFill/>
        </p:spPr>
        <p:txBody>
          <a:bodyPr wrap="square">
            <a:spAutoFit/>
          </a:bodyPr>
          <a:lstStyle/>
          <a:p>
            <a:r>
              <a:rPr lang="en-US" sz="1000" dirty="0"/>
              <a:t>C.P.N. Tanner, V.R.K. Wall, J. Portner, A. Jeong, et al., </a:t>
            </a:r>
            <a:r>
              <a:rPr lang="en-US" sz="1000" i="1" dirty="0"/>
              <a:t>Nat. Phys, </a:t>
            </a:r>
            <a:r>
              <a:rPr lang="en-US" sz="1000" b="1" dirty="0"/>
              <a:t>21</a:t>
            </a:r>
            <a:r>
              <a:rPr lang="en-US" sz="1000" dirty="0"/>
              <a:t>,</a:t>
            </a:r>
            <a:r>
              <a:rPr lang="en-US" sz="1000" i="1" dirty="0"/>
              <a:t> </a:t>
            </a:r>
            <a:r>
              <a:rPr lang="en-US" sz="1000" dirty="0"/>
              <a:t>1594–1602 (2025)</a:t>
            </a:r>
            <a:r>
              <a:rPr lang="en-US" sz="1000" i="1" dirty="0"/>
              <a:t>, </a:t>
            </a:r>
            <a:r>
              <a:rPr lang="en-US" sz="1000" dirty="0" err="1"/>
              <a:t>doi</a:t>
            </a:r>
            <a:r>
              <a:rPr lang="en-US" sz="1000" dirty="0"/>
              <a:t>: 10.1038/s41567-025-02996-5.</a:t>
            </a:r>
            <a:br>
              <a:rPr lang="en-US" sz="1000" dirty="0"/>
            </a:br>
            <a:endParaRPr lang="en-US" sz="400" dirty="0"/>
          </a:p>
          <a:p>
            <a:r>
              <a:rPr lang="en-US" sz="1000" dirty="0">
                <a:solidFill>
                  <a:prstClr val="black"/>
                </a:solidFill>
                <a:cs typeface="Arial" panose="020B0604020202020204" pitchFamily="34" charset="0"/>
              </a:rPr>
              <a:t>Work was performed at </a:t>
            </a:r>
            <a:r>
              <a:rPr lang="en-US" sz="1000" dirty="0"/>
              <a:t>ALS/Argonne/SLAC.</a:t>
            </a:r>
            <a:endParaRPr kumimoji="0" lang="en-US" sz="1000" b="0" i="0" u="none" strike="noStrike" kern="1200" cap="none" spc="0" normalizeH="0" baseline="0" noProof="0" dirty="0">
              <a:ln>
                <a:noFill/>
              </a:ln>
              <a:solidFill>
                <a:prstClr val="black"/>
              </a:solidFill>
              <a:effectLst/>
              <a:uLnTx/>
              <a:uFillTx/>
              <a:ea typeface="+mn-ea"/>
              <a:cs typeface="Arial" panose="020B0604020202020204" pitchFamily="34" charset="0"/>
            </a:endParaRPr>
          </a:p>
        </p:txBody>
      </p:sp>
      <p:sp>
        <p:nvSpPr>
          <p:cNvPr id="11" name="Title 1">
            <a:extLst>
              <a:ext uri="{FF2B5EF4-FFF2-40B4-BE49-F238E27FC236}">
                <a16:creationId xmlns:a16="http://schemas.microsoft.com/office/drawing/2014/main" id="{D7747B4D-9046-8D0D-DAD5-B6C30624EFD2}"/>
              </a:ext>
            </a:extLst>
          </p:cNvPr>
          <p:cNvSpPr>
            <a:spLocks noGrp="1"/>
          </p:cNvSpPr>
          <p:nvPr>
            <p:ph type="title"/>
          </p:nvPr>
        </p:nvSpPr>
        <p:spPr>
          <a:xfrm>
            <a:off x="137170" y="-186397"/>
            <a:ext cx="11901893" cy="902525"/>
          </a:xfrm>
          <a:ln>
            <a:noFill/>
          </a:ln>
        </p:spPr>
        <p:txBody>
          <a:bodyPr>
            <a:normAutofit/>
          </a:bodyPr>
          <a:lstStyle/>
          <a:p>
            <a:pPr algn="ctr"/>
            <a:r>
              <a:rPr lang="en-US" sz="2800" dirty="0"/>
              <a:t>Building Materials from the Nanocrystal Up </a:t>
            </a:r>
          </a:p>
        </p:txBody>
      </p:sp>
      <p:sp>
        <p:nvSpPr>
          <p:cNvPr id="7" name="Rectangle 35">
            <a:extLst>
              <a:ext uri="{FF2B5EF4-FFF2-40B4-BE49-F238E27FC236}">
                <a16:creationId xmlns:a16="http://schemas.microsoft.com/office/drawing/2014/main" id="{322F0C1E-BB76-835D-DB74-01D75D303C0B}"/>
              </a:ext>
            </a:extLst>
          </p:cNvPr>
          <p:cNvSpPr>
            <a:spLocks noChangeArrowheads="1"/>
          </p:cNvSpPr>
          <p:nvPr/>
        </p:nvSpPr>
        <p:spPr bwMode="auto">
          <a:xfrm>
            <a:off x="4116045" y="440995"/>
            <a:ext cx="8017565" cy="614219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marL="0" marR="0" lvl="0" indent="0" algn="l" defTabSz="914400" rtl="0" eaLnBrk="1" fontAlgn="base" latinLnBrk="0" hangingPunct="1">
              <a:lnSpc>
                <a:spcPct val="95000"/>
              </a:lnSpc>
              <a:spcBef>
                <a:spcPct val="0"/>
              </a:spcBef>
              <a:buClrTx/>
              <a:buSzTx/>
              <a:buFontTx/>
              <a:buNone/>
              <a:tabLst/>
              <a:defRPr/>
            </a:pPr>
            <a:r>
              <a:rPr kumimoji="0" lang="en-US" sz="2400" b="1" i="0" u="none" strike="noStrike" kern="1200" cap="none" spc="0" normalizeH="0" baseline="0" noProof="0" dirty="0">
                <a:ln>
                  <a:noFill/>
                </a:ln>
                <a:solidFill>
                  <a:prstClr val="black"/>
                </a:solidFill>
                <a:effectLst/>
                <a:uLnTx/>
                <a:uFillTx/>
                <a:latin typeface="AvenirNext LT Pro Bold"/>
                <a:ea typeface="Calibri" pitchFamily="34" charset="0"/>
                <a:cs typeface="Calibri"/>
              </a:rPr>
              <a:t>Scientific Achievement</a:t>
            </a:r>
          </a:p>
          <a:p>
            <a:pPr marL="182880">
              <a:spcAft>
                <a:spcPts val="200"/>
              </a:spcAft>
            </a:pPr>
            <a:r>
              <a:rPr lang="en-US" sz="2200" dirty="0"/>
              <a:t>Researchers clarified the mechanism—an unusual intermediate state—that accelerates the transformation of nanocrystals into a superlattice with fewer defects using a two-step, instead of a one-step, process.</a:t>
            </a:r>
          </a:p>
          <a:p>
            <a:pPr>
              <a:spcAft>
                <a:spcPts val="200"/>
              </a:spcAft>
            </a:pPr>
            <a:r>
              <a:rPr kumimoji="0" lang="en-US" altLang="ja-JP" sz="2400" b="1" i="0" u="none" strike="noStrike" kern="1200" cap="none" spc="0" normalizeH="0" baseline="0" noProof="0" dirty="0">
                <a:ln>
                  <a:noFill/>
                </a:ln>
                <a:solidFill>
                  <a:prstClr val="black"/>
                </a:solidFill>
                <a:effectLst/>
                <a:uLnTx/>
                <a:uFillTx/>
                <a:latin typeface="+mj-lt"/>
                <a:ea typeface="Calibri" pitchFamily="34" charset="0"/>
                <a:cs typeface="Calibri"/>
              </a:rPr>
              <a:t>Significance </a:t>
            </a:r>
            <a:r>
              <a:rPr kumimoji="0" lang="en-US" altLang="ja-JP" sz="2400" b="1" i="0" u="none" strike="noStrike" kern="1200" cap="none" spc="0" normalizeH="0" baseline="0" noProof="0" dirty="0">
                <a:ln>
                  <a:noFill/>
                </a:ln>
                <a:solidFill>
                  <a:prstClr val="black"/>
                </a:solidFill>
                <a:effectLst/>
                <a:uLnTx/>
                <a:uFillTx/>
                <a:latin typeface="+mj-lt"/>
                <a:ea typeface="Calibri" panose="020F0502020204030204" pitchFamily="34" charset="0"/>
                <a:cs typeface="Calibri" panose="020F0502020204030204" pitchFamily="34" charset="0"/>
              </a:rPr>
              <a:t>and</a:t>
            </a:r>
            <a:r>
              <a:rPr kumimoji="0" lang="en-US" altLang="ja-JP" sz="2400" b="1" i="0" u="none" strike="noStrike" kern="1200" cap="none" spc="0" normalizeH="0" baseline="0" noProof="0" dirty="0">
                <a:ln>
                  <a:noFill/>
                </a:ln>
                <a:solidFill>
                  <a:prstClr val="black"/>
                </a:solidFill>
                <a:effectLst/>
                <a:uLnTx/>
                <a:uFillTx/>
                <a:latin typeface="+mj-lt"/>
                <a:ea typeface="Calibri" pitchFamily="34" charset="0"/>
                <a:cs typeface="Calibri"/>
              </a:rPr>
              <a:t> Impact</a:t>
            </a:r>
          </a:p>
          <a:p>
            <a:pPr marL="201168">
              <a:spcAft>
                <a:spcPts val="200"/>
              </a:spcAft>
            </a:pPr>
            <a:r>
              <a:rPr lang="en-US" sz="2200" dirty="0"/>
              <a:t>The new approach, which can control the development of materials with desired characteristics, could be applied to electronics, energy storage, and even medicine.</a:t>
            </a:r>
          </a:p>
          <a:p>
            <a:r>
              <a:rPr kumimoji="0" lang="en-US" altLang="ja-JP" sz="2400" b="1" i="0" u="none" strike="noStrike" kern="1200" cap="none" spc="0" normalizeH="0" baseline="0" noProof="0" dirty="0">
                <a:ln>
                  <a:noFill/>
                </a:ln>
                <a:solidFill>
                  <a:prstClr val="black"/>
                </a:solidFill>
                <a:effectLst/>
                <a:uLnTx/>
                <a:uFillTx/>
                <a:latin typeface="AvenirNext LT Pro Bold"/>
                <a:ea typeface="Calibri" pitchFamily="34" charset="0"/>
                <a:cs typeface="Calibri"/>
              </a:rPr>
              <a:t>Research Details</a:t>
            </a:r>
          </a:p>
          <a:p>
            <a:pPr marL="288925" lvl="1" indent="-165100" fontAlgn="base">
              <a:lnSpc>
                <a:spcPct val="95000"/>
              </a:lnSpc>
              <a:spcAft>
                <a:spcPts val="200"/>
              </a:spcAft>
              <a:buFont typeface="Arial" panose="020B0604020202020204" pitchFamily="34" charset="0"/>
              <a:buChar char="•"/>
              <a:defRPr/>
            </a:pPr>
            <a:r>
              <a:rPr lang="en-US" sz="2000" dirty="0"/>
              <a:t>SAXS data from the Advanced Light Source and SLAC National Laboratory’s Stanford Synchrotron Radiation Lightsource were fit to model the time-dependent evolution of three phases—colloidal dispersions, metastable liquid intermediates, and emerging superlattice.</a:t>
            </a:r>
          </a:p>
          <a:p>
            <a:pPr marL="288925" lvl="1" indent="-165100" fontAlgn="base">
              <a:lnSpc>
                <a:spcPct val="95000"/>
              </a:lnSpc>
              <a:spcAft>
                <a:spcPts val="200"/>
              </a:spcAft>
              <a:buFont typeface="Arial" panose="020B0604020202020204" pitchFamily="34" charset="0"/>
              <a:buChar char="•"/>
              <a:defRPr/>
            </a:pPr>
            <a:r>
              <a:rPr lang="en-US" sz="2000" dirty="0"/>
              <a:t>The self-assembly process was tuned by injecting salt solutions of different concentration into the nanocrystal suspensions.</a:t>
            </a:r>
          </a:p>
          <a:p>
            <a:br>
              <a:rPr lang="en-US" dirty="0"/>
            </a:br>
            <a:endParaRPr lang="en-US" sz="2000" dirty="0"/>
          </a:p>
        </p:txBody>
      </p:sp>
      <p:sp>
        <p:nvSpPr>
          <p:cNvPr id="5" name="TextBox 4">
            <a:extLst>
              <a:ext uri="{FF2B5EF4-FFF2-40B4-BE49-F238E27FC236}">
                <a16:creationId xmlns:a16="http://schemas.microsoft.com/office/drawing/2014/main" id="{49B2BCC9-030F-8595-73CD-F119708DF463}"/>
              </a:ext>
            </a:extLst>
          </p:cNvPr>
          <p:cNvSpPr txBox="1"/>
          <p:nvPr/>
        </p:nvSpPr>
        <p:spPr>
          <a:xfrm>
            <a:off x="-3508" y="4009630"/>
            <a:ext cx="4393092" cy="1815882"/>
          </a:xfrm>
          <a:prstGeom prst="rect">
            <a:avLst/>
          </a:prstGeom>
          <a:noFill/>
        </p:spPr>
        <p:txBody>
          <a:bodyPr wrap="square" rtlCol="0">
            <a:spAutoFit/>
          </a:bodyPr>
          <a:lstStyle/>
          <a:p>
            <a:r>
              <a:rPr lang="en-US" sz="1600" dirty="0">
                <a:highlight>
                  <a:srgbClr val="FFFFFF"/>
                </a:highlight>
              </a:rPr>
              <a:t>Top: AXS data decomposed into three nanocrystal phases—colloidal (green), liquid (blue), and superlattice (yellow)—and the quantitative fit </a:t>
            </a:r>
            <a:br>
              <a:rPr lang="en-US" sz="1600" dirty="0">
                <a:highlight>
                  <a:srgbClr val="FFFFFF"/>
                </a:highlight>
              </a:rPr>
            </a:br>
            <a:r>
              <a:rPr lang="en-US" sz="1600" dirty="0">
                <a:highlight>
                  <a:srgbClr val="FFFFFF"/>
                </a:highlight>
              </a:rPr>
              <a:t>(red) of the data (black). Bottom: Fraction of nanocrystals detected by SAXS to be in each of </a:t>
            </a:r>
            <a:br>
              <a:rPr lang="en-US" sz="1600" dirty="0">
                <a:highlight>
                  <a:srgbClr val="FFFFFF"/>
                </a:highlight>
              </a:rPr>
            </a:br>
            <a:r>
              <a:rPr lang="en-US" sz="1600" dirty="0">
                <a:highlight>
                  <a:srgbClr val="FFFFFF"/>
                </a:highlight>
              </a:rPr>
              <a:t>the three phases over time at a particular quench depth and ionic strength.</a:t>
            </a:r>
          </a:p>
        </p:txBody>
      </p:sp>
      <p:pic>
        <p:nvPicPr>
          <p:cNvPr id="6" name="Picture 5" descr="0000_2016_ALS_Primary_Multiblue_SIgnature_RGB_ELCTRONIC.png">
            <a:extLst>
              <a:ext uri="{FF2B5EF4-FFF2-40B4-BE49-F238E27FC236}">
                <a16:creationId xmlns:a16="http://schemas.microsoft.com/office/drawing/2014/main" id="{BB190BFF-E27D-EA44-208D-E3D1E2345C5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11198418" y="5727855"/>
            <a:ext cx="761505" cy="512552"/>
          </a:xfrm>
          <a:prstGeom prst="rect">
            <a:avLst/>
          </a:prstGeom>
        </p:spPr>
      </p:pic>
      <p:pic>
        <p:nvPicPr>
          <p:cNvPr id="8" name="Picture 7">
            <a:extLst>
              <a:ext uri="{FF2B5EF4-FFF2-40B4-BE49-F238E27FC236}">
                <a16:creationId xmlns:a16="http://schemas.microsoft.com/office/drawing/2014/main" id="{2C06680F-BFC4-018B-9E25-CD5C6275E7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29032" y="5808133"/>
            <a:ext cx="352196" cy="457200"/>
          </a:xfrm>
          <a:prstGeom prst="rect">
            <a:avLst/>
          </a:prstGeom>
        </p:spPr>
      </p:pic>
      <p:pic>
        <p:nvPicPr>
          <p:cNvPr id="10" name="Picture 9">
            <a:extLst>
              <a:ext uri="{FF2B5EF4-FFF2-40B4-BE49-F238E27FC236}">
                <a16:creationId xmlns:a16="http://schemas.microsoft.com/office/drawing/2014/main" id="{2DAE8514-5587-754D-FCA6-50FA57A4BA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14746" y="5809500"/>
            <a:ext cx="531055" cy="411480"/>
          </a:xfrm>
          <a:prstGeom prst="rect">
            <a:avLst/>
          </a:prstGeom>
        </p:spPr>
      </p:pic>
      <p:pic>
        <p:nvPicPr>
          <p:cNvPr id="16" name="Picture 15">
            <a:extLst>
              <a:ext uri="{FF2B5EF4-FFF2-40B4-BE49-F238E27FC236}">
                <a16:creationId xmlns:a16="http://schemas.microsoft.com/office/drawing/2014/main" id="{9A430B53-0921-0D72-F9C2-A3B31F977DA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172498" y="5757168"/>
            <a:ext cx="904682" cy="365760"/>
          </a:xfrm>
          <a:prstGeom prst="rect">
            <a:avLst/>
          </a:prstGeom>
        </p:spPr>
      </p:pic>
      <p:pic>
        <p:nvPicPr>
          <p:cNvPr id="20" name="Picture 19">
            <a:extLst>
              <a:ext uri="{FF2B5EF4-FFF2-40B4-BE49-F238E27FC236}">
                <a16:creationId xmlns:a16="http://schemas.microsoft.com/office/drawing/2014/main" id="{B4D80DFE-A373-C6C2-ED87-593C457B815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33704" y="5786640"/>
            <a:ext cx="714768" cy="457200"/>
          </a:xfrm>
          <a:prstGeom prst="rect">
            <a:avLst/>
          </a:prstGeom>
        </p:spPr>
      </p:pic>
      <p:pic>
        <p:nvPicPr>
          <p:cNvPr id="27" name="Picture 26">
            <a:extLst>
              <a:ext uri="{FF2B5EF4-FFF2-40B4-BE49-F238E27FC236}">
                <a16:creationId xmlns:a16="http://schemas.microsoft.com/office/drawing/2014/main" id="{096294CD-F882-9ADC-1F9D-1D306214AFF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556643" y="5443740"/>
            <a:ext cx="1152000" cy="731520"/>
          </a:xfrm>
          <a:prstGeom prst="rect">
            <a:avLst/>
          </a:prstGeom>
        </p:spPr>
      </p:pic>
      <p:pic>
        <p:nvPicPr>
          <p:cNvPr id="9" name="Picture 8">
            <a:extLst>
              <a:ext uri="{FF2B5EF4-FFF2-40B4-BE49-F238E27FC236}">
                <a16:creationId xmlns:a16="http://schemas.microsoft.com/office/drawing/2014/main" id="{C2AB9B0D-6A40-CD81-083C-45E21ED1764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526278" y="5946321"/>
            <a:ext cx="900416" cy="274320"/>
          </a:xfrm>
          <a:prstGeom prst="rect">
            <a:avLst/>
          </a:prstGeom>
        </p:spPr>
      </p:pic>
      <p:pic>
        <p:nvPicPr>
          <p:cNvPr id="15" name="Picture 14">
            <a:extLst>
              <a:ext uri="{FF2B5EF4-FFF2-40B4-BE49-F238E27FC236}">
                <a16:creationId xmlns:a16="http://schemas.microsoft.com/office/drawing/2014/main" id="{5208BDE1-5ED2-76E2-63E5-AF79CD9416C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879359" y="5443740"/>
            <a:ext cx="1371600" cy="1371600"/>
          </a:xfrm>
          <a:prstGeom prst="rect">
            <a:avLst/>
          </a:prstGeom>
        </p:spPr>
      </p:pic>
      <p:pic>
        <p:nvPicPr>
          <p:cNvPr id="18" name="Picture 17">
            <a:extLst>
              <a:ext uri="{FF2B5EF4-FFF2-40B4-BE49-F238E27FC236}">
                <a16:creationId xmlns:a16="http://schemas.microsoft.com/office/drawing/2014/main" id="{E0109926-1222-A774-38AF-B6D7EA78BEE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459667" y="5757168"/>
            <a:ext cx="1229710" cy="457200"/>
          </a:xfrm>
          <a:prstGeom prst="rect">
            <a:avLst/>
          </a:prstGeom>
        </p:spPr>
      </p:pic>
      <p:pic>
        <p:nvPicPr>
          <p:cNvPr id="4" name="Picture 3">
            <a:extLst>
              <a:ext uri="{FF2B5EF4-FFF2-40B4-BE49-F238E27FC236}">
                <a16:creationId xmlns:a16="http://schemas.microsoft.com/office/drawing/2014/main" id="{0167F5D8-B9E3-1449-8AF3-82F1488D5242}"/>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16666" y="442213"/>
            <a:ext cx="3172691" cy="3657600"/>
          </a:xfrm>
          <a:prstGeom prst="rect">
            <a:avLst/>
          </a:prstGeom>
        </p:spPr>
      </p:pic>
    </p:spTree>
    <p:extLst>
      <p:ext uri="{BB962C8B-B14F-4D97-AF65-F5344CB8AC3E}">
        <p14:creationId xmlns:p14="http://schemas.microsoft.com/office/powerpoint/2010/main" val="151946578"/>
      </p:ext>
    </p:extLst>
  </p:cSld>
  <p:clrMapOvr>
    <a:masterClrMapping/>
  </p:clrMapOvr>
</p:sld>
</file>

<file path=ppt/theme/theme1.xml><?xml version="1.0" encoding="utf-8"?>
<a:theme xmlns:a="http://schemas.openxmlformats.org/drawingml/2006/main" name="1_Office Theme">
  <a:themeElements>
    <a:clrScheme name="New Science">
      <a:dk1>
        <a:sysClr val="windowText" lastClr="000000"/>
      </a:dk1>
      <a:lt1>
        <a:sysClr val="window" lastClr="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SC new">
      <a:majorFont>
        <a:latin typeface="AvenirNext LT Pro Bold"/>
        <a:ea typeface=""/>
        <a:cs typeface=""/>
      </a:majorFont>
      <a:minorFont>
        <a:latin typeface="AvenirNext LT Pro Regula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C PowerPoint base template for staff.potx" id="{4612F961-56E9-4EB7-9A44-11671DE64C64}" vid="{D4CA479C-CAD5-4C1B-93CE-2627735869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44956</TotalTime>
  <Words>786</Words>
  <Application>Microsoft Macintosh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Avenir Next LT Pro</vt:lpstr>
      <vt:lpstr>AvenirNext LT Pro Bold</vt:lpstr>
      <vt:lpstr>AvenirNext LT Pro Regular</vt:lpstr>
      <vt:lpstr>Calibri</vt:lpstr>
      <vt:lpstr>Wingdings</vt:lpstr>
      <vt:lpstr>1_Office Theme</vt:lpstr>
      <vt:lpstr>Building Materials from the Nanocrystal Up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Tracking Platinum Movement on Fuel-Cell Electrodes</dc:title>
  <dc:creator>Dava Keavney</dc:creator>
  <cp:lastModifiedBy>Stacy Kish</cp:lastModifiedBy>
  <cp:revision>608</cp:revision>
  <cp:lastPrinted>2025-06-15T19:09:52Z</cp:lastPrinted>
  <dcterms:created xsi:type="dcterms:W3CDTF">2024-01-05T19:34:06Z</dcterms:created>
  <dcterms:modified xsi:type="dcterms:W3CDTF">2025-10-30T14:51:12Z</dcterms:modified>
</cp:coreProperties>
</file>