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1" r:id="rId1"/>
  </p:sldMasterIdLst>
  <p:notesMasterIdLst>
    <p:notesMasterId r:id="rId3"/>
  </p:notesMasterIdLst>
  <p:sldIdLst>
    <p:sldId id="1947" r:id="rId2"/>
  </p:sldIdLst>
  <p:sldSz cx="12192000" cy="6858000"/>
  <p:notesSz cx="6858000" cy="9144000"/>
  <p:embeddedFontLst>
    <p:embeddedFont>
      <p:font typeface="Arial Black" panose="020B0604020202020204" pitchFamily="34" charset="0"/>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XOEeAAqguAV0rc9UruhV6bQBGg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4"/>
    <p:restoredTop sz="65693"/>
  </p:normalViewPr>
  <p:slideViewPr>
    <p:cSldViewPr snapToGrid="0" snapToObjects="1">
      <p:cViewPr varScale="1">
        <p:scale>
          <a:sx n="71" d="100"/>
          <a:sy n="71" d="100"/>
        </p:scale>
        <p:origin x="2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rtl="0"/>
            <a:r>
              <a:rPr lang="en-US" sz="1200" b="0" i="0" u="none" strike="noStrike" cap="none" dirty="0">
                <a:solidFill>
                  <a:schemeClr val="dk1"/>
                </a:solidFill>
                <a:effectLst/>
                <a:latin typeface="Calibri"/>
                <a:ea typeface="Calibri"/>
                <a:cs typeface="Calibri"/>
                <a:sym typeface="Calibri"/>
              </a:rPr>
              <a:t>Soft x-rays allow us glimpses into the most fundamental properties of many materials by revealing what electrons are doing in a solid. But the gratings that separate and bend x-rays in these studies struggle to deliver more than a small fraction of an incoming beam’s energy to its target. This has led researchers on a quest to improve the efficiency of gratings, without compromising the resolution of the output data. </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In this study, researchers sought to win back some of the x-rays that are lost by adjusting the thin metal coatings on diffraction gratings. The team, led by ALS Staff Scientist Dmitriy Voronov, used the Molecular Foundry to fabricate a silicon grating with half a million grooves over the entire element—itself a nanoscale engineering feat. The team coated the silicon with a reflective layer of 5-nm-thick Cr and 30-nm-thick Au, the standard design for inhibiting direct absorption by the silicon. Then, they replaced the coating with a layer of 1-nm-thick Cr and 4-nm-thick Au, a combination that their simulations indicated would double the grating’s efficiency.</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Tests at Berkeley Lab’s Center for X-Ray Optics (CXRO) Beamline 6.3.2 demonstrated that the new design delivered double the incoming soft-x-ray energy reaching its target, in perfect agreement with simulations. The improved gratings will have applications across many areas of high-resolution spectroscopy, including the ALS Double-Dispersion Resonant Inelastic X-Ray Scattering (RIXS) system (QERLIN, Beamline 6.0.2). </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Acknowledgement from paper: The Advanced Light Source and the Molecular Foundry are supported by the Director, Office of Science, Office of Basic Energy Sciences, of the U.S. Department of Energy under Contract No. DE-AC02-05CH11231.</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Full highlight: https://</a:t>
            </a:r>
            <a:r>
              <a:rPr lang="en-US" sz="1200" b="0" i="0" u="none" strike="noStrike" cap="none" dirty="0" err="1">
                <a:solidFill>
                  <a:schemeClr val="dk1"/>
                </a:solidFill>
                <a:effectLst/>
                <a:latin typeface="Calibri"/>
                <a:ea typeface="Calibri"/>
                <a:cs typeface="Calibri"/>
                <a:sym typeface="Calibri"/>
              </a:rPr>
              <a:t>als.lbl.gov</a:t>
            </a:r>
            <a:r>
              <a:rPr lang="en-US" sz="1200" b="0" i="0" u="none" strike="noStrike" cap="none" dirty="0">
                <a:solidFill>
                  <a:schemeClr val="dk1"/>
                </a:solidFill>
                <a:effectLst/>
                <a:latin typeface="Calibri"/>
                <a:ea typeface="Calibri"/>
                <a:cs typeface="Calibri"/>
                <a:sym typeface="Calibri"/>
              </a:rPr>
              <a:t>/thin-film-coating-boosts-x-ray-instrument-performance</a:t>
            </a:r>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28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1/27/26</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12646301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435979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88202286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1/27/26</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46514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8187874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58036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9496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9895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38071696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57077702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9049416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96844720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4120404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55045" y="5566590"/>
            <a:ext cx="4173471" cy="654025"/>
          </a:xfrm>
          <a:prstGeom prst="rect">
            <a:avLst/>
          </a:prstGeom>
          <a:noFill/>
        </p:spPr>
        <p:txBody>
          <a:bodyPr wrap="square">
            <a:spAutoFit/>
          </a:bodyPr>
          <a:lstStyle/>
          <a:p>
            <a:pPr lvl="0">
              <a:spcBef>
                <a:spcPts val="600"/>
              </a:spcBef>
              <a:buClrTx/>
              <a:defRPr/>
            </a:pPr>
            <a:r>
              <a:rPr lang="en-US" sz="1050" kern="1200" dirty="0">
                <a:solidFill>
                  <a:prstClr val="black"/>
                </a:solidFill>
                <a:latin typeface="AvenirNext LT Pro Regular"/>
                <a:ea typeface="+mn-ea"/>
                <a:cs typeface="Arial" panose="020B0604020202020204" pitchFamily="34" charset="0"/>
              </a:rPr>
              <a:t>D.L. Voronov, E.M. </a:t>
            </a:r>
            <a:r>
              <a:rPr lang="en-US" sz="1050" kern="1200" dirty="0" err="1">
                <a:solidFill>
                  <a:prstClr val="black"/>
                </a:solidFill>
                <a:latin typeface="AvenirNext LT Pro Regular"/>
                <a:ea typeface="+mn-ea"/>
                <a:cs typeface="Arial" panose="020B0604020202020204" pitchFamily="34" charset="0"/>
              </a:rPr>
              <a:t>Gullikson</a:t>
            </a:r>
            <a:r>
              <a:rPr lang="en-US" sz="1050" kern="1200" dirty="0">
                <a:solidFill>
                  <a:prstClr val="black"/>
                </a:solidFill>
                <a:latin typeface="AvenirNext LT Pro Regular"/>
                <a:ea typeface="+mn-ea"/>
                <a:cs typeface="Arial" panose="020B0604020202020204" pitchFamily="34" charset="0"/>
              </a:rPr>
              <a:t>, F. </a:t>
            </a:r>
            <a:r>
              <a:rPr lang="en-US" sz="1050" kern="1200" dirty="0" err="1">
                <a:solidFill>
                  <a:prstClr val="black"/>
                </a:solidFill>
                <a:latin typeface="AvenirNext LT Pro Regular"/>
                <a:ea typeface="+mn-ea"/>
                <a:cs typeface="Arial" panose="020B0604020202020204" pitchFamily="34" charset="0"/>
              </a:rPr>
              <a:t>Salmassi</a:t>
            </a:r>
            <a:r>
              <a:rPr lang="en-US" sz="1050" kern="1200" dirty="0">
                <a:solidFill>
                  <a:prstClr val="black"/>
                </a:solidFill>
                <a:latin typeface="AvenirNext LT Pro Regular"/>
                <a:ea typeface="+mn-ea"/>
                <a:cs typeface="Arial" panose="020B0604020202020204" pitchFamily="34" charset="0"/>
              </a:rPr>
              <a:t>, et al.,</a:t>
            </a:r>
            <a:br>
              <a:rPr lang="en-US" sz="1050" kern="1200" dirty="0">
                <a:solidFill>
                  <a:prstClr val="black"/>
                </a:solidFill>
                <a:latin typeface="AvenirNext LT Pro Regular"/>
                <a:ea typeface="+mn-ea"/>
                <a:cs typeface="Arial" panose="020B0604020202020204" pitchFamily="34" charset="0"/>
              </a:rPr>
            </a:br>
            <a:r>
              <a:rPr lang="en-US" sz="1050" kern="1200" dirty="0">
                <a:solidFill>
                  <a:prstClr val="black"/>
                </a:solidFill>
                <a:latin typeface="AvenirNext LT Pro Regular"/>
                <a:ea typeface="+mn-ea"/>
                <a:cs typeface="Arial" panose="020B0604020202020204" pitchFamily="34" charset="0"/>
              </a:rPr>
              <a:t>Optics Letters 50(18), 5929–5932 (2025). DOI:10.1364/OL.573022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Work was performed at ALS and Molecular Foundry.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p:spPr>
        <p:txBody>
          <a:bodyPr>
            <a:normAutofit/>
          </a:bodyPr>
          <a:lstStyle/>
          <a:p>
            <a:pPr algn="ctr"/>
            <a:r>
              <a:rPr lang="en-US" sz="2800" dirty="0"/>
              <a:t>Thin Film Coating Boosts X-Ray Instrument Performance</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222241" y="748369"/>
            <a:ext cx="7954568" cy="5042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lvl="0" fontAlgn="base">
              <a:spcBef>
                <a:spcPct val="0"/>
              </a:spcBef>
              <a:spcAft>
                <a:spcPts val="600"/>
              </a:spcAft>
              <a:buClrTx/>
              <a:defRPr/>
            </a:pPr>
            <a:r>
              <a:rPr lang="en-US" sz="2200" kern="1200" dirty="0">
                <a:solidFill>
                  <a:prstClr val="black"/>
                </a:solidFill>
                <a:latin typeface="AvenirNext LT Pro Bold"/>
                <a:ea typeface="+mn-ea"/>
                <a:cs typeface="+mn-cs"/>
              </a:rPr>
              <a:t>Optimized coatings on diffraction gratings at the Advanced Light Source (ALS)</a:t>
            </a:r>
            <a:r>
              <a:rPr lang="en-US" sz="2200" kern="1200" dirty="0">
                <a:solidFill>
                  <a:prstClr val="black"/>
                </a:solidFill>
                <a:latin typeface="AvenirNext LT Pro Bold"/>
              </a:rPr>
              <a:t> use </a:t>
            </a:r>
            <a:r>
              <a:rPr lang="en-US" sz="2200" kern="1200" dirty="0">
                <a:solidFill>
                  <a:prstClr val="black"/>
                </a:solidFill>
                <a:latin typeface="AvenirNext LT Pro Bold"/>
                <a:ea typeface="+mn-ea"/>
                <a:cs typeface="+mn-cs"/>
              </a:rPr>
              <a:t>thin-film interference to double the light reaching the sample, capturing power otherwise lost to absorption.</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lvl="0" fontAlgn="base">
              <a:spcBef>
                <a:spcPct val="0"/>
              </a:spcBef>
              <a:spcAft>
                <a:spcPts val="600"/>
              </a:spcAft>
              <a:buClrTx/>
              <a:defRPr/>
            </a:pPr>
            <a:r>
              <a:rPr lang="en-US" sz="2200" kern="1200" dirty="0">
                <a:solidFill>
                  <a:prstClr val="black"/>
                </a:solidFill>
                <a:latin typeface="AvenirNext LT Pro Bold"/>
                <a:ea typeface="+mn-ea"/>
                <a:cs typeface="+mn-cs"/>
              </a:rPr>
              <a:t>Every soft x-ray beamline monochromator uses gratings </a:t>
            </a:r>
            <a:r>
              <a:rPr lang="en-US" sz="2200" kern="1200">
                <a:solidFill>
                  <a:prstClr val="black"/>
                </a:solidFill>
                <a:latin typeface="AvenirNext LT Pro Bold"/>
                <a:ea typeface="+mn-ea"/>
                <a:cs typeface="+mn-cs"/>
              </a:rPr>
              <a:t>and can </a:t>
            </a:r>
            <a:r>
              <a:rPr lang="en-US" sz="2200" kern="1200" dirty="0">
                <a:solidFill>
                  <a:prstClr val="black"/>
                </a:solidFill>
                <a:latin typeface="AvenirNext LT Pro Bold"/>
                <a:ea typeface="+mn-ea"/>
                <a:cs typeface="+mn-cs"/>
              </a:rPr>
              <a:t>benefit from increased diffraction efficiency.</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Blazed diffraction gratings with a half-million grooves were fabricated at the Molecular Foundry.</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Simulations predicted thinner Cr/Au layers would double the grating efficiency, relative to standard thicknesses.</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Tests at the Center for X-Ray Optics reflectometer beamline at the ALS confirmed the predicted 100% boost in efficiency.</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55045" y="4154592"/>
            <a:ext cx="4173471" cy="1323439"/>
          </a:xfrm>
          <a:prstGeom prst="rect">
            <a:avLst/>
          </a:prstGeom>
          <a:noFill/>
        </p:spPr>
        <p:txBody>
          <a:bodyPr wrap="square" rtlCol="0">
            <a:spAutoFit/>
          </a:bodyPr>
          <a:lstStyle/>
          <a:p>
            <a:pPr lvl="0" fontAlgn="base">
              <a:spcBef>
                <a:spcPct val="0"/>
              </a:spcBef>
              <a:spcAft>
                <a:spcPct val="0"/>
              </a:spcAft>
              <a:buClrTx/>
              <a:defRPr/>
            </a:pPr>
            <a:r>
              <a:rPr lang="en-US" sz="1600" kern="1200" dirty="0">
                <a:solidFill>
                  <a:prstClr val="black"/>
                </a:solidFill>
                <a:latin typeface="AvenirNext LT Pro Regular"/>
                <a:ea typeface="+mn-ea"/>
                <a:cs typeface="+mn-cs"/>
              </a:rPr>
              <a:t>When the densely packed, nanometers-wide grooves of a grating (top) are coated with an atoms-thin layer of chromium and gold, the structure’s diffraction efficiency doubles from 4% (bottom left) to 8% (bottom right).</a:t>
            </a:r>
          </a:p>
        </p:txBody>
      </p:sp>
      <p:pic>
        <p:nvPicPr>
          <p:cNvPr id="15" name="Google Shape;122;p1">
            <a:extLst>
              <a:ext uri="{FF2B5EF4-FFF2-40B4-BE49-F238E27FC236}">
                <a16:creationId xmlns:a16="http://schemas.microsoft.com/office/drawing/2014/main" id="{984B4FA6-C48C-F948-A2DA-6B1EDCB60A81}"/>
              </a:ext>
            </a:extLst>
          </p:cNvPr>
          <p:cNvPicPr preferRelativeResize="0"/>
          <p:nvPr/>
        </p:nvPicPr>
        <p:blipFill rotWithShape="1">
          <a:blip r:embed="rId5">
            <a:alphaModFix/>
          </a:blip>
          <a:srcRect/>
          <a:stretch/>
        </p:blipFill>
        <p:spPr>
          <a:xfrm>
            <a:off x="9320167" y="5815592"/>
            <a:ext cx="1104225" cy="548640"/>
          </a:xfrm>
          <a:prstGeom prst="rect">
            <a:avLst/>
          </a:prstGeom>
          <a:noFill/>
          <a:ln>
            <a:noFill/>
          </a:ln>
        </p:spPr>
      </p:pic>
      <p:pic>
        <p:nvPicPr>
          <p:cNvPr id="17" name="Picture 16">
            <a:extLst>
              <a:ext uri="{FF2B5EF4-FFF2-40B4-BE49-F238E27FC236}">
                <a16:creationId xmlns:a16="http://schemas.microsoft.com/office/drawing/2014/main" id="{FCA74F08-E827-034D-86B5-5CF315EFFF49}"/>
              </a:ext>
            </a:extLst>
          </p:cNvPr>
          <p:cNvPicPr>
            <a:picLocks noChangeAspect="1"/>
          </p:cNvPicPr>
          <p:nvPr/>
        </p:nvPicPr>
        <p:blipFill rotWithShape="1">
          <a:blip r:embed="rId6"/>
          <a:srcRect l="3719" t="4736" r="2219"/>
          <a:stretch/>
        </p:blipFill>
        <p:spPr>
          <a:xfrm>
            <a:off x="230725" y="647471"/>
            <a:ext cx="3460205" cy="2027168"/>
          </a:xfrm>
          <a:prstGeom prst="rect">
            <a:avLst/>
          </a:prstGeom>
        </p:spPr>
      </p:pic>
      <p:grpSp>
        <p:nvGrpSpPr>
          <p:cNvPr id="19" name="Group 18">
            <a:extLst>
              <a:ext uri="{FF2B5EF4-FFF2-40B4-BE49-F238E27FC236}">
                <a16:creationId xmlns:a16="http://schemas.microsoft.com/office/drawing/2014/main" id="{2FA73F16-D1C0-4947-8200-F2FA3E0F4D41}"/>
              </a:ext>
            </a:extLst>
          </p:cNvPr>
          <p:cNvGrpSpPr/>
          <p:nvPr/>
        </p:nvGrpSpPr>
        <p:grpSpPr>
          <a:xfrm>
            <a:off x="196187" y="2744074"/>
            <a:ext cx="3622203" cy="1390805"/>
            <a:chOff x="196187" y="2768788"/>
            <a:chExt cx="3622203" cy="1390805"/>
          </a:xfrm>
        </p:grpSpPr>
        <p:grpSp>
          <p:nvGrpSpPr>
            <p:cNvPr id="20" name="Group 19">
              <a:extLst>
                <a:ext uri="{FF2B5EF4-FFF2-40B4-BE49-F238E27FC236}">
                  <a16:creationId xmlns:a16="http://schemas.microsoft.com/office/drawing/2014/main" id="{7B239B97-F788-724E-8C7E-273826538CC1}"/>
                </a:ext>
              </a:extLst>
            </p:cNvPr>
            <p:cNvGrpSpPr/>
            <p:nvPr/>
          </p:nvGrpSpPr>
          <p:grpSpPr>
            <a:xfrm>
              <a:off x="196187" y="2768788"/>
              <a:ext cx="3532054" cy="1390805"/>
              <a:chOff x="196187" y="2768788"/>
              <a:chExt cx="3532054" cy="1390805"/>
            </a:xfrm>
          </p:grpSpPr>
          <p:pic>
            <p:nvPicPr>
              <p:cNvPr id="25" name="Picture 24">
                <a:extLst>
                  <a:ext uri="{FF2B5EF4-FFF2-40B4-BE49-F238E27FC236}">
                    <a16:creationId xmlns:a16="http://schemas.microsoft.com/office/drawing/2014/main" id="{85725370-F794-CD40-9C27-1531FAA93F18}"/>
                  </a:ext>
                </a:extLst>
              </p:cNvPr>
              <p:cNvPicPr>
                <a:picLocks noChangeAspect="1"/>
              </p:cNvPicPr>
              <p:nvPr/>
            </p:nvPicPr>
            <p:blipFill rotWithShape="1">
              <a:blip r:embed="rId7"/>
              <a:srcRect l="4542" t="4063" r="7914" b="-1"/>
              <a:stretch/>
            </p:blipFill>
            <p:spPr>
              <a:xfrm>
                <a:off x="2040447" y="2768788"/>
                <a:ext cx="1687794" cy="1360653"/>
              </a:xfrm>
              <a:prstGeom prst="rect">
                <a:avLst/>
              </a:prstGeom>
            </p:spPr>
          </p:pic>
          <p:pic>
            <p:nvPicPr>
              <p:cNvPr id="26" name="Picture 25">
                <a:extLst>
                  <a:ext uri="{FF2B5EF4-FFF2-40B4-BE49-F238E27FC236}">
                    <a16:creationId xmlns:a16="http://schemas.microsoft.com/office/drawing/2014/main" id="{374E722A-4FDD-D449-99A2-C80758750FA2}"/>
                  </a:ext>
                </a:extLst>
              </p:cNvPr>
              <p:cNvPicPr>
                <a:picLocks noChangeAspect="1"/>
              </p:cNvPicPr>
              <p:nvPr/>
            </p:nvPicPr>
            <p:blipFill rotWithShape="1">
              <a:blip r:embed="rId8"/>
              <a:srcRect l="3416" t="9795" r="11667"/>
              <a:stretch/>
            </p:blipFill>
            <p:spPr>
              <a:xfrm>
                <a:off x="232410" y="2768789"/>
                <a:ext cx="1722080" cy="1360652"/>
              </a:xfrm>
              <a:prstGeom prst="rect">
                <a:avLst/>
              </a:prstGeom>
            </p:spPr>
          </p:pic>
          <p:sp>
            <p:nvSpPr>
              <p:cNvPr id="27" name="TextBox 26">
                <a:extLst>
                  <a:ext uri="{FF2B5EF4-FFF2-40B4-BE49-F238E27FC236}">
                    <a16:creationId xmlns:a16="http://schemas.microsoft.com/office/drawing/2014/main" id="{65F05683-1DF3-194C-8695-F5B440AD3DF3}"/>
                  </a:ext>
                </a:extLst>
              </p:cNvPr>
              <p:cNvSpPr txBox="1"/>
              <p:nvPr/>
            </p:nvSpPr>
            <p:spPr>
              <a:xfrm rot="16200000">
                <a:off x="-291844" y="3256819"/>
                <a:ext cx="1145340" cy="169277"/>
              </a:xfrm>
              <a:prstGeom prst="rect">
                <a:avLst/>
              </a:prstGeom>
              <a:solidFill>
                <a:schemeClr val="bg1"/>
              </a:solidFill>
            </p:spPr>
            <p:txBody>
              <a:bodyPr wrap="square" lIns="9144" tIns="9144" rIns="9144" bIns="36576" rtlCol="0">
                <a:spAutoFit/>
              </a:bodyPr>
              <a:lstStyle/>
              <a:p>
                <a:pPr algn="ctr"/>
                <a:r>
                  <a:rPr lang="en-US" sz="800" dirty="0"/>
                  <a:t>Efficiency</a:t>
                </a:r>
              </a:p>
            </p:txBody>
          </p:sp>
          <p:sp>
            <p:nvSpPr>
              <p:cNvPr id="28" name="TextBox 27">
                <a:extLst>
                  <a:ext uri="{FF2B5EF4-FFF2-40B4-BE49-F238E27FC236}">
                    <a16:creationId xmlns:a16="http://schemas.microsoft.com/office/drawing/2014/main" id="{733E35AC-2F6D-1940-B3DD-CE870B1F530D}"/>
                  </a:ext>
                </a:extLst>
              </p:cNvPr>
              <p:cNvSpPr txBox="1"/>
              <p:nvPr/>
            </p:nvSpPr>
            <p:spPr>
              <a:xfrm rot="16200000">
                <a:off x="1521611" y="3282850"/>
                <a:ext cx="1093278" cy="169277"/>
              </a:xfrm>
              <a:prstGeom prst="rect">
                <a:avLst/>
              </a:prstGeom>
              <a:solidFill>
                <a:schemeClr val="bg1"/>
              </a:solidFill>
            </p:spPr>
            <p:txBody>
              <a:bodyPr wrap="square" lIns="9144" tIns="9144" rIns="9144" bIns="36576" rtlCol="0">
                <a:spAutoFit/>
              </a:bodyPr>
              <a:lstStyle/>
              <a:p>
                <a:pPr algn="ctr"/>
                <a:r>
                  <a:rPr lang="en-US" sz="800" dirty="0"/>
                  <a:t>Efficiency</a:t>
                </a:r>
              </a:p>
            </p:txBody>
          </p:sp>
          <p:sp>
            <p:nvSpPr>
              <p:cNvPr id="30" name="TextBox 29">
                <a:extLst>
                  <a:ext uri="{FF2B5EF4-FFF2-40B4-BE49-F238E27FC236}">
                    <a16:creationId xmlns:a16="http://schemas.microsoft.com/office/drawing/2014/main" id="{541A625F-682F-F047-8E9A-61C58F39F5EC}"/>
                  </a:ext>
                </a:extLst>
              </p:cNvPr>
              <p:cNvSpPr txBox="1"/>
              <p:nvPr/>
            </p:nvSpPr>
            <p:spPr>
              <a:xfrm>
                <a:off x="512853" y="4018016"/>
                <a:ext cx="1382147" cy="141577"/>
              </a:xfrm>
              <a:prstGeom prst="rect">
                <a:avLst/>
              </a:prstGeom>
              <a:solidFill>
                <a:schemeClr val="bg1"/>
              </a:solidFill>
            </p:spPr>
            <p:txBody>
              <a:bodyPr wrap="square" lIns="9144" tIns="9144" rIns="9144" bIns="9144" rtlCol="0">
                <a:spAutoFit/>
              </a:bodyPr>
              <a:lstStyle/>
              <a:p>
                <a:pPr algn="ctr"/>
                <a:r>
                  <a:rPr lang="en-US" sz="800" dirty="0"/>
                  <a:t>Photon Energy [eV]</a:t>
                </a:r>
              </a:p>
            </p:txBody>
          </p:sp>
          <p:sp>
            <p:nvSpPr>
              <p:cNvPr id="31" name="Rectangle 30">
                <a:extLst>
                  <a:ext uri="{FF2B5EF4-FFF2-40B4-BE49-F238E27FC236}">
                    <a16:creationId xmlns:a16="http://schemas.microsoft.com/office/drawing/2014/main" id="{51D9104E-9275-F849-AEA6-09AD336BF4C6}"/>
                  </a:ext>
                </a:extLst>
              </p:cNvPr>
              <p:cNvSpPr/>
              <p:nvPr/>
            </p:nvSpPr>
            <p:spPr>
              <a:xfrm>
                <a:off x="3067050" y="2870112"/>
                <a:ext cx="661191" cy="206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159903F-0D49-F44D-B92D-E9B97619D68E}"/>
                  </a:ext>
                </a:extLst>
              </p:cNvPr>
              <p:cNvSpPr txBox="1"/>
              <p:nvPr/>
            </p:nvSpPr>
            <p:spPr>
              <a:xfrm>
                <a:off x="2300279" y="4018016"/>
                <a:ext cx="1382147" cy="141577"/>
              </a:xfrm>
              <a:prstGeom prst="rect">
                <a:avLst/>
              </a:prstGeom>
              <a:solidFill>
                <a:schemeClr val="bg1"/>
              </a:solidFill>
            </p:spPr>
            <p:txBody>
              <a:bodyPr wrap="square" lIns="9144" tIns="9144" rIns="9144" bIns="9144" rtlCol="0">
                <a:spAutoFit/>
              </a:bodyPr>
              <a:lstStyle/>
              <a:p>
                <a:pPr algn="ctr"/>
                <a:r>
                  <a:rPr lang="en-US" sz="800" dirty="0"/>
                  <a:t>Photon Energy [eV]</a:t>
                </a:r>
              </a:p>
            </p:txBody>
          </p:sp>
          <p:sp>
            <p:nvSpPr>
              <p:cNvPr id="33" name="TextBox 32">
                <a:extLst>
                  <a:ext uri="{FF2B5EF4-FFF2-40B4-BE49-F238E27FC236}">
                    <a16:creationId xmlns:a16="http://schemas.microsoft.com/office/drawing/2014/main" id="{9FBF7FB8-E025-584D-B49C-11A78B89867E}"/>
                  </a:ext>
                </a:extLst>
              </p:cNvPr>
              <p:cNvSpPr txBox="1"/>
              <p:nvPr/>
            </p:nvSpPr>
            <p:spPr>
              <a:xfrm>
                <a:off x="1263666" y="2870112"/>
                <a:ext cx="591755" cy="264688"/>
              </a:xfrm>
              <a:prstGeom prst="rect">
                <a:avLst/>
              </a:prstGeom>
              <a:solidFill>
                <a:schemeClr val="bg1"/>
              </a:solidFill>
            </p:spPr>
            <p:txBody>
              <a:bodyPr wrap="square" lIns="9144" tIns="9144" rIns="9144" bIns="9144" rtlCol="0">
                <a:spAutoFit/>
              </a:bodyPr>
              <a:lstStyle/>
              <a:p>
                <a:r>
                  <a:rPr lang="en-US" sz="800" dirty="0"/>
                  <a:t>theory</a:t>
                </a:r>
              </a:p>
              <a:p>
                <a:r>
                  <a:rPr lang="en-US" sz="800" dirty="0"/>
                  <a:t>experiment</a:t>
                </a:r>
              </a:p>
            </p:txBody>
          </p:sp>
          <p:cxnSp>
            <p:nvCxnSpPr>
              <p:cNvPr id="34" name="Straight Connector 33">
                <a:extLst>
                  <a:ext uri="{FF2B5EF4-FFF2-40B4-BE49-F238E27FC236}">
                    <a16:creationId xmlns:a16="http://schemas.microsoft.com/office/drawing/2014/main" id="{886B007A-9768-9F40-AE2E-98243D3DE5B2}"/>
                  </a:ext>
                </a:extLst>
              </p:cNvPr>
              <p:cNvCxnSpPr/>
              <p:nvPr/>
            </p:nvCxnSpPr>
            <p:spPr>
              <a:xfrm flipH="1">
                <a:off x="1101725" y="2946400"/>
                <a:ext cx="12382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839249-668F-464E-8519-30EFEA153CC8}"/>
                  </a:ext>
                </a:extLst>
              </p:cNvPr>
              <p:cNvCxnSpPr/>
              <p:nvPr/>
            </p:nvCxnSpPr>
            <p:spPr>
              <a:xfrm flipH="1">
                <a:off x="1101725" y="3076575"/>
                <a:ext cx="1238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8B79F3-1360-7B43-AEE9-16CADC85499D}"/>
                  </a:ext>
                </a:extLst>
              </p:cNvPr>
              <p:cNvCxnSpPr/>
              <p:nvPr/>
            </p:nvCxnSpPr>
            <p:spPr>
              <a:xfrm flipH="1">
                <a:off x="3048000" y="2946400"/>
                <a:ext cx="123825" cy="0"/>
              </a:xfrm>
              <a:prstGeom prst="line">
                <a:avLst/>
              </a:prstGeom>
              <a:ln>
                <a:solidFill>
                  <a:srgbClr val="FF03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DE53ED-8C35-D343-BEE1-C5C51C20A060}"/>
                  </a:ext>
                </a:extLst>
              </p:cNvPr>
              <p:cNvCxnSpPr/>
              <p:nvPr/>
            </p:nvCxnSpPr>
            <p:spPr>
              <a:xfrm flipH="1">
                <a:off x="3048000" y="3076575"/>
                <a:ext cx="12382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F9D1D2E8-0182-5746-BFB9-BEF112C991D7}"/>
                </a:ext>
              </a:extLst>
            </p:cNvPr>
            <p:cNvSpPr txBox="1"/>
            <p:nvPr/>
          </p:nvSpPr>
          <p:spPr>
            <a:xfrm>
              <a:off x="3203304" y="2870112"/>
              <a:ext cx="615086" cy="264688"/>
            </a:xfrm>
            <a:prstGeom prst="rect">
              <a:avLst/>
            </a:prstGeom>
            <a:solidFill>
              <a:schemeClr val="bg1"/>
            </a:solidFill>
          </p:spPr>
          <p:txBody>
            <a:bodyPr wrap="square" lIns="9144" tIns="9144" rIns="9144" bIns="9144" rtlCol="0">
              <a:spAutoFit/>
            </a:bodyPr>
            <a:lstStyle/>
            <a:p>
              <a:r>
                <a:rPr lang="en-US" sz="800" dirty="0"/>
                <a:t>theory</a:t>
              </a:r>
            </a:p>
            <a:p>
              <a:r>
                <a:rPr lang="en-US" sz="800" dirty="0"/>
                <a:t>experiment</a:t>
              </a:r>
            </a:p>
          </p:txBody>
        </p:sp>
      </p:grpSp>
    </p:spTree>
    <p:extLst>
      <p:ext uri="{BB962C8B-B14F-4D97-AF65-F5344CB8AC3E}">
        <p14:creationId xmlns:p14="http://schemas.microsoft.com/office/powerpoint/2010/main" val="3140476580"/>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3625</TotalTime>
  <Words>531</Words>
  <Application>Microsoft Macintosh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Calibri</vt:lpstr>
      <vt:lpstr>Arial Black</vt:lpstr>
      <vt:lpstr>Arial</vt:lpstr>
      <vt:lpstr>Wingdings</vt:lpstr>
      <vt:lpstr>Avenir Next LT Pro</vt:lpstr>
      <vt:lpstr>AvenirNext LT Pro Regular</vt:lpstr>
      <vt:lpstr>Segoe UI Black</vt:lpstr>
      <vt:lpstr>AvenirNext LT Pro Bold</vt:lpstr>
      <vt:lpstr>1_Office Theme</vt:lpstr>
      <vt:lpstr>Thin Film Coating Boosts X-Ray Instrument Performance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 Film Coating Boosts X-ray Instrument Performance</dc:title>
  <dc:creator>Houston, Karyn (EXT)</dc:creator>
  <cp:lastModifiedBy>Cindy Lee</cp:lastModifiedBy>
  <cp:revision>37</cp:revision>
  <dcterms:created xsi:type="dcterms:W3CDTF">2023-07-20T14:08:23Z</dcterms:created>
  <dcterms:modified xsi:type="dcterms:W3CDTF">2026-01-28T00:31:50Z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