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194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72" autoAdjust="0"/>
    <p:restoredTop sz="86408"/>
  </p:normalViewPr>
  <p:slideViewPr>
    <p:cSldViewPr snapToGrid="0">
      <p:cViewPr varScale="1">
        <p:scale>
          <a:sx n="96" d="100"/>
          <a:sy n="96" d="100"/>
        </p:scale>
        <p:origin x="168" y="32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6040-0C3C-44FD-9379-09F79A85B395}" type="datetimeFigureOut">
              <a:rPr lang="en-US" smtClean="0"/>
              <a:t>2/24/26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FC7A-15B8-4666-ADF4-94FD06153BB8}" type="slidenum">
              <a:rPr lang="en-US" smtClean="0"/>
              <a:t>‹#›</a:t>
            </a:fld>
            <a:endParaRPr lang="en-US"/>
          </a:p>
        </p:txBody>
      </p:sp>
    </p:spTree>
    <p:extLst>
      <p:ext uri="{BB962C8B-B14F-4D97-AF65-F5344CB8AC3E}">
        <p14:creationId xmlns:p14="http://schemas.microsoft.com/office/powerpoint/2010/main" val="22590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b="0" i="0" u="none" strike="noStrike" cap="none" dirty="0">
                <a:solidFill>
                  <a:schemeClr val="dk1"/>
                </a:solidFill>
                <a:effectLst/>
                <a:latin typeface="+mn-lt"/>
                <a:ea typeface="Calibri"/>
                <a:cs typeface="Calibri"/>
                <a:sym typeface="Calibri"/>
              </a:rPr>
              <a:t>Topological materials exhibit different electronic behaviors in their bulk and on their surface. These differences can enable new functionality, for example in spintronics and catalysis. To discover how to harness this functionality, researchers are developing quantitative frameworks to connect surface chemistry to surface electronic structure in model system such as Co</a:t>
            </a:r>
            <a:r>
              <a:rPr lang="en-CA" sz="1200" b="0" i="0" u="none" strike="noStrike" cap="none" baseline="-25000" dirty="0">
                <a:solidFill>
                  <a:schemeClr val="dk1"/>
                </a:solidFill>
                <a:effectLst/>
                <a:latin typeface="+mn-lt"/>
                <a:ea typeface="Calibri"/>
                <a:cs typeface="Calibri"/>
                <a:sym typeface="Calibri"/>
              </a:rPr>
              <a:t>3</a:t>
            </a:r>
            <a:r>
              <a:rPr lang="en-CA" sz="1200" b="0" i="0" u="none" strike="noStrike" cap="none" dirty="0">
                <a:solidFill>
                  <a:schemeClr val="dk1"/>
                </a:solidFill>
                <a:effectLst/>
                <a:latin typeface="+mn-lt"/>
                <a:ea typeface="Calibri"/>
                <a:cs typeface="Calibri"/>
                <a:sym typeface="Calibri"/>
              </a:rPr>
              <a:t>Sn</a:t>
            </a:r>
            <a:r>
              <a:rPr lang="en-CA" sz="1200" b="0" i="0" u="none" strike="noStrike" cap="none" baseline="-25000" dirty="0">
                <a:solidFill>
                  <a:schemeClr val="dk1"/>
                </a:solidFill>
                <a:effectLst/>
                <a:latin typeface="+mn-lt"/>
                <a:ea typeface="Calibri"/>
                <a:cs typeface="Calibri"/>
                <a:sym typeface="Calibri"/>
              </a:rPr>
              <a:t>2</a:t>
            </a:r>
            <a:r>
              <a:rPr lang="en-CA" sz="1200" b="0" i="0" u="none" strike="noStrike" cap="none" dirty="0">
                <a:solidFill>
                  <a:schemeClr val="dk1"/>
                </a:solidFill>
                <a:effectLst/>
                <a:latin typeface="+mn-lt"/>
                <a:ea typeface="Calibri"/>
                <a:cs typeface="Calibri"/>
                <a:sym typeface="Calibri"/>
              </a:rPr>
              <a:t>S</a:t>
            </a:r>
            <a:r>
              <a:rPr lang="en-CA" sz="1200" b="0" i="0" u="none" strike="noStrike" cap="none" baseline="-25000" dirty="0">
                <a:solidFill>
                  <a:schemeClr val="dk1"/>
                </a:solidFill>
                <a:effectLst/>
                <a:latin typeface="+mn-lt"/>
                <a:ea typeface="Calibri"/>
                <a:cs typeface="Calibri"/>
                <a:sym typeface="Calibri"/>
              </a:rPr>
              <a:t>2</a:t>
            </a:r>
            <a:r>
              <a:rPr lang="en-CA" sz="1200" b="0" i="0" u="none" strike="noStrike" cap="none" dirty="0">
                <a:solidFill>
                  <a:schemeClr val="dk1"/>
                </a:solidFill>
                <a:effectLst/>
                <a:latin typeface="+mn-lt"/>
                <a:ea typeface="Calibri"/>
                <a:cs typeface="Calibri"/>
                <a:sym typeface="Calibri"/>
              </a:rPr>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b="0" i="0" u="none" strike="noStrike" cap="none" dirty="0">
                <a:solidFill>
                  <a:schemeClr val="dk1"/>
                </a:solidFill>
                <a:effectLst/>
                <a:latin typeface="+mn-lt"/>
                <a:ea typeface="Calibri"/>
                <a:cs typeface="Calibri"/>
                <a:sym typeface="Calibri"/>
              </a:rPr>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b="0" i="0" u="none" strike="noStrike" cap="none" dirty="0">
                <a:solidFill>
                  <a:schemeClr val="dk1"/>
                </a:solidFill>
                <a:effectLst/>
                <a:latin typeface="+mn-lt"/>
                <a:ea typeface="Calibri"/>
                <a:cs typeface="Calibri"/>
                <a:sym typeface="Calibri"/>
              </a:rPr>
              <a:t>	In this study, researchers led by Inna Vishik, UC Davis, along with ALS Senior Scientist Eli Rotenberg and Staff Scientist Chris </a:t>
            </a:r>
            <a:r>
              <a:rPr lang="en-CA" sz="1200" b="0" i="0" u="none" strike="noStrike" cap="none" dirty="0" err="1">
                <a:solidFill>
                  <a:schemeClr val="dk1"/>
                </a:solidFill>
                <a:effectLst/>
                <a:latin typeface="+mn-lt"/>
                <a:ea typeface="Calibri"/>
                <a:cs typeface="Calibri"/>
                <a:sym typeface="Calibri"/>
              </a:rPr>
              <a:t>Jozwiak</a:t>
            </a:r>
            <a:r>
              <a:rPr lang="en-CA" sz="1200" b="0" i="0" u="none" strike="noStrike" cap="none" dirty="0">
                <a:solidFill>
                  <a:schemeClr val="dk1"/>
                </a:solidFill>
                <a:effectLst/>
                <a:latin typeface="+mn-lt"/>
                <a:ea typeface="Calibri"/>
                <a:cs typeface="Calibri"/>
                <a:sym typeface="Calibri"/>
              </a:rPr>
              <a:t>, set out to reveal systematically how surface atoms influence electronic band structures in Co</a:t>
            </a:r>
            <a:r>
              <a:rPr lang="en-CA" sz="1200" b="0" i="0" u="none" strike="noStrike" cap="none" baseline="-25000" dirty="0">
                <a:solidFill>
                  <a:schemeClr val="dk1"/>
                </a:solidFill>
                <a:effectLst/>
                <a:latin typeface="+mn-lt"/>
                <a:ea typeface="Calibri"/>
                <a:cs typeface="Calibri"/>
                <a:sym typeface="Calibri"/>
              </a:rPr>
              <a:t>3</a:t>
            </a:r>
            <a:r>
              <a:rPr lang="en-CA" sz="1200" b="0" i="0" u="none" strike="noStrike" cap="none" dirty="0">
                <a:solidFill>
                  <a:schemeClr val="dk1"/>
                </a:solidFill>
                <a:effectLst/>
                <a:latin typeface="+mn-lt"/>
                <a:ea typeface="Calibri"/>
                <a:cs typeface="Calibri"/>
                <a:sym typeface="Calibri"/>
              </a:rPr>
              <a:t>Sn</a:t>
            </a:r>
            <a:r>
              <a:rPr lang="en-CA" sz="1200" b="0" i="0" u="none" strike="noStrike" cap="none" baseline="-25000" dirty="0">
                <a:solidFill>
                  <a:schemeClr val="dk1"/>
                </a:solidFill>
                <a:effectLst/>
                <a:latin typeface="+mn-lt"/>
                <a:ea typeface="Calibri"/>
                <a:cs typeface="Calibri"/>
                <a:sym typeface="Calibri"/>
              </a:rPr>
              <a:t>2</a:t>
            </a:r>
            <a:r>
              <a:rPr lang="en-CA" sz="1200" b="0" i="0" u="none" strike="noStrike" cap="none" dirty="0">
                <a:solidFill>
                  <a:schemeClr val="dk1"/>
                </a:solidFill>
                <a:effectLst/>
                <a:latin typeface="+mn-lt"/>
                <a:ea typeface="Calibri"/>
                <a:cs typeface="Calibri"/>
                <a:sym typeface="Calibri"/>
              </a:rPr>
              <a:t>S</a:t>
            </a:r>
            <a:r>
              <a:rPr lang="en-CA" sz="1200" b="0" i="0" u="none" strike="noStrike" cap="none" baseline="-25000" dirty="0">
                <a:solidFill>
                  <a:schemeClr val="dk1"/>
                </a:solidFill>
                <a:effectLst/>
                <a:latin typeface="+mn-lt"/>
                <a:ea typeface="Calibri"/>
                <a:cs typeface="Calibri"/>
                <a:sym typeface="Calibri"/>
              </a:rPr>
              <a:t>2</a:t>
            </a:r>
            <a:r>
              <a:rPr lang="en-CA" sz="1200" b="0" i="0" u="none" strike="noStrike" cap="none" dirty="0">
                <a:solidFill>
                  <a:schemeClr val="dk1"/>
                </a:solidFill>
                <a:effectLst/>
                <a:latin typeface="+mn-lt"/>
                <a:ea typeface="Calibri"/>
                <a:cs typeface="Calibri"/>
                <a:sym typeface="Calibri"/>
              </a:rPr>
              <a:t>. Spatial maps of XPS measurements revealed a surprise.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200" b="0" i="0" u="none" strike="noStrike" cap="none" dirty="0">
              <a:solidFill>
                <a:schemeClr val="dk1"/>
              </a:solidFill>
              <a:effectLst/>
              <a:latin typeface="+mn-lt"/>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b="0" i="0" u="none" strike="noStrike" cap="none" dirty="0">
                <a:solidFill>
                  <a:schemeClr val="dk1"/>
                </a:solidFill>
                <a:effectLst/>
                <a:latin typeface="+mn-lt"/>
                <a:ea typeface="Calibri"/>
                <a:cs typeface="Calibri"/>
                <a:sym typeface="Calibri"/>
              </a:rPr>
              <a:t>	Instead of just regions defined by known spectroscopic features distinct to S and Sn termination, they showed another intermediate region rich with nanoscale defects. Correlating these maps with ARPES data confirmed that the newly-discovered region could not be described by linear combinations of the pure S-/Sn-terminations. Rather, the features indicated truly disordered atoms. The results show how local disorder can manipulate electronic surface states in a topological material. </a:t>
            </a:r>
          </a:p>
          <a:p>
            <a:pPr rtl="0"/>
            <a:endParaRPr lang="en-CA" sz="1200" b="0" i="0" u="none" strike="noStrike" cap="none" dirty="0">
              <a:solidFill>
                <a:schemeClr val="dk1"/>
              </a:solidFill>
              <a:effectLst/>
              <a:latin typeface="+mn-lt"/>
              <a:ea typeface="Calibri"/>
              <a:cs typeface="Calibri"/>
              <a:sym typeface="Calibri"/>
            </a:endParaRPr>
          </a:p>
          <a:p>
            <a:pPr rtl="0"/>
            <a:r>
              <a:rPr lang="en-CA" sz="1200" b="0" i="0" u="none" strike="noStrike" cap="none" dirty="0">
                <a:solidFill>
                  <a:schemeClr val="dk1"/>
                </a:solidFill>
                <a:effectLst/>
                <a:latin typeface="+mn-lt"/>
                <a:ea typeface="Calibri"/>
                <a:cs typeface="Calibri"/>
                <a:sym typeface="Calibri"/>
              </a:rPr>
              <a:t>Researchers: </a:t>
            </a:r>
            <a:r>
              <a:rPr lang="en-US" sz="1200" b="0" i="0" u="none" strike="noStrike" kern="1200" dirty="0" err="1">
                <a:solidFill>
                  <a:schemeClr val="tx1"/>
                </a:solidFill>
                <a:effectLst/>
                <a:latin typeface="+mn-lt"/>
                <a:ea typeface="+mn-ea"/>
                <a:cs typeface="+mn-cs"/>
              </a:rPr>
              <a:t>Mingkun</a:t>
            </a:r>
            <a:r>
              <a:rPr lang="en-US" sz="1200" b="0" i="0" u="none" strike="noStrike" kern="1200" dirty="0">
                <a:solidFill>
                  <a:schemeClr val="tx1"/>
                </a:solidFill>
                <a:effectLst/>
                <a:latin typeface="+mn-lt"/>
                <a:ea typeface="+mn-ea"/>
                <a:cs typeface="+mn-cs"/>
              </a:rPr>
              <a:t> Chen, Robert Prater, </a:t>
            </a:r>
            <a:r>
              <a:rPr lang="en-US" sz="1200" b="0" i="0" u="none" strike="noStrike" kern="1200" dirty="0" err="1">
                <a:solidFill>
                  <a:schemeClr val="tx1"/>
                </a:solidFill>
                <a:effectLst/>
                <a:latin typeface="+mn-lt"/>
                <a:ea typeface="+mn-ea"/>
                <a:cs typeface="+mn-cs"/>
              </a:rPr>
              <a:t>Zihao</a:t>
            </a:r>
            <a:r>
              <a:rPr lang="en-US" sz="1200" b="0" i="0" u="none" strike="noStrike" kern="1200" dirty="0">
                <a:solidFill>
                  <a:schemeClr val="tx1"/>
                </a:solidFill>
                <a:effectLst/>
                <a:latin typeface="+mn-lt"/>
                <a:ea typeface="+mn-ea"/>
                <a:cs typeface="+mn-cs"/>
              </a:rPr>
              <a:t> Shen, Valentin </a:t>
            </a:r>
            <a:r>
              <a:rPr lang="en-US" sz="1200" b="0" i="0" u="none" strike="noStrike" kern="1200" dirty="0" err="1">
                <a:solidFill>
                  <a:schemeClr val="tx1"/>
                </a:solidFill>
                <a:effectLst/>
                <a:latin typeface="+mn-lt"/>
                <a:ea typeface="+mn-ea"/>
                <a:cs typeface="+mn-cs"/>
              </a:rPr>
              <a:t>Taufour</a:t>
            </a:r>
            <a:r>
              <a:rPr lang="en-US" sz="1200" b="0" i="0" u="none" strike="noStrike" kern="1200" dirty="0">
                <a:solidFill>
                  <a:schemeClr val="tx1"/>
                </a:solidFill>
                <a:effectLst/>
                <a:latin typeface="+mn-lt"/>
                <a:ea typeface="+mn-ea"/>
                <a:cs typeface="+mn-cs"/>
              </a:rPr>
              <a:t>, Sergey Y. </a:t>
            </a:r>
            <a:r>
              <a:rPr lang="en-US" sz="1200" b="0" i="0" u="none" strike="noStrike" kern="1200" dirty="0" err="1">
                <a:solidFill>
                  <a:schemeClr val="tx1"/>
                </a:solidFill>
                <a:effectLst/>
                <a:latin typeface="+mn-lt"/>
                <a:ea typeface="+mn-ea"/>
                <a:cs typeface="+mn-cs"/>
              </a:rPr>
              <a:t>Savrasov</a:t>
            </a:r>
            <a:r>
              <a:rPr lang="en-US" sz="1200" b="0" i="0" u="none" strike="noStrike" kern="1200" dirty="0">
                <a:solidFill>
                  <a:schemeClr val="tx1"/>
                </a:solidFill>
                <a:effectLst/>
                <a:latin typeface="+mn-lt"/>
                <a:ea typeface="+mn-ea"/>
                <a:cs typeface="+mn-cs"/>
              </a:rPr>
              <a:t>, Inna M. Vishik (UC Davis)</a:t>
            </a:r>
          </a:p>
          <a:p>
            <a:pPr rtl="0"/>
            <a:r>
              <a:rPr lang="en-US" sz="1200" b="0" i="0" u="none" strike="noStrike" kern="1200" dirty="0">
                <a:solidFill>
                  <a:schemeClr val="tx1"/>
                </a:solidFill>
                <a:effectLst/>
                <a:latin typeface="+mn-lt"/>
                <a:ea typeface="+mn-ea"/>
                <a:cs typeface="+mn-cs"/>
              </a:rPr>
              <a:t>Sudheer Anand Sreedhar, Matthew </a:t>
            </a:r>
            <a:r>
              <a:rPr lang="en-US" sz="1200" b="0" i="0" u="none" strike="noStrike" kern="1200" dirty="0" err="1">
                <a:solidFill>
                  <a:schemeClr val="tx1"/>
                </a:solidFill>
                <a:effectLst/>
                <a:latin typeface="+mn-lt"/>
                <a:ea typeface="+mn-ea"/>
                <a:cs typeface="+mn-cs"/>
              </a:rPr>
              <a:t>Staab</a:t>
            </a:r>
            <a:r>
              <a:rPr lang="en-US" sz="1200" b="0" i="0" u="none" strike="noStrike" kern="1200" dirty="0">
                <a:solidFill>
                  <a:schemeClr val="tx1"/>
                </a:solidFill>
                <a:effectLst/>
                <a:latin typeface="+mn-lt"/>
                <a:ea typeface="+mn-ea"/>
                <a:cs typeface="+mn-cs"/>
              </a:rPr>
              <a:t> (UC Davis PhD graduates and former ALS postdoctoral fellows)</a:t>
            </a:r>
            <a:endParaRPr lang="en-US" b="0" dirty="0">
              <a:effectLst/>
            </a:endParaRPr>
          </a:p>
          <a:p>
            <a:pPr rtl="0"/>
            <a:r>
              <a:rPr lang="en-US" sz="1200" b="0" i="0" u="none" strike="noStrike" kern="1200" dirty="0">
                <a:solidFill>
                  <a:schemeClr val="tx1"/>
                </a:solidFill>
                <a:effectLst/>
                <a:latin typeface="+mn-lt"/>
                <a:ea typeface="+mn-ea"/>
                <a:cs typeface="+mn-cs"/>
              </a:rPr>
              <a:t>Giuseppina Conti, Eli Rotenberg, Aaron Bostwick, Chris </a:t>
            </a:r>
            <a:r>
              <a:rPr lang="en-US" sz="1200" b="0" i="0" u="none" strike="noStrike" kern="1200" dirty="0" err="1">
                <a:solidFill>
                  <a:schemeClr val="tx1"/>
                </a:solidFill>
                <a:effectLst/>
                <a:latin typeface="+mn-lt"/>
                <a:ea typeface="+mn-ea"/>
                <a:cs typeface="+mn-cs"/>
              </a:rPr>
              <a:t>Jozwiak</a:t>
            </a:r>
            <a:r>
              <a:rPr lang="en-US" sz="1200" b="0" i="0" u="none" strike="noStrike" kern="1200" dirty="0">
                <a:solidFill>
                  <a:schemeClr val="tx1"/>
                </a:solidFill>
                <a:effectLst/>
                <a:latin typeface="+mn-lt"/>
                <a:ea typeface="+mn-ea"/>
                <a:cs typeface="+mn-cs"/>
              </a:rPr>
              <a:t> (ALS), </a:t>
            </a:r>
            <a:endParaRPr lang="en-US" b="0" dirty="0">
              <a:effectLst/>
            </a:endParaRPr>
          </a:p>
          <a:p>
            <a:pPr rtl="0"/>
            <a:r>
              <a:rPr lang="en-US" sz="1200" b="0" i="0" u="none" strike="noStrike" kern="1200" dirty="0" err="1">
                <a:solidFill>
                  <a:schemeClr val="tx1"/>
                </a:solidFill>
                <a:effectLst/>
                <a:latin typeface="+mn-lt"/>
                <a:ea typeface="+mn-ea"/>
                <a:cs typeface="+mn-cs"/>
              </a:rPr>
              <a:t>Slavomir</a:t>
            </a:r>
            <a:r>
              <a:rPr lang="en-US" sz="1200" b="0" i="0" u="none" strike="noStrike" kern="1200" dirty="0">
                <a:solidFill>
                  <a:schemeClr val="tx1"/>
                </a:solidFill>
                <a:effectLst/>
                <a:latin typeface="+mn-lt"/>
                <a:ea typeface="+mn-ea"/>
                <a:cs typeface="+mn-cs"/>
              </a:rPr>
              <a:t> Nemsak (ALS and UC Davis)</a:t>
            </a:r>
            <a:endParaRPr lang="en-US" b="0" dirty="0">
              <a:effectLst/>
            </a:endParaRPr>
          </a:p>
          <a:p>
            <a:pPr rtl="0"/>
            <a:r>
              <a:rPr lang="en-US" sz="1200" b="0" i="0" u="none" strike="noStrike" kern="1200" dirty="0" err="1">
                <a:solidFill>
                  <a:schemeClr val="tx1"/>
                </a:solidFill>
                <a:effectLst/>
                <a:latin typeface="+mn-lt"/>
                <a:ea typeface="+mn-ea"/>
                <a:cs typeface="+mn-cs"/>
              </a:rPr>
              <a:t>Hadas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Soifer</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Ittai</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Sidilkover</a:t>
            </a:r>
            <a:r>
              <a:rPr lang="en-US" sz="1200" b="0" i="0" u="none" strike="noStrike" kern="1200" dirty="0">
                <a:solidFill>
                  <a:schemeClr val="tx1"/>
                </a:solidFill>
                <a:effectLst/>
                <a:latin typeface="+mn-lt"/>
                <a:ea typeface="+mn-ea"/>
                <a:cs typeface="+mn-cs"/>
              </a:rPr>
              <a:t> (Tel Aviv University)</a:t>
            </a:r>
            <a:endParaRPr lang="en-US" b="0" dirty="0">
              <a:effectLst/>
            </a:endParaRPr>
          </a:p>
          <a:p>
            <a:pPr rtl="0"/>
            <a:r>
              <a:rPr lang="en-US" sz="1200" b="0" i="0" u="none" strike="noStrike" kern="1200" dirty="0" err="1">
                <a:solidFill>
                  <a:schemeClr val="tx1"/>
                </a:solidFill>
                <a:effectLst/>
                <a:latin typeface="+mn-lt"/>
                <a:ea typeface="+mn-ea"/>
                <a:cs typeface="+mn-cs"/>
              </a:rPr>
              <a:t>Zhenghong</a:t>
            </a:r>
            <a:r>
              <a:rPr lang="en-US" sz="1200" b="0" i="0" u="none" strike="noStrike" kern="1200" dirty="0">
                <a:solidFill>
                  <a:schemeClr val="tx1"/>
                </a:solidFill>
                <a:effectLst/>
                <a:latin typeface="+mn-lt"/>
                <a:ea typeface="+mn-ea"/>
                <a:cs typeface="+mn-cs"/>
              </a:rPr>
              <a:t> Wu (Carnegie Mellon University)</a:t>
            </a:r>
            <a:endParaRPr lang="en-US" b="0" dirty="0">
              <a:effectLst/>
            </a:endParaRPr>
          </a:p>
          <a:p>
            <a:pPr rtl="0"/>
            <a:r>
              <a:rPr lang="en-US" sz="1200" b="0" i="0" u="none" strike="noStrike" kern="1200" dirty="0" err="1">
                <a:solidFill>
                  <a:schemeClr val="tx1"/>
                </a:solidFill>
                <a:effectLst/>
                <a:latin typeface="+mn-lt"/>
                <a:ea typeface="+mn-ea"/>
                <a:cs typeface="+mn-cs"/>
              </a:rPr>
              <a:t>Vsevolod</a:t>
            </a:r>
            <a:r>
              <a:rPr lang="en-US" sz="1200" b="0" i="0" u="none" strike="noStrike" kern="1200" dirty="0">
                <a:solidFill>
                  <a:schemeClr val="tx1"/>
                </a:solidFill>
                <a:effectLst/>
                <a:latin typeface="+mn-lt"/>
                <a:ea typeface="+mn-ea"/>
                <a:cs typeface="+mn-cs"/>
              </a:rPr>
              <a:t> Ivanov (Virginia Tech)</a:t>
            </a:r>
            <a:endParaRPr lang="en-US" sz="1200" b="0" i="0" u="none" strike="noStrike" cap="none" dirty="0">
              <a:solidFill>
                <a:schemeClr val="dk1"/>
              </a:solidFill>
              <a:effectLst/>
              <a:latin typeface="+mn-lt"/>
              <a:ea typeface="Calibri"/>
              <a:cs typeface="Calibri"/>
              <a:sym typeface="Calibri"/>
            </a:endParaRPr>
          </a:p>
          <a:p>
            <a:endParaRPr lang="en-US" sz="1200" b="0" i="0" u="none" strike="noStrike" cap="none" dirty="0">
              <a:solidFill>
                <a:schemeClr val="dk1"/>
              </a:solidFill>
              <a:effectLst/>
              <a:latin typeface="+mn-lt"/>
              <a:ea typeface="Calibri"/>
              <a:cs typeface="Calibri"/>
              <a:sym typeface="Calibri"/>
            </a:endParaRPr>
          </a:p>
          <a:p>
            <a:r>
              <a:rPr lang="en-US" sz="1200" b="0" i="0" u="none" strike="noStrike" cap="none" dirty="0">
                <a:solidFill>
                  <a:schemeClr val="dk1"/>
                </a:solidFill>
                <a:effectLst/>
                <a:latin typeface="+mn-lt"/>
                <a:ea typeface="Calibri"/>
                <a:cs typeface="Calibri"/>
                <a:sym typeface="Calibri"/>
              </a:rPr>
              <a:t>Acknowledgement from paper: Use of the Stanford Synchrotron Radiation </a:t>
            </a:r>
            <a:r>
              <a:rPr lang="en-US" sz="1200" b="0" i="0" u="none" strike="noStrike" cap="none" dirty="0" err="1">
                <a:solidFill>
                  <a:schemeClr val="dk1"/>
                </a:solidFill>
                <a:effectLst/>
                <a:latin typeface="+mn-lt"/>
                <a:ea typeface="Calibri"/>
                <a:cs typeface="Calibri"/>
                <a:sym typeface="Calibri"/>
              </a:rPr>
              <a:t>Lightsource</a:t>
            </a:r>
            <a:r>
              <a:rPr lang="en-US" sz="1200" b="0" i="0" u="none" strike="noStrike" cap="none" dirty="0">
                <a:solidFill>
                  <a:schemeClr val="dk1"/>
                </a:solidFill>
                <a:effectLst/>
                <a:latin typeface="+mn-lt"/>
                <a:ea typeface="Calibri"/>
                <a:cs typeface="Calibri"/>
                <a:sym typeface="Calibri"/>
              </a:rPr>
              <a:t>, SLAC National Accelerator Laboratory, is supported by the U.S. Department of Energy, Office of Science, Office of Basic Energy Sciences under Contract No. DE-AC02-76SF00515. This research used resources of the Advanced Light Source, a U.S. Department of Energy Office of Science User Facility under Contract No. DE-AC02-05CH11231.</a:t>
            </a:r>
            <a:endParaRPr lang="en-CA" sz="1200" b="1" i="0" u="none" strike="noStrike" cap="none" dirty="0">
              <a:solidFill>
                <a:schemeClr val="dk1"/>
              </a:solidFill>
              <a:effectLst/>
              <a:latin typeface="+mn-lt"/>
              <a:ea typeface="Calibri"/>
              <a:cs typeface="Calibri"/>
              <a:sym typeface="Calibri"/>
            </a:endParaRPr>
          </a:p>
          <a:p>
            <a:endParaRPr lang="en-CA" sz="1200" b="1" i="0" u="none" strike="noStrike" cap="none" dirty="0">
              <a:solidFill>
                <a:schemeClr val="dk1"/>
              </a:solidFill>
              <a:effectLst/>
              <a:latin typeface="+mn-lt"/>
              <a:ea typeface="Calibri"/>
              <a:cs typeface="Calibri"/>
              <a:sym typeface="Calibri"/>
            </a:endParaRPr>
          </a:p>
          <a:p>
            <a:r>
              <a:rPr lang="en-US" sz="1200" b="0" i="0" u="none" strike="noStrike" cap="none" dirty="0">
                <a:solidFill>
                  <a:schemeClr val="dk1"/>
                </a:solidFill>
                <a:effectLst/>
                <a:latin typeface="+mn-lt"/>
                <a:ea typeface="Calibri"/>
                <a:cs typeface="Calibri"/>
                <a:sym typeface="Calibri"/>
              </a:rPr>
              <a:t>Full highlight:</a:t>
            </a:r>
            <a:endParaRPr lang="en-US" b="0" dirty="0">
              <a:effectLst/>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9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2/24/26</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5924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54398523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0393748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2/24/26</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5405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29302534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5672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4304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46202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28992013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193310006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7316248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87171799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74176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kumimoji="0" lang="en-US" sz="1000" b="0" i="0" u="none" strike="noStrike" kern="1200" cap="none" spc="0" normalizeH="0" baseline="0" noProof="0" smtClean="0">
                <a:ln>
                  <a:noFill/>
                </a:ln>
                <a:solidFill>
                  <a:srgbClr val="10436A">
                    <a:lumMod val="75000"/>
                  </a:srgbClr>
                </a:solidFill>
                <a:effectLst/>
                <a:uLnTx/>
                <a:uFillTx/>
                <a:latin typeface="AvenirNext LT Pro Regular"/>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145053" y="5682435"/>
            <a:ext cx="3997870" cy="654025"/>
          </a:xfrm>
          <a:prstGeom prst="rect">
            <a:avLst/>
          </a:prstGeom>
          <a:noFill/>
        </p:spPr>
        <p:txBody>
          <a:bodyPr wrap="square">
            <a:spAutoFit/>
          </a:bodyPr>
          <a:lstStyle/>
          <a:p>
            <a:pPr lvl="0">
              <a:spcBef>
                <a:spcPts val="600"/>
              </a:spcBef>
              <a:buClrTx/>
              <a:defRPr/>
            </a:pPr>
            <a:r>
              <a:rPr lang="en-US" sz="1050" dirty="0">
                <a:solidFill>
                  <a:prstClr val="black"/>
                </a:solidFill>
                <a:cs typeface="Arial" panose="020B0604020202020204" pitchFamily="34" charset="0"/>
              </a:rPr>
              <a:t>S.A. Sreedhar, M. </a:t>
            </a:r>
            <a:r>
              <a:rPr lang="en-US" sz="1050" dirty="0" err="1">
                <a:solidFill>
                  <a:prstClr val="black"/>
                </a:solidFill>
                <a:cs typeface="Arial" panose="020B0604020202020204" pitchFamily="34" charset="0"/>
              </a:rPr>
              <a:t>Staab</a:t>
            </a:r>
            <a:r>
              <a:rPr lang="en-US" sz="1050" dirty="0">
                <a:solidFill>
                  <a:prstClr val="black"/>
                </a:solidFill>
                <a:cs typeface="Arial" panose="020B0604020202020204" pitchFamily="34" charset="0"/>
              </a:rPr>
              <a:t>, M. Chen, et al., Physical Review B 112 (24), 245154 (2025). </a:t>
            </a:r>
          </a:p>
          <a:p>
            <a:pPr lvl="0">
              <a:spcBef>
                <a:spcPts val="600"/>
              </a:spcBef>
              <a:buClrTx/>
              <a:defRPr/>
            </a:pPr>
            <a:r>
              <a:rPr lang="en-US" sz="1050" dirty="0">
                <a:solidFill>
                  <a:prstClr val="black"/>
                </a:solidFill>
                <a:cs typeface="Arial" panose="020B0604020202020204" pitchFamily="34" charset="0"/>
              </a:rPr>
              <a:t>Work was performed at ALS/LBNL and SSRL/SLAC.</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45053" y="-89258"/>
            <a:ext cx="11901893" cy="902525"/>
          </a:xfrm>
          <a:ln>
            <a:noFill/>
          </a:ln>
        </p:spPr>
        <p:txBody>
          <a:bodyPr>
            <a:normAutofit/>
          </a:bodyPr>
          <a:lstStyle/>
          <a:p>
            <a:pPr algn="ctr"/>
            <a:r>
              <a:rPr lang="en-US" sz="2800" dirty="0"/>
              <a:t>Local Disorder Impacts a Quantum Material’s Electronic States</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482439" y="5840811"/>
            <a:ext cx="611341" cy="411480"/>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42500" y="5889763"/>
            <a:ext cx="281757" cy="365760"/>
          </a:xfrm>
          <a:prstGeom prst="rect">
            <a:avLst/>
          </a:prstGeom>
        </p:spPr>
      </p:pic>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3975996" y="541674"/>
            <a:ext cx="8216260" cy="5432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Scientific Achievement</a:t>
            </a:r>
          </a:p>
          <a:p>
            <a:pPr marL="114300" lvl="0" fontAlgn="base">
              <a:spcBef>
                <a:spcPct val="0"/>
              </a:spcBef>
              <a:spcAft>
                <a:spcPts val="300"/>
              </a:spcAft>
              <a:defRPr/>
            </a:pPr>
            <a:r>
              <a:rPr lang="en-US" sz="2200" dirty="0">
                <a:solidFill>
                  <a:prstClr val="black"/>
                </a:solidFill>
                <a:latin typeface="AvenirNext LT Pro Bold"/>
              </a:rPr>
              <a:t>Machine learning tools enabled the identification of defect-rich regions in single-crystalline Co</a:t>
            </a:r>
            <a:r>
              <a:rPr lang="en-US" sz="2200" baseline="-25000" dirty="0">
                <a:solidFill>
                  <a:prstClr val="black"/>
                </a:solidFill>
                <a:latin typeface="AvenirNext LT Pro Bold"/>
              </a:rPr>
              <a:t>3</a:t>
            </a:r>
            <a:r>
              <a:rPr lang="en-US" sz="2200" dirty="0">
                <a:solidFill>
                  <a:prstClr val="black"/>
                </a:solidFill>
                <a:latin typeface="AvenirNext LT Pro Bold"/>
              </a:rPr>
              <a:t>Sn</a:t>
            </a:r>
            <a:r>
              <a:rPr lang="en-US" sz="2200" baseline="-25000" dirty="0">
                <a:solidFill>
                  <a:prstClr val="black"/>
                </a:solidFill>
                <a:latin typeface="AvenirNext LT Pro Bold"/>
              </a:rPr>
              <a:t>2</a:t>
            </a:r>
            <a:r>
              <a:rPr lang="en-US" sz="2200" dirty="0">
                <a:solidFill>
                  <a:prstClr val="black"/>
                </a:solidFill>
                <a:latin typeface="AvenirNext LT Pro Bold"/>
              </a:rPr>
              <a:t>S</a:t>
            </a:r>
            <a:r>
              <a:rPr lang="en-US" sz="2200" baseline="-25000" dirty="0">
                <a:solidFill>
                  <a:prstClr val="black"/>
                </a:solidFill>
                <a:latin typeface="AvenirNext LT Pro Bold"/>
              </a:rPr>
              <a:t>2</a:t>
            </a:r>
            <a:r>
              <a:rPr lang="en-US" sz="2200" dirty="0">
                <a:solidFill>
                  <a:prstClr val="black"/>
                </a:solidFill>
                <a:latin typeface="AvenirNext LT Pro Bold"/>
              </a:rPr>
              <a:t> that link to how surface electrons move.</a:t>
            </a:r>
          </a:p>
          <a:p>
            <a:pPr marL="11113" marR="0" lvl="0" algn="l" defTabSz="914400" rtl="0" eaLnBrk="1" fontAlgn="base" latinLnBrk="0" hangingPunct="1">
              <a:lnSpc>
                <a:spcPct val="100000"/>
              </a:lnSpc>
              <a:spcBef>
                <a:spcPct val="0"/>
              </a:spcBef>
              <a:buClrTx/>
              <a:buSzTx/>
              <a:buFontTx/>
              <a:buNone/>
              <a:defRPr/>
            </a:pP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Significance </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 Impact</a:t>
            </a:r>
          </a:p>
          <a:p>
            <a:pPr marL="114300" lvl="0" fontAlgn="base">
              <a:spcBef>
                <a:spcPct val="0"/>
              </a:spcBef>
              <a:spcAft>
                <a:spcPts val="300"/>
              </a:spcAft>
              <a:defRPr/>
            </a:pPr>
            <a:r>
              <a:rPr lang="en-US" sz="2200" dirty="0">
                <a:solidFill>
                  <a:prstClr val="black"/>
                </a:solidFill>
                <a:latin typeface="AvenirNext LT Pro Bold"/>
              </a:rPr>
              <a:t>Atom-level understanding of how the surface electronic properties of a magnetic semimetal can be tuned could guide its use in advanced technologies like spintronics and catalysis</a:t>
            </a:r>
            <a:r>
              <a:rPr kumimoji="0" lang="en-US" sz="2200" b="0" i="0" u="none" strike="noStrike" kern="1200" cap="none" spc="0" normalizeH="0" baseline="0" noProof="0" dirty="0">
                <a:ln>
                  <a:noFill/>
                </a:ln>
                <a:solidFill>
                  <a:prstClr val="black"/>
                </a:solidFill>
                <a:effectLst/>
                <a:uLnTx/>
                <a:uFillTx/>
                <a:latin typeface="AvenirNext LT Pro Bold"/>
                <a:ea typeface="+mn-ea"/>
                <a:cs typeface="+mn-cs"/>
              </a:rPr>
              <a:t>.</a:t>
            </a:r>
          </a:p>
          <a:p>
            <a:pPr marL="0" marR="0" lvl="0" indent="0" algn="l" defTabSz="914400" rtl="0" eaLnBrk="1" fontAlgn="base" latinLnBrk="0" hangingPunct="1">
              <a:lnSpc>
                <a:spcPct val="100000"/>
              </a:lnSpc>
              <a:spcBef>
                <a:spcPct val="0"/>
              </a:spcBef>
              <a:buClrTx/>
              <a:buSzTx/>
              <a:buFontTx/>
              <a:buNone/>
              <a:tabLst/>
              <a:defRPr/>
            </a:pPr>
            <a:r>
              <a:rPr kumimoji="0" lang="en-US" altLang="ja-JP" sz="22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Research Details</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XPS and ARPES at the Advanced Light Source (ALS) revealed signatures of a previously unknown “intermediate” surface chemistry characterized by nanoscale defects instead of crystalline S and Sn termination.</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ML tools linked the newly discovered regions to unique surface electronic states in the topological material.</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The ALS Upgrade could improve understanding of the surface’s mesoscale structure through ARPES data with higher spatial resolution.</a:t>
            </a:r>
          </a:p>
        </p:txBody>
      </p:sp>
      <p:sp>
        <p:nvSpPr>
          <p:cNvPr id="5" name="TextBox 4">
            <a:extLst>
              <a:ext uri="{FF2B5EF4-FFF2-40B4-BE49-F238E27FC236}">
                <a16:creationId xmlns:a16="http://schemas.microsoft.com/office/drawing/2014/main" id="{49B2BCC9-030F-8595-73CD-F119708DF463}"/>
              </a:ext>
            </a:extLst>
          </p:cNvPr>
          <p:cNvSpPr txBox="1"/>
          <p:nvPr/>
        </p:nvSpPr>
        <p:spPr>
          <a:xfrm>
            <a:off x="61385" y="2402949"/>
            <a:ext cx="4081537" cy="1077218"/>
          </a:xfrm>
          <a:prstGeom prst="rect">
            <a:avLst/>
          </a:prstGeom>
          <a:noFill/>
        </p:spPr>
        <p:txBody>
          <a:bodyPr wrap="square" rtlCol="0">
            <a:spAutoFit/>
          </a:bodyPr>
          <a:lstStyle/>
          <a:p>
            <a:pPr lvl="0" fontAlgn="base">
              <a:spcBef>
                <a:spcPct val="0"/>
              </a:spcBef>
              <a:spcAft>
                <a:spcPct val="0"/>
              </a:spcAft>
              <a:buClrTx/>
              <a:defRPr/>
            </a:pPr>
            <a:r>
              <a:rPr lang="en-US" sz="1600" dirty="0">
                <a:solidFill>
                  <a:prstClr val="black"/>
                </a:solidFill>
                <a:highlight>
                  <a:srgbClr val="FFFFFF"/>
                </a:highlight>
              </a:rPr>
              <a:t>ARPES data show visible differences in surface electrons that occur with slight chemistry variations (crystals terminating in Sn vs S atoms)</a:t>
            </a:r>
          </a:p>
        </p:txBody>
      </p:sp>
      <p:pic>
        <p:nvPicPr>
          <p:cNvPr id="20" name="Picture 19" descr="A close-up of a logo&#10;&#10;AI-generated content may be incorrect.">
            <a:extLst>
              <a:ext uri="{FF2B5EF4-FFF2-40B4-BE49-F238E27FC236}">
                <a16:creationId xmlns:a16="http://schemas.microsoft.com/office/drawing/2014/main" id="{F17A725A-EE39-7648-82B1-2EDFB1B17834}"/>
              </a:ext>
            </a:extLst>
          </p:cNvPr>
          <p:cNvPicPr>
            <a:picLocks noChangeAspect="1"/>
          </p:cNvPicPr>
          <p:nvPr/>
        </p:nvPicPr>
        <p:blipFill>
          <a:blip r:embed="rId5"/>
          <a:stretch>
            <a:fillRect/>
          </a:stretch>
        </p:blipFill>
        <p:spPr>
          <a:xfrm>
            <a:off x="9269497" y="5945251"/>
            <a:ext cx="1818544" cy="320040"/>
          </a:xfrm>
          <a:prstGeom prst="rect">
            <a:avLst/>
          </a:prstGeom>
        </p:spPr>
      </p:pic>
      <p:pic>
        <p:nvPicPr>
          <p:cNvPr id="2" name="Picture 1">
            <a:extLst>
              <a:ext uri="{FF2B5EF4-FFF2-40B4-BE49-F238E27FC236}">
                <a16:creationId xmlns:a16="http://schemas.microsoft.com/office/drawing/2014/main" id="{31DDC52F-9599-6147-91C3-EDA03DCB9503}"/>
              </a:ext>
            </a:extLst>
          </p:cNvPr>
          <p:cNvPicPr>
            <a:picLocks noChangeAspect="1"/>
          </p:cNvPicPr>
          <p:nvPr/>
        </p:nvPicPr>
        <p:blipFill>
          <a:blip r:embed="rId6"/>
          <a:stretch>
            <a:fillRect/>
          </a:stretch>
        </p:blipFill>
        <p:spPr>
          <a:xfrm>
            <a:off x="6416452" y="6003271"/>
            <a:ext cx="1326995" cy="228600"/>
          </a:xfrm>
          <a:prstGeom prst="rect">
            <a:avLst/>
          </a:prstGeom>
        </p:spPr>
      </p:pic>
      <p:pic>
        <p:nvPicPr>
          <p:cNvPr id="4" name="Picture 3">
            <a:extLst>
              <a:ext uri="{FF2B5EF4-FFF2-40B4-BE49-F238E27FC236}">
                <a16:creationId xmlns:a16="http://schemas.microsoft.com/office/drawing/2014/main" id="{31C937CF-9351-B348-9BA5-5D15E65A7E8B}"/>
              </a:ext>
            </a:extLst>
          </p:cNvPr>
          <p:cNvPicPr>
            <a:picLocks noChangeAspect="1"/>
          </p:cNvPicPr>
          <p:nvPr/>
        </p:nvPicPr>
        <p:blipFill>
          <a:blip r:embed="rId7"/>
          <a:stretch>
            <a:fillRect/>
          </a:stretch>
        </p:blipFill>
        <p:spPr>
          <a:xfrm>
            <a:off x="8520775" y="5873625"/>
            <a:ext cx="748146" cy="411480"/>
          </a:xfrm>
          <a:prstGeom prst="rect">
            <a:avLst/>
          </a:prstGeom>
        </p:spPr>
      </p:pic>
      <p:pic>
        <p:nvPicPr>
          <p:cNvPr id="28" name="Picture 27">
            <a:extLst>
              <a:ext uri="{FF2B5EF4-FFF2-40B4-BE49-F238E27FC236}">
                <a16:creationId xmlns:a16="http://schemas.microsoft.com/office/drawing/2014/main" id="{4B9527EB-57F8-9F49-BF30-6920AD7616CB}"/>
              </a:ext>
            </a:extLst>
          </p:cNvPr>
          <p:cNvPicPr>
            <a:picLocks noChangeAspect="1"/>
          </p:cNvPicPr>
          <p:nvPr/>
        </p:nvPicPr>
        <p:blipFill>
          <a:blip r:embed="rId8"/>
          <a:stretch>
            <a:fillRect/>
          </a:stretch>
        </p:blipFill>
        <p:spPr>
          <a:xfrm>
            <a:off x="7801629" y="5919345"/>
            <a:ext cx="649496" cy="365760"/>
          </a:xfrm>
          <a:prstGeom prst="rect">
            <a:avLst/>
          </a:prstGeom>
        </p:spPr>
      </p:pic>
      <p:sp>
        <p:nvSpPr>
          <p:cNvPr id="38" name="TextBox 37">
            <a:extLst>
              <a:ext uri="{FF2B5EF4-FFF2-40B4-BE49-F238E27FC236}">
                <a16:creationId xmlns:a16="http://schemas.microsoft.com/office/drawing/2014/main" id="{82F5AC52-A268-2D45-8594-51AC83CA5BBC}"/>
              </a:ext>
            </a:extLst>
          </p:cNvPr>
          <p:cNvSpPr txBox="1"/>
          <p:nvPr/>
        </p:nvSpPr>
        <p:spPr>
          <a:xfrm>
            <a:off x="61386" y="4593406"/>
            <a:ext cx="4081537" cy="1077218"/>
          </a:xfrm>
          <a:prstGeom prst="rect">
            <a:avLst/>
          </a:prstGeom>
          <a:noFill/>
        </p:spPr>
        <p:txBody>
          <a:bodyPr wrap="square" rtlCol="0">
            <a:spAutoFit/>
          </a:bodyPr>
          <a:lstStyle/>
          <a:p>
            <a:pPr lvl="0" fontAlgn="base">
              <a:spcBef>
                <a:spcPct val="0"/>
              </a:spcBef>
              <a:spcAft>
                <a:spcPct val="0"/>
              </a:spcAft>
              <a:buClrTx/>
              <a:defRPr/>
            </a:pPr>
            <a:r>
              <a:rPr lang="en-US" sz="1600" kern="1200" dirty="0">
                <a:solidFill>
                  <a:prstClr val="black"/>
                </a:solidFill>
                <a:latin typeface="AvenirNext LT Pro Regular"/>
                <a:ea typeface="+mn-ea"/>
                <a:cs typeface="+mn-cs"/>
              </a:rPr>
              <a:t>In a spatial map of XPS data for a </a:t>
            </a:r>
            <a:r>
              <a:rPr lang="en-US" sz="1600" dirty="0">
                <a:solidFill>
                  <a:prstClr val="black"/>
                </a:solidFill>
                <a:latin typeface="AvenirNext LT Pro Bold"/>
              </a:rPr>
              <a:t>Co</a:t>
            </a:r>
            <a:r>
              <a:rPr lang="en-US" sz="1600" baseline="-25000" dirty="0">
                <a:solidFill>
                  <a:prstClr val="black"/>
                </a:solidFill>
                <a:latin typeface="AvenirNext LT Pro Bold"/>
              </a:rPr>
              <a:t>3</a:t>
            </a:r>
            <a:r>
              <a:rPr lang="en-US" sz="1600" dirty="0">
                <a:solidFill>
                  <a:prstClr val="black"/>
                </a:solidFill>
                <a:latin typeface="AvenirNext LT Pro Bold"/>
              </a:rPr>
              <a:t>Sn</a:t>
            </a:r>
            <a:r>
              <a:rPr lang="en-US" sz="1600" baseline="-25000" dirty="0">
                <a:solidFill>
                  <a:prstClr val="black"/>
                </a:solidFill>
                <a:latin typeface="AvenirNext LT Pro Bold"/>
              </a:rPr>
              <a:t>2</a:t>
            </a:r>
            <a:r>
              <a:rPr lang="en-US" sz="1600" dirty="0">
                <a:solidFill>
                  <a:prstClr val="black"/>
                </a:solidFill>
                <a:latin typeface="AvenirNext LT Pro Bold"/>
              </a:rPr>
              <a:t>S</a:t>
            </a:r>
            <a:r>
              <a:rPr lang="en-US" sz="1600" baseline="-25000" dirty="0">
                <a:solidFill>
                  <a:prstClr val="black"/>
                </a:solidFill>
                <a:latin typeface="AvenirNext LT Pro Bold"/>
              </a:rPr>
              <a:t>2</a:t>
            </a:r>
            <a:r>
              <a:rPr lang="en-US" sz="1600" kern="1200" dirty="0">
                <a:solidFill>
                  <a:prstClr val="black"/>
                </a:solidFill>
                <a:latin typeface="AvenirNext LT Pro Regular"/>
                <a:ea typeface="+mn-ea"/>
                <a:cs typeface="+mn-cs"/>
              </a:rPr>
              <a:t> sample, spectral regions grouped into 3 types reveal an intermediate surface chemistry distinct from Sn- and S-termination crystals.</a:t>
            </a:r>
          </a:p>
        </p:txBody>
      </p:sp>
      <p:pic>
        <p:nvPicPr>
          <p:cNvPr id="9" name="Picture 8">
            <a:extLst>
              <a:ext uri="{FF2B5EF4-FFF2-40B4-BE49-F238E27FC236}">
                <a16:creationId xmlns:a16="http://schemas.microsoft.com/office/drawing/2014/main" id="{8A208E7F-4BA1-614B-B46D-B1A1D99860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9479" y="707490"/>
            <a:ext cx="2790486" cy="1737360"/>
          </a:xfrm>
          <a:prstGeom prst="rect">
            <a:avLst/>
          </a:prstGeom>
        </p:spPr>
      </p:pic>
      <p:pic>
        <p:nvPicPr>
          <p:cNvPr id="12" name="Picture 11">
            <a:extLst>
              <a:ext uri="{FF2B5EF4-FFF2-40B4-BE49-F238E27FC236}">
                <a16:creationId xmlns:a16="http://schemas.microsoft.com/office/drawing/2014/main" id="{51598352-4878-1B43-992F-A23EE2F34F20}"/>
              </a:ext>
            </a:extLst>
          </p:cNvPr>
          <p:cNvPicPr>
            <a:picLocks noChangeAspect="1"/>
          </p:cNvPicPr>
          <p:nvPr/>
        </p:nvPicPr>
        <p:blipFill rotWithShape="1">
          <a:blip r:embed="rId10">
            <a:extLst>
              <a:ext uri="{28A0092B-C50C-407E-A947-70E740481C1C}">
                <a14:useLocalDpi xmlns:a14="http://schemas.microsoft.com/office/drawing/2010/main" val="0"/>
              </a:ext>
            </a:extLst>
          </a:blip>
          <a:srcRect t="65264"/>
          <a:stretch/>
        </p:blipFill>
        <p:spPr>
          <a:xfrm>
            <a:off x="652234" y="3384414"/>
            <a:ext cx="2671530" cy="1280160"/>
          </a:xfrm>
          <a:prstGeom prst="rect">
            <a:avLst/>
          </a:prstGeom>
        </p:spPr>
      </p:pic>
    </p:spTree>
    <p:extLst>
      <p:ext uri="{BB962C8B-B14F-4D97-AF65-F5344CB8AC3E}">
        <p14:creationId xmlns:p14="http://schemas.microsoft.com/office/powerpoint/2010/main" val="2684543297"/>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33242</TotalTime>
  <Words>577</Words>
  <Application>Microsoft Macintosh PowerPoint</Application>
  <PresentationFormat>Widescreen</PresentationFormat>
  <Paragraphs>32</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Avenir Next LT Pro</vt:lpstr>
      <vt:lpstr>AvenirNext LT Pro Bold</vt:lpstr>
      <vt:lpstr>AvenirNext LT Pro Regular</vt:lpstr>
      <vt:lpstr>Calibri</vt:lpstr>
      <vt:lpstr>Wingdings</vt:lpstr>
      <vt:lpstr>1_Office Theme</vt:lpstr>
      <vt:lpstr>Local Disorder Impacts a Quantum Material’s Electronic States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Platinum Movement on Fuel-Cell Electrodes</dc:title>
  <dc:creator>Dava Keavney</dc:creator>
  <cp:lastModifiedBy>Ashley White</cp:lastModifiedBy>
  <cp:revision>383</cp:revision>
  <dcterms:created xsi:type="dcterms:W3CDTF">2024-01-05T19:34:06Z</dcterms:created>
  <dcterms:modified xsi:type="dcterms:W3CDTF">2026-02-24T20:54:02Z</dcterms:modified>
</cp:coreProperties>
</file>