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3"/>
  </p:notesMasterIdLst>
  <p:sldIdLst>
    <p:sldId id="1947" r:id="rId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jXOEeAAqguAV0rc9UruhV6bQBGg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8"/>
    <p:restoredTop sz="65779"/>
  </p:normalViewPr>
  <p:slideViewPr>
    <p:cSldViewPr snapToGrid="0" snapToObjects="1">
      <p:cViewPr varScale="1">
        <p:scale>
          <a:sx n="79" d="100"/>
          <a:sy n="79" d="100"/>
        </p:scale>
        <p:origin x="1008" y="200"/>
      </p:cViewPr>
      <p:guideLst/>
    </p:cSldViewPr>
  </p:slideViewPr>
  <p:notesTextViewPr>
    <p:cViewPr>
      <p:scale>
        <a:sx n="1" d="1"/>
        <a:sy n="1" d="1"/>
      </p:scale>
      <p:origin x="0" y="-128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notesMaster" Target="notesMasters/notesMaster1.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15" Type="http://schemas.openxmlformats.org/officeDocument/2006/relationships/theme" Target="theme/theme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ls.lbl.gov/ai-delivers-rapid-precise-design-of-tumor-targeting-protei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RAS genes are a family of genes involved in regulating cell growth and division. Mutations in these genes drive over 22% of all human cancers by acting like broken molecular switches stuck in the “on” position, constantly activating multiple downstream signaling pathways that trigger uncontrolled cell proliferation. Treating these aggressive cancers requires a multipronged therapeutic approach that targets several RAS-activated signaling pathways. While phosphoinositide 3-kinase alpha (PI3Kα) is one of these key pathways, PI3Kα also interacts with insulin to control sugar levels. As a result, cancer patients treated with currently available PI3Kα inhibitors often experience debilitating high blood glucose symptoms, reducing their ability to take effective doses of the medicine for long periods.</a:t>
            </a: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While existing PI3Kα inhibitors affect the more general activity of PI3Kα, targeting the protein–protein interaction between RAS and PI3Kα appears to selectively disrupt cancer-related signaling while leaving normal cellular activities unscathed. Researchers at San Diego–based biotechnology company </a:t>
            </a:r>
            <a:r>
              <a:rPr lang="en-US" dirty="0" err="1"/>
              <a:t>Vividion</a:t>
            </a:r>
            <a:r>
              <a:rPr lang="en-US" dirty="0"/>
              <a:t> Therapeutics recognized this as a potential opportunity.</a:t>
            </a:r>
            <a:r>
              <a:rPr lang="en-US" baseline="0" dirty="0"/>
              <a:t> </a:t>
            </a:r>
            <a:r>
              <a:rPr lang="en-US" dirty="0"/>
              <a:t>They identified a group</a:t>
            </a:r>
            <a:r>
              <a:rPr lang="en-US" baseline="0" dirty="0"/>
              <a:t> of</a:t>
            </a:r>
            <a:r>
              <a:rPr lang="en-US" dirty="0"/>
              <a:t> candidate compounds that bind stably and selectively to the RAS-binding region of PI3Kα and characterized how the new molecules interact with PI3Kα using x-ray diffraction studies at the ALS. </a:t>
            </a: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new inhibitors block tumor growth in a wide range of cancer models without disrupting normal cellular activities. This safety profile indicates a strong potential for the strategy to be used in combination with other therapies targeting the RAS pathway. Long term, this strategy could provide meaningful therapeutic benefit to an underserved patient population, fighting tumors without decreasing their quality of life.</a:t>
            </a:r>
            <a:endParaRPr lang="en-US" dirty="0">
              <a:effectLst/>
            </a:endParaRPr>
          </a:p>
          <a:p>
            <a:pPr marL="0" indent="0"/>
            <a:endParaRPr lang="en-US" dirty="0">
              <a:effectLst/>
            </a:endParaRP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effectLst/>
              </a:rPr>
              <a:t>Researchers: </a:t>
            </a:r>
            <a:r>
              <a:rPr lang="en-US" sz="1200" b="0" i="0" u="none" strike="noStrike" cap="none" dirty="0">
                <a:solidFill>
                  <a:schemeClr val="dk1"/>
                </a:solidFill>
                <a:effectLst/>
                <a:latin typeface="Calibri"/>
                <a:ea typeface="Calibri"/>
                <a:cs typeface="Calibri"/>
                <a:sym typeface="Calibri"/>
              </a:rPr>
              <a:t>J.E. </a:t>
            </a:r>
            <a:r>
              <a:rPr lang="en-US" sz="1200" b="0" i="0" u="none" strike="noStrike" cap="none" dirty="0" err="1">
                <a:solidFill>
                  <a:schemeClr val="dk1"/>
                </a:solidFill>
                <a:effectLst/>
                <a:latin typeface="Calibri"/>
                <a:ea typeface="Calibri"/>
                <a:cs typeface="Calibri"/>
                <a:sym typeface="Calibri"/>
              </a:rPr>
              <a:t>Klebba</a:t>
            </a:r>
            <a:r>
              <a:rPr lang="en-US" sz="1200" b="0" i="0" u="none" strike="noStrike" cap="none" dirty="0">
                <a:solidFill>
                  <a:schemeClr val="dk1"/>
                </a:solidFill>
                <a:effectLst/>
                <a:latin typeface="Calibri"/>
                <a:ea typeface="Calibri"/>
                <a:cs typeface="Calibri"/>
                <a:sym typeface="Calibri"/>
              </a:rPr>
              <a:t>, N. Roy, S.M. Bernard, S. </a:t>
            </a:r>
            <a:r>
              <a:rPr lang="en-US" sz="1200" b="0" i="0" u="none" strike="noStrike" cap="none" dirty="0" err="1">
                <a:solidFill>
                  <a:schemeClr val="dk1"/>
                </a:solidFill>
                <a:effectLst/>
                <a:latin typeface="Calibri"/>
                <a:ea typeface="Calibri"/>
                <a:cs typeface="Calibri"/>
                <a:sym typeface="Calibri"/>
              </a:rPr>
              <a:t>Grabow</a:t>
            </a:r>
            <a:r>
              <a:rPr lang="en-US" sz="1200" b="0" i="0" u="none" strike="noStrike" cap="none" dirty="0">
                <a:solidFill>
                  <a:schemeClr val="dk1"/>
                </a:solidFill>
                <a:effectLst/>
                <a:latin typeface="Calibri"/>
                <a:ea typeface="Calibri"/>
                <a:cs typeface="Calibri"/>
                <a:sym typeface="Calibri"/>
              </a:rPr>
              <a:t>, M.A. Hoffman, H. Miao, J. Tamiya, J. Wang, C. Berry, A. Esparza-</a:t>
            </a:r>
            <a:r>
              <a:rPr lang="en-US" sz="1200" b="0" i="0" u="none" strike="noStrike" cap="none" dirty="0" err="1">
                <a:solidFill>
                  <a:schemeClr val="dk1"/>
                </a:solidFill>
                <a:effectLst/>
                <a:latin typeface="Calibri"/>
                <a:ea typeface="Calibri"/>
                <a:cs typeface="Calibri"/>
                <a:sym typeface="Calibri"/>
              </a:rPr>
              <a:t>Oros</a:t>
            </a:r>
            <a:r>
              <a:rPr lang="en-US" sz="1200" b="0" i="0" u="none" strike="noStrike" cap="none" dirty="0">
                <a:solidFill>
                  <a:schemeClr val="dk1"/>
                </a:solidFill>
                <a:effectLst/>
                <a:latin typeface="Calibri"/>
                <a:ea typeface="Calibri"/>
                <a:cs typeface="Calibri"/>
                <a:sym typeface="Calibri"/>
              </a:rPr>
              <a:t>, R. Lin, Y. Liu, M. </a:t>
            </a:r>
            <a:r>
              <a:rPr lang="en-US" sz="1200" b="0" i="0" u="none" strike="noStrike" cap="none" dirty="0" err="1">
                <a:solidFill>
                  <a:schemeClr val="dk1"/>
                </a:solidFill>
                <a:effectLst/>
                <a:latin typeface="Calibri"/>
                <a:ea typeface="Calibri"/>
                <a:cs typeface="Calibri"/>
                <a:sym typeface="Calibri"/>
              </a:rPr>
              <a:t>Pariollaud</a:t>
            </a:r>
            <a:r>
              <a:rPr lang="en-US" sz="1200" b="0" i="0" u="none" strike="noStrike" cap="none" dirty="0">
                <a:solidFill>
                  <a:schemeClr val="dk1"/>
                </a:solidFill>
                <a:effectLst/>
                <a:latin typeface="Calibri"/>
                <a:ea typeface="Calibri"/>
                <a:cs typeface="Calibri"/>
                <a:sym typeface="Calibri"/>
              </a:rPr>
              <a:t>, H. Parker, I. </a:t>
            </a:r>
            <a:r>
              <a:rPr lang="en-US" sz="1200" b="0" i="0" u="none" strike="noStrike" cap="none" dirty="0" err="1">
                <a:solidFill>
                  <a:schemeClr val="dk1"/>
                </a:solidFill>
                <a:effectLst/>
                <a:latin typeface="Calibri"/>
                <a:ea typeface="Calibri"/>
                <a:cs typeface="Calibri"/>
                <a:sym typeface="Calibri"/>
              </a:rPr>
              <a:t>Mochalkin</a:t>
            </a:r>
            <a:r>
              <a:rPr lang="en-US" sz="1200" b="0" i="0" u="none" strike="noStrike" cap="none" dirty="0">
                <a:solidFill>
                  <a:schemeClr val="dk1"/>
                </a:solidFill>
                <a:effectLst/>
                <a:latin typeface="Calibri"/>
                <a:ea typeface="Calibri"/>
                <a:cs typeface="Calibri"/>
                <a:sym typeface="Calibri"/>
              </a:rPr>
              <a:t>, A.N. Snead, E.J. Walton, T.E. </a:t>
            </a:r>
            <a:r>
              <a:rPr lang="en-US" sz="1200" b="0" i="0" u="none" strike="noStrike" cap="none" dirty="0" err="1">
                <a:solidFill>
                  <a:schemeClr val="dk1"/>
                </a:solidFill>
                <a:effectLst/>
                <a:latin typeface="Calibri"/>
                <a:ea typeface="Calibri"/>
                <a:cs typeface="Calibri"/>
                <a:sym typeface="Calibri"/>
              </a:rPr>
              <a:t>Wyrick</a:t>
            </a:r>
            <a:r>
              <a:rPr lang="en-US" sz="1200" b="0" i="0" u="none" strike="noStrike" cap="none" dirty="0">
                <a:solidFill>
                  <a:schemeClr val="dk1"/>
                </a:solidFill>
                <a:effectLst/>
                <a:latin typeface="Calibri"/>
                <a:ea typeface="Calibri"/>
                <a:cs typeface="Calibri"/>
                <a:sym typeface="Calibri"/>
              </a:rPr>
              <a:t>, E. </a:t>
            </a:r>
            <a:r>
              <a:rPr lang="en-US" sz="1200" b="0" i="0" u="none" strike="noStrike" cap="none" dirty="0" err="1">
                <a:solidFill>
                  <a:schemeClr val="dk1"/>
                </a:solidFill>
                <a:effectLst/>
                <a:latin typeface="Calibri"/>
                <a:ea typeface="Calibri"/>
                <a:cs typeface="Calibri"/>
                <a:sym typeface="Calibri"/>
              </a:rPr>
              <a:t>Aitichson</a:t>
            </a:r>
            <a:r>
              <a:rPr lang="en-US" sz="1200" b="0" i="0" u="none" strike="noStrike" cap="none" dirty="0">
                <a:solidFill>
                  <a:schemeClr val="dk1"/>
                </a:solidFill>
                <a:effectLst/>
                <a:latin typeface="Calibri"/>
                <a:ea typeface="Calibri"/>
                <a:cs typeface="Calibri"/>
                <a:sym typeface="Calibri"/>
              </a:rPr>
              <a:t>, K. </a:t>
            </a:r>
            <a:r>
              <a:rPr lang="en-US" sz="1200" b="0" i="0" u="none" strike="noStrike" cap="none" dirty="0" err="1">
                <a:solidFill>
                  <a:schemeClr val="dk1"/>
                </a:solidFill>
                <a:effectLst/>
                <a:latin typeface="Calibri"/>
                <a:ea typeface="Calibri"/>
                <a:cs typeface="Calibri"/>
                <a:sym typeface="Calibri"/>
              </a:rPr>
              <a:t>Bedke</a:t>
            </a:r>
            <a:r>
              <a:rPr lang="en-US" sz="1200" b="0" i="0" u="none" strike="noStrike" cap="none" dirty="0">
                <a:solidFill>
                  <a:schemeClr val="dk1"/>
                </a:solidFill>
                <a:effectLst/>
                <a:latin typeface="Calibri"/>
                <a:ea typeface="Calibri"/>
                <a:cs typeface="Calibri"/>
                <a:sym typeface="Calibri"/>
              </a:rPr>
              <a:t>, B.D. Horning, K.N. Lamb, W. Lin, J. Lu, M.K. </a:t>
            </a:r>
            <a:r>
              <a:rPr lang="en-US" sz="1200" b="0" i="0" u="none" strike="noStrike" cap="none" dirty="0" err="1">
                <a:solidFill>
                  <a:schemeClr val="dk1"/>
                </a:solidFill>
                <a:effectLst/>
                <a:latin typeface="Calibri"/>
                <a:ea typeface="Calibri"/>
                <a:cs typeface="Calibri"/>
                <a:sym typeface="Calibri"/>
              </a:rPr>
              <a:t>Pastuszka</a:t>
            </a:r>
            <a:r>
              <a:rPr lang="en-US" sz="1200" b="0" i="0" u="none" strike="noStrike" cap="none" dirty="0">
                <a:solidFill>
                  <a:schemeClr val="dk1"/>
                </a:solidFill>
                <a:effectLst/>
                <a:latin typeface="Calibri"/>
                <a:ea typeface="Calibri"/>
                <a:cs typeface="Calibri"/>
                <a:sym typeface="Calibri"/>
              </a:rPr>
              <a:t>, J. Pollock, J.J. Sigler, C. Yue, B.N. Cook, G.M. Simon, D.S. Weinstein, and M.P. Patricelli (</a:t>
            </a:r>
            <a:r>
              <a:rPr lang="en-US" sz="1200" b="0" i="0" u="none" strike="noStrike" cap="none" dirty="0" err="1">
                <a:solidFill>
                  <a:schemeClr val="dk1"/>
                </a:solidFill>
                <a:effectLst/>
                <a:latin typeface="Calibri"/>
                <a:ea typeface="Calibri"/>
                <a:cs typeface="Calibri"/>
                <a:sym typeface="Calibri"/>
              </a:rPr>
              <a:t>Vividion</a:t>
            </a:r>
            <a:r>
              <a:rPr lang="en-US" sz="1200" b="0" i="0" u="none" strike="noStrike" cap="none" dirty="0">
                <a:solidFill>
                  <a:schemeClr val="dk1"/>
                </a:solidFill>
                <a:effectLst/>
                <a:latin typeface="Calibri"/>
                <a:ea typeface="Calibri"/>
                <a:cs typeface="Calibri"/>
                <a:sym typeface="Calibri"/>
              </a:rPr>
              <a:t> Therapeutics); S. Rana, M. Ismail, M. </a:t>
            </a:r>
            <a:r>
              <a:rPr lang="en-US" sz="1200" b="0" i="0" u="none" strike="noStrike" cap="none" dirty="0" err="1">
                <a:solidFill>
                  <a:schemeClr val="dk1"/>
                </a:solidFill>
                <a:effectLst/>
                <a:latin typeface="Calibri"/>
                <a:ea typeface="Calibri"/>
                <a:cs typeface="Calibri"/>
                <a:sym typeface="Calibri"/>
              </a:rPr>
              <a:t>Tomaschko</a:t>
            </a:r>
            <a:r>
              <a:rPr lang="en-US" sz="1200" b="0" i="0" u="none" strike="noStrike" cap="none" dirty="0">
                <a:solidFill>
                  <a:schemeClr val="dk1"/>
                </a:solidFill>
                <a:effectLst/>
                <a:latin typeface="Calibri"/>
                <a:ea typeface="Calibri"/>
                <a:cs typeface="Calibri"/>
                <a:sym typeface="Calibri"/>
              </a:rPr>
              <a:t>, M. Molina-</a:t>
            </a:r>
            <a:r>
              <a:rPr lang="en-US" sz="1200" b="0" i="0" u="none" strike="noStrike" cap="none" dirty="0" err="1">
                <a:solidFill>
                  <a:schemeClr val="dk1"/>
                </a:solidFill>
                <a:effectLst/>
                <a:latin typeface="Calibri"/>
                <a:ea typeface="Calibri"/>
                <a:cs typeface="Calibri"/>
                <a:sym typeface="Calibri"/>
              </a:rPr>
              <a:t>Arcas</a:t>
            </a:r>
            <a:r>
              <a:rPr lang="en-US" sz="1200" b="0" i="0" u="none" strike="noStrike" cap="none" dirty="0">
                <a:solidFill>
                  <a:schemeClr val="dk1"/>
                </a:solidFill>
                <a:effectLst/>
                <a:latin typeface="Calibri"/>
                <a:ea typeface="Calibri"/>
                <a:cs typeface="Calibri"/>
                <a:sym typeface="Calibri"/>
              </a:rPr>
              <a:t>, and J. Downward (Francis Crick Institute); J.C. Brannon (Odyssey Therapeutics);  J.M. Chick and T.M. Kinsella (Independent researchers); K. </a:t>
            </a:r>
            <a:r>
              <a:rPr lang="en-US" sz="1200" b="0" i="0" u="none" strike="noStrike" cap="none" dirty="0" err="1">
                <a:solidFill>
                  <a:schemeClr val="dk1"/>
                </a:solidFill>
                <a:effectLst/>
                <a:latin typeface="Calibri"/>
                <a:ea typeface="Calibri"/>
                <a:cs typeface="Calibri"/>
                <a:sym typeface="Calibri"/>
              </a:rPr>
              <a:t>Hee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SciexScie</a:t>
            </a:r>
            <a:r>
              <a:rPr lang="en-US" sz="1200" b="0" i="0" u="none" strike="noStrike" cap="none" dirty="0">
                <a:solidFill>
                  <a:schemeClr val="dk1"/>
                </a:solidFill>
                <a:effectLst/>
                <a:latin typeface="Calibri"/>
                <a:ea typeface="Calibri"/>
                <a:cs typeface="Calibri"/>
                <a:sym typeface="Calibri"/>
              </a:rPr>
              <a:t>); and E. Tran (Novartis Institutes for Biomedical Research).</a:t>
            </a: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effectLst/>
            </a:endParaRPr>
          </a:p>
          <a:p>
            <a:pPr marL="0" indent="0"/>
            <a:r>
              <a:rPr lang="en-US" dirty="0">
                <a:effectLst/>
              </a:rPr>
              <a:t>Acknowledgment from paper: </a:t>
            </a:r>
            <a:r>
              <a:rPr lang="en-US" sz="1200" b="0" i="0" u="none" strike="noStrike" cap="none" dirty="0">
                <a:solidFill>
                  <a:schemeClr val="dk1"/>
                </a:solidFill>
                <a:effectLst/>
                <a:latin typeface="Calibri"/>
                <a:ea typeface="Calibri"/>
                <a:cs typeface="Calibri"/>
                <a:sym typeface="Calibri"/>
              </a:rPr>
              <a:t>Cancer Research UK, UK Medical Research Council, </a:t>
            </a:r>
            <a:r>
              <a:rPr lang="en-US" sz="1200" b="0" i="0" u="none" strike="noStrike" cap="none" dirty="0" err="1">
                <a:solidFill>
                  <a:schemeClr val="dk1"/>
                </a:solidFill>
                <a:effectLst/>
                <a:latin typeface="Calibri"/>
                <a:ea typeface="Calibri"/>
                <a:cs typeface="Calibri"/>
                <a:sym typeface="Calibri"/>
              </a:rPr>
              <a:t>Wellcome</a:t>
            </a:r>
            <a:r>
              <a:rPr lang="en-US" sz="1200" b="0" i="0" u="none" strike="noStrike" cap="none" dirty="0">
                <a:solidFill>
                  <a:schemeClr val="dk1"/>
                </a:solidFill>
                <a:effectLst/>
                <a:latin typeface="Calibri"/>
                <a:ea typeface="Calibri"/>
                <a:cs typeface="Calibri"/>
                <a:sym typeface="Calibri"/>
              </a:rPr>
              <a:t> Trust, European Research Council Advanced Grant </a:t>
            </a:r>
            <a:r>
              <a:rPr lang="en-US" sz="1200" b="0" i="0" u="none" strike="noStrike" cap="none" dirty="0" err="1">
                <a:solidFill>
                  <a:schemeClr val="dk1"/>
                </a:solidFill>
                <a:effectLst/>
                <a:latin typeface="Calibri"/>
                <a:ea typeface="Calibri"/>
                <a:cs typeface="Calibri"/>
                <a:sym typeface="Calibri"/>
              </a:rPr>
              <a:t>RASImmune</a:t>
            </a:r>
            <a:r>
              <a:rPr lang="en-US" sz="1200" b="0" i="0" u="none" strike="noStrike" cap="none" dirty="0">
                <a:solidFill>
                  <a:schemeClr val="dk1"/>
                </a:solidFill>
                <a:effectLst/>
                <a:latin typeface="Calibri"/>
                <a:ea typeface="Calibri"/>
                <a:cs typeface="Calibri"/>
                <a:sym typeface="Calibri"/>
              </a:rPr>
              <a:t>, Howard Hughes Medical Institute, National Institutes of Health (National Institute of General Medical Sciences). Operation of the ALS is supported by the US Department of Energy, Office of Science, Basic Energy Sciences program (DOE BES). </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dirty="0">
                <a:effectLst/>
              </a:rPr>
              <a:t>Full highlight: </a:t>
            </a:r>
            <a:r>
              <a:rPr lang="en-US" dirty="0">
                <a:effectLst/>
                <a:hlinkClick r:id="rId3"/>
              </a:rPr>
              <a:t>https://als.lbl.gov/disrupting-cancers-broken-molecular-switch/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7286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3/27/26</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126463015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435979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88202286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3/27/26</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46514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81878740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858036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89496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98958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380716961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57077702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90494166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96844720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41204044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96912" y="5190112"/>
            <a:ext cx="4173471" cy="815608"/>
          </a:xfrm>
          <a:prstGeom prst="rect">
            <a:avLst/>
          </a:prstGeom>
          <a:noFill/>
        </p:spPr>
        <p:txBody>
          <a:bodyPr wrap="square">
            <a:spAutoFit/>
          </a:bodyPr>
          <a:lstStyle/>
          <a:p>
            <a:pPr lvl="0">
              <a:spcBef>
                <a:spcPts val="600"/>
              </a:spcBef>
              <a:buClrTx/>
              <a:defRPr/>
            </a:pPr>
            <a:r>
              <a:rPr lang="en-US" sz="1050" kern="1200" dirty="0">
                <a:solidFill>
                  <a:prstClr val="black"/>
                </a:solidFill>
                <a:latin typeface="AvenirNext LT Pro Regular"/>
                <a:cs typeface="Arial" panose="020B0604020202020204" pitchFamily="34" charset="0"/>
              </a:rPr>
              <a:t>J.E. </a:t>
            </a:r>
            <a:r>
              <a:rPr lang="en-US" sz="1050" kern="1200" dirty="0" err="1">
                <a:solidFill>
                  <a:prstClr val="black"/>
                </a:solidFill>
                <a:latin typeface="AvenirNext LT Pro Regular"/>
                <a:cs typeface="Arial" panose="020B0604020202020204" pitchFamily="34" charset="0"/>
              </a:rPr>
              <a:t>Klebba</a:t>
            </a:r>
            <a:r>
              <a:rPr lang="en-US" sz="1050" kern="1200" dirty="0">
                <a:solidFill>
                  <a:prstClr val="black"/>
                </a:solidFill>
                <a:latin typeface="AvenirNext LT Pro Regular"/>
                <a:cs typeface="Arial" panose="020B0604020202020204" pitchFamily="34" charset="0"/>
              </a:rPr>
              <a:t> et al., “Covalent inhibitors of the PI3Kα RAS binding domain impair tumor growth driven by RAS and HER2," </a:t>
            </a:r>
            <a:r>
              <a:rPr lang="en-US" sz="1050" i="1" kern="1200" dirty="0">
                <a:solidFill>
                  <a:prstClr val="black"/>
                </a:solidFill>
                <a:latin typeface="AvenirNext LT Pro Regular"/>
                <a:cs typeface="Arial" panose="020B0604020202020204" pitchFamily="34" charset="0"/>
              </a:rPr>
              <a:t>Science</a:t>
            </a:r>
            <a:r>
              <a:rPr lang="en-US" sz="1050" kern="1200" dirty="0">
                <a:solidFill>
                  <a:prstClr val="black"/>
                </a:solidFill>
                <a:latin typeface="AvenirNext LT Pro Regular"/>
                <a:cs typeface="Arial" panose="020B0604020202020204" pitchFamily="34" charset="0"/>
              </a:rPr>
              <a:t> </a:t>
            </a:r>
            <a:r>
              <a:rPr lang="en-US" sz="1050" b="1" kern="1200" dirty="0">
                <a:solidFill>
                  <a:prstClr val="black"/>
                </a:solidFill>
                <a:latin typeface="AvenirNext LT Pro Regular"/>
                <a:cs typeface="Arial" panose="020B0604020202020204" pitchFamily="34" charset="0"/>
              </a:rPr>
              <a:t>390</a:t>
            </a:r>
            <a:r>
              <a:rPr lang="en-US" sz="1050" kern="1200" dirty="0">
                <a:solidFill>
                  <a:prstClr val="black"/>
                </a:solidFill>
                <a:latin typeface="AvenirNext LT Pro Regular"/>
                <a:cs typeface="Arial" panose="020B0604020202020204" pitchFamily="34" charset="0"/>
              </a:rPr>
              <a:t>, 702 (2025), doi:10.1126/science.adv2684.</a:t>
            </a:r>
          </a:p>
          <a:p>
            <a:pPr lvl="0">
              <a:spcBef>
                <a:spcPts val="600"/>
              </a:spcBef>
              <a:buClrTx/>
              <a:defRPr/>
            </a:pPr>
            <a:r>
              <a:rPr lang="en-US" sz="1050" kern="1200" dirty="0">
                <a:solidFill>
                  <a:prstClr val="black"/>
                </a:solidFill>
                <a:latin typeface="AvenirNext LT Pro Regular"/>
                <a:cs typeface="Arial" panose="020B0604020202020204" pitchFamily="34" charset="0"/>
              </a:rPr>
              <a:t>Work was performed at ALS/LBNL.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p:spPr>
        <p:txBody>
          <a:bodyPr>
            <a:normAutofit/>
          </a:bodyPr>
          <a:lstStyle/>
          <a:p>
            <a:pPr algn="ctr"/>
            <a:r>
              <a:rPr lang="en-US" sz="2800" dirty="0"/>
              <a:t>Disrupting Cancer's Broken Molecular Switch</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052808" y="712511"/>
            <a:ext cx="8221975" cy="5304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ts val="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lvl="0" fontAlgn="base">
              <a:spcBef>
                <a:spcPct val="0"/>
              </a:spcBef>
              <a:spcAft>
                <a:spcPts val="600"/>
              </a:spcAft>
              <a:buClrTx/>
              <a:defRPr/>
            </a:pPr>
            <a:r>
              <a:rPr lang="en-US" sz="2200" kern="1200" dirty="0">
                <a:solidFill>
                  <a:prstClr val="black"/>
                </a:solidFill>
                <a:latin typeface="AvenirNext LT Pro Bold"/>
              </a:rPr>
              <a:t>Researchers identified a compound that disrupts a hard-to-target tumor growth pathway in breast, lung, and other cancers and characterized the chemical interactions critical to its potency.</a:t>
            </a:r>
          </a:p>
          <a:p>
            <a:pPr marL="15875" lvl="0" fontAlgn="base">
              <a:spcBef>
                <a:spcPct val="0"/>
              </a:spcBef>
              <a:spcAft>
                <a:spcPts val="200"/>
              </a:spcAft>
              <a:buClrTx/>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lvl="0" fontAlgn="base">
              <a:spcBef>
                <a:spcPct val="0"/>
              </a:spcBef>
              <a:spcAft>
                <a:spcPts val="600"/>
              </a:spcAft>
              <a:buClrTx/>
              <a:defRPr/>
            </a:pPr>
            <a:r>
              <a:rPr lang="en-US" sz="2200" kern="1200" dirty="0">
                <a:solidFill>
                  <a:prstClr val="black"/>
                </a:solidFill>
                <a:latin typeface="AvenirNext LT Pro Bold"/>
                <a:ea typeface="+mn-ea"/>
                <a:cs typeface="+mn-cs"/>
              </a:rPr>
              <a:t>This work contributed to the development of a similar compound currently undergoing clinical trials in cancer patients, and informs hypotheses for designing better drug candidates. </a:t>
            </a:r>
          </a:p>
          <a:p>
            <a:pPr marL="114300" lvl="0" fontAlgn="base">
              <a:spcBef>
                <a:spcPct val="0"/>
              </a:spcBef>
              <a:buClrTx/>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spcAft>
                <a:spcPts val="200"/>
              </a:spcAft>
              <a:buClrTx/>
              <a:buFont typeface="Arial" panose="020B0604020202020204" pitchFamily="34" charset="0"/>
              <a:buChar char="•"/>
              <a:defRPr/>
            </a:pPr>
            <a:r>
              <a:rPr lang="en-US" altLang="ja-JP" sz="2000" kern="1200" dirty="0">
                <a:solidFill>
                  <a:prstClr val="black"/>
                </a:solidFill>
                <a:latin typeface="AvenirNext LT Pro Bold"/>
                <a:ea typeface="+mn-ea"/>
                <a:cs typeface="Calibri"/>
              </a:rPr>
              <a:t>Researchers identified inhibitors that selectively bind to the RAS-binding region of PI3Kα, blocking activation of this key cancer growth pathway.</a:t>
            </a:r>
          </a:p>
          <a:p>
            <a:pPr marL="288925" lvl="1" indent="-165100" fontAlgn="base">
              <a:spcAft>
                <a:spcPts val="200"/>
              </a:spcAft>
              <a:buClrTx/>
              <a:buFont typeface="Arial" panose="020B0604020202020204" pitchFamily="34" charset="0"/>
              <a:buChar char="•"/>
              <a:defRPr/>
            </a:pPr>
            <a:r>
              <a:rPr lang="en-US" altLang="ja-JP" sz="2000" kern="1200" dirty="0">
                <a:solidFill>
                  <a:prstClr val="black"/>
                </a:solidFill>
                <a:latin typeface="AvenirNext LT Pro Bold"/>
                <a:ea typeface="+mn-ea"/>
                <a:cs typeface="Calibri"/>
              </a:rPr>
              <a:t>X-ray crystallography at the Advanced Light Source resolved molecular details of how the inhibitors disrupt the RAS–PI3Kα interaction.</a:t>
            </a:r>
          </a:p>
          <a:p>
            <a:pPr marL="288925" lvl="1" indent="-165100" fontAlgn="base">
              <a:spcAft>
                <a:spcPts val="200"/>
              </a:spcAft>
              <a:buClrTx/>
              <a:buFont typeface="Arial" panose="020B0604020202020204" pitchFamily="34" charset="0"/>
              <a:buChar char="•"/>
              <a:defRPr/>
            </a:pPr>
            <a:r>
              <a:rPr lang="en-US" altLang="ja-JP" sz="2000" kern="1200" dirty="0">
                <a:solidFill>
                  <a:prstClr val="black"/>
                </a:solidFill>
                <a:latin typeface="AvenirNext LT Pro Bold"/>
                <a:cs typeface="Calibri"/>
              </a:rPr>
              <a:t>Inhibitors curbed tumor growth in laboratory cancer models without causing high blood sugar side effects.</a:t>
            </a:r>
            <a:endParaRPr lang="en-US" altLang="ja-JP" sz="2000" kern="1200" dirty="0">
              <a:solidFill>
                <a:prstClr val="black"/>
              </a:solidFill>
              <a:latin typeface="AvenirNext LT Pro Bold"/>
              <a:ea typeface="+mn-ea"/>
              <a:cs typeface="Calibri"/>
            </a:endParaRP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107992" y="5707342"/>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4823" y="5748715"/>
            <a:ext cx="336124" cy="436336"/>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90920" y="3372632"/>
            <a:ext cx="3955896" cy="1569660"/>
          </a:xfrm>
          <a:prstGeom prst="rect">
            <a:avLst/>
          </a:prstGeom>
          <a:noFill/>
        </p:spPr>
        <p:txBody>
          <a:bodyPr wrap="square" rtlCol="0">
            <a:spAutoFit/>
          </a:bodyPr>
          <a:lstStyle/>
          <a:p>
            <a:pPr lvl="0" fontAlgn="base">
              <a:spcBef>
                <a:spcPct val="0"/>
              </a:spcBef>
              <a:spcAft>
                <a:spcPct val="0"/>
              </a:spcAft>
              <a:buClrTx/>
              <a:defRPr/>
            </a:pPr>
            <a:r>
              <a:rPr lang="en-US" sz="1600" kern="1200" dirty="0">
                <a:solidFill>
                  <a:prstClr val="black"/>
                </a:solidFill>
                <a:latin typeface="AvenirNext LT Pro Regular"/>
                <a:ea typeface="+mn-ea"/>
                <a:cs typeface="+mn-cs"/>
              </a:rPr>
              <a:t>Schematic x-ray crystal structure of a newly identified compound (red-orange) bound to the RAS-binding domain of the PI3Kα protein (blue), selectively disrupting the PI3Kα-RAS interaction (Credit: Steffen Bernard/</a:t>
            </a:r>
            <a:r>
              <a:rPr lang="en-US" sz="1600" kern="1200" dirty="0" err="1">
                <a:solidFill>
                  <a:prstClr val="black"/>
                </a:solidFill>
                <a:latin typeface="AvenirNext LT Pro Regular"/>
                <a:ea typeface="+mn-ea"/>
                <a:cs typeface="+mn-cs"/>
              </a:rPr>
              <a:t>Vividion</a:t>
            </a:r>
            <a:r>
              <a:rPr lang="en-US" sz="1600" kern="1200" dirty="0">
                <a:solidFill>
                  <a:prstClr val="black"/>
                </a:solidFill>
                <a:latin typeface="AvenirNext LT Pro Regular"/>
                <a:ea typeface="+mn-ea"/>
                <a:cs typeface="+mn-cs"/>
              </a:rPr>
              <a:t> Therapeutics).</a:t>
            </a:r>
          </a:p>
        </p:txBody>
      </p:sp>
      <p:pic>
        <p:nvPicPr>
          <p:cNvPr id="29" name="Google Shape;110;g3bf9c373a32_0_0">
            <a:extLst>
              <a:ext uri="{FF2B5EF4-FFF2-40B4-BE49-F238E27FC236}">
                <a16:creationId xmlns:a16="http://schemas.microsoft.com/office/drawing/2014/main" id="{F73B3B3E-3CB1-5F42-8C4B-39203539D6E2}"/>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182902" y="1138312"/>
            <a:ext cx="3771932" cy="2087135"/>
          </a:xfrm>
          <a:prstGeom prst="rect">
            <a:avLst/>
          </a:prstGeom>
          <a:noFill/>
          <a:ln>
            <a:no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2626" y="5854581"/>
            <a:ext cx="1101565" cy="330470"/>
          </a:xfrm>
          <a:prstGeom prst="rect">
            <a:avLst/>
          </a:prstGeom>
        </p:spPr>
      </p:pic>
      <p:pic>
        <p:nvPicPr>
          <p:cNvPr id="1026" name="Picture 2" descr="The Francis Crick Institute logo">
            <a:extLst>
              <a:ext uri="{FF2B5EF4-FFF2-40B4-BE49-F238E27FC236}">
                <a16:creationId xmlns:a16="http://schemas.microsoft.com/office/drawing/2014/main" id="{D2C91C2F-1631-43F9-9091-19D6FC6EE8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2203" y="5631961"/>
            <a:ext cx="715589" cy="6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76580"/>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7678</TotalTime>
  <Words>803</Words>
  <Application>Microsoft Macintosh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Disrupting Cancer's Broken Molecular Switch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 Film Coating Boosts X-ray Instrument Performance</dc:title>
  <dc:creator>Houston, Karyn (EXT)</dc:creator>
  <cp:lastModifiedBy>Ashley White</cp:lastModifiedBy>
  <cp:revision>59</cp:revision>
  <dcterms:created xsi:type="dcterms:W3CDTF">2023-07-20T14:08:23Z</dcterms:created>
  <dcterms:modified xsi:type="dcterms:W3CDTF">2026-03-27T22:15:19Z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vt:lpwstr>
  </property>
  <property fmtid="{D5CDD505-2E9C-101B-9397-08002B2CF9AE}" pid="7" name="TriggerFlowInfo">
    <vt:lpwstr/>
  </property>
</Properties>
</file>