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
  </p:notesMasterIdLst>
  <p:sldIdLst>
    <p:sldId id="256" r:id="rId2"/>
  </p:sldIdLst>
  <p:sldSz cx="12192000" cy="6858000"/>
  <p:notesSz cx="6858000" cy="9144000"/>
  <p:embeddedFontLst>
    <p:embeddedFont>
      <p:font typeface="Arial Black" panose="020B0604020202020204" pitchFamily="34" charset="0"/>
      <p:regular r:id="rId4"/>
      <p:bold r:id="rId5"/>
    </p:embeddedFont>
    <p:embeddedFont>
      <p:font typeface="Avenir" panose="02000503020000020003" pitchFamily="2" charset="0"/>
      <p:regular r:id="rId6"/>
      <p: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 roundtripDataSignature="AMtx7micJ/QGanokGcMwqtndSXhsPpb+i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8"/>
    <p:restoredTop sz="60492"/>
  </p:normalViewPr>
  <p:slideViewPr>
    <p:cSldViewPr snapToGrid="0" showGuides="1">
      <p:cViewPr varScale="1">
        <p:scale>
          <a:sx n="83" d="100"/>
          <a:sy n="83" d="100"/>
        </p:scale>
        <p:origin x="1304"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ls.lbl.gov/how-wildfires-transform-soil-chemistry/"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sz="1200" b="0" i="0">
                <a:solidFill>
                  <a:schemeClr val="dk1"/>
                </a:solidFill>
                <a:latin typeface="Calibri"/>
                <a:ea typeface="Calibri"/>
                <a:cs typeface="Calibri"/>
                <a:sym typeface="Calibri"/>
              </a:rPr>
              <a:t>Wildfires are becoming more frequent and severe across the globe, especially in the western United States. </a:t>
            </a:r>
            <a:r>
              <a:rPr lang="en-CA" sz="1200" b="0" i="0" dirty="0">
                <a:solidFill>
                  <a:schemeClr val="dk1"/>
                </a:solidFill>
                <a:latin typeface="Calibri"/>
                <a:ea typeface="Calibri"/>
                <a:cs typeface="Calibri"/>
                <a:sym typeface="Calibri"/>
              </a:rPr>
              <a:t>Not only do they burn vegetation, but they also change the chemistry of the soil in unknown ways. Researchers are examining individual ash and soil particles to learn which minerals form during a fire and how they influence nutrient mobility and ecosystem recovery later.</a:t>
            </a:r>
            <a:r>
              <a:rPr lang="en-CA" sz="1200" b="0" i="0" u="none" strike="noStrike" cap="none" dirty="0">
                <a:solidFill>
                  <a:srgbClr val="000000"/>
                </a:solidFill>
                <a:latin typeface="Calibri"/>
                <a:ea typeface="Calibri"/>
                <a:cs typeface="Calibri"/>
                <a:sym typeface="Calibri"/>
              </a:rPr>
              <a:t> </a:t>
            </a:r>
            <a:r>
              <a:rPr lang="en-CA" sz="1200" b="0" i="0" dirty="0">
                <a:solidFill>
                  <a:schemeClr val="dk1"/>
                </a:solidFill>
                <a:latin typeface="Calibri"/>
                <a:ea typeface="Calibri"/>
                <a:cs typeface="Calibri"/>
                <a:sym typeface="Calibri"/>
              </a:rPr>
              <a:t>In this study, UC Davis and </a:t>
            </a:r>
            <a:r>
              <a:rPr lang="en-CA" sz="1200" b="0" i="0" u="none" strike="noStrike" dirty="0">
                <a:solidFill>
                  <a:schemeClr val="dk1"/>
                </a:solidFill>
                <a:latin typeface="Calibri"/>
                <a:ea typeface="Calibri"/>
                <a:cs typeface="Calibri"/>
                <a:sym typeface="Calibri"/>
              </a:rPr>
              <a:t>Berkeley Lab Environmental Science Area </a:t>
            </a:r>
            <a:r>
              <a:rPr lang="en-CA" sz="1200" b="0" i="0" dirty="0">
                <a:solidFill>
                  <a:schemeClr val="dk1"/>
                </a:solidFill>
                <a:latin typeface="Calibri"/>
                <a:ea typeface="Calibri"/>
                <a:cs typeface="Calibri"/>
                <a:sym typeface="Calibri"/>
              </a:rPr>
              <a:t>scientists from the Belowground Biogeochemistry team collaborated with ALS scientists to examine the chemical structure of ash collected three weeks after the 2020 Glass Fire in Northern California and soil samples collected two years later. The samples represent different stages of post-fire soil evolution, allowing the researchers to probe how pyrogenic minerals evolve.</a:t>
            </a:r>
            <a:endParaRPr dirty="0"/>
          </a:p>
          <a:p>
            <a:pPr marL="0" lvl="0" indent="0" algn="l" rtl="0">
              <a:spcBef>
                <a:spcPts val="0"/>
              </a:spcBef>
              <a:spcAft>
                <a:spcPts val="0"/>
              </a:spcAft>
              <a:buNone/>
            </a:pPr>
            <a:br>
              <a:rPr lang="en-CA" dirty="0"/>
            </a:br>
            <a:r>
              <a:rPr lang="en-CA" sz="1200" b="0" i="0" dirty="0">
                <a:solidFill>
                  <a:schemeClr val="dk1"/>
                </a:solidFill>
                <a:latin typeface="Calibri"/>
                <a:ea typeface="Calibri"/>
                <a:cs typeface="Calibri"/>
                <a:sym typeface="Calibri"/>
              </a:rPr>
              <a:t>Surprisingly, the new minerals produced during wildfire were conspicuously absent in soil samples collected two years post-fire. Their loss from the soil surface may be due to erosion or chemical weathering, the researchers proposed. This increased mobility—likely a response to compounds exuded by microbes and roots—could facilitate soil and vegetation recovery.</a:t>
            </a:r>
            <a:endParaRPr dirty="0"/>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CA" sz="1200" b="0" i="0" dirty="0">
                <a:solidFill>
                  <a:schemeClr val="dk1"/>
                </a:solidFill>
                <a:latin typeface="Calibri"/>
                <a:ea typeface="Calibri"/>
                <a:cs typeface="Calibri"/>
                <a:sym typeface="Calibri"/>
              </a:rPr>
              <a:t>Researchers: K. Kang (ALS, UC Davis, and University of Minnesota); E.M. Whelan (UC Davis); S. Bone (SSRL and </a:t>
            </a:r>
            <a:r>
              <a:rPr lang="en-CA" sz="1200" b="0" i="0" dirty="0" err="1">
                <a:solidFill>
                  <a:schemeClr val="dk1"/>
                </a:solidFill>
                <a:latin typeface="Calibri"/>
                <a:ea typeface="Calibri"/>
                <a:cs typeface="Calibri"/>
                <a:sym typeface="Calibri"/>
              </a:rPr>
              <a:t>Forschungszentrum</a:t>
            </a:r>
            <a:r>
              <a:rPr lang="en-CA" sz="1200" b="0" i="0" dirty="0">
                <a:solidFill>
                  <a:schemeClr val="dk1"/>
                </a:solidFill>
                <a:latin typeface="Calibri"/>
                <a:ea typeface="Calibri"/>
                <a:cs typeface="Calibri"/>
                <a:sym typeface="Calibri"/>
              </a:rPr>
              <a:t> Jülich); M.C. Rowley (UC Davis, Berkeley Lab, and University of Zurich); M.A. Marcus (ALS); and J. Peña (UC Davis and Berkeley Lab).</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sz="1200" u="none" dirty="0">
              <a:solidFill>
                <a:schemeClr val="dk1"/>
              </a:solidFill>
              <a:latin typeface="Calibri"/>
              <a:ea typeface="Calibri"/>
              <a:cs typeface="Calibri"/>
              <a:sym typeface="Calibri"/>
            </a:endParaRPr>
          </a:p>
          <a:p>
            <a:pPr marL="0" lvl="0" indent="0" algn="l" rtl="0">
              <a:spcBef>
                <a:spcPts val="0"/>
              </a:spcBef>
              <a:spcAft>
                <a:spcPts val="0"/>
              </a:spcAft>
              <a:buNone/>
            </a:pPr>
            <a:r>
              <a:rPr lang="en-CA" sz="1200" u="none" dirty="0">
                <a:solidFill>
                  <a:schemeClr val="dk1"/>
                </a:solidFill>
                <a:latin typeface="Calibri"/>
                <a:ea typeface="Calibri"/>
                <a:cs typeface="Calibri"/>
                <a:sym typeface="Calibri"/>
              </a:rPr>
              <a:t>Acknowledgment from the paper: </a:t>
            </a:r>
            <a:r>
              <a:rPr lang="en-CA" sz="1200" b="0" i="0" dirty="0">
                <a:solidFill>
                  <a:schemeClr val="dk1"/>
                </a:solidFill>
                <a:latin typeface="Calibri"/>
                <a:ea typeface="Calibri"/>
                <a:cs typeface="Calibri"/>
                <a:sym typeface="Calibri"/>
              </a:rPr>
              <a:t>University of California, Davis; US Geological Survey; US Department of Energy, Office of Science, Biological and Environmental Research program; and Laboratory Directed Research and Development Program of Lawrence Berkeley National Laboratory. Operations of the ALS and SSRL are supported by the DOE Basic Energy Sciences program.</a:t>
            </a:r>
            <a:endParaRPr sz="1200" b="0" i="0" u="sng"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CA" sz="1200" dirty="0">
                <a:solidFill>
                  <a:schemeClr val="dk1"/>
                </a:solidFill>
                <a:latin typeface="Calibri"/>
                <a:ea typeface="Calibri"/>
                <a:cs typeface="Calibri"/>
                <a:sym typeface="Calibri"/>
              </a:rPr>
              <a:t>Full highlight: </a:t>
            </a:r>
            <a:r>
              <a:rPr lang="en-CA" sz="1200" u="sng" dirty="0">
                <a:solidFill>
                  <a:schemeClr val="hlink"/>
                </a:solidFill>
                <a:latin typeface="Calibri"/>
                <a:ea typeface="Calibri"/>
                <a:cs typeface="Calibri"/>
                <a:sym typeface="Calibri"/>
                <a:hlinkClick r:id="rId3"/>
              </a:rPr>
              <a:t>https://als.lbl.gov/how-wildfires-transform-soil-chemistry/</a:t>
            </a:r>
            <a:r>
              <a:rPr lang="en-CA" sz="1200"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rgbClr val="106636"/>
              </a:solidFill>
              <a:latin typeface="Calibri"/>
              <a:ea typeface="Calibri"/>
              <a:cs typeface="Calibri"/>
              <a:sym typeface="Calibri"/>
            </a:endParaRPr>
          </a:p>
          <a:p>
            <a:pPr marL="0" lvl="0" indent="0" algn="l" rtl="0">
              <a:spcBef>
                <a:spcPts val="0"/>
              </a:spcBef>
              <a:spcAft>
                <a:spcPts val="0"/>
              </a:spcAft>
              <a:buNone/>
            </a:pPr>
            <a:endParaRPr dirty="0"/>
          </a:p>
        </p:txBody>
      </p:sp>
      <p:sp>
        <p:nvSpPr>
          <p:cNvPr id="111" name="Google Shape;11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08791" y="177283"/>
            <a:ext cx="11317044" cy="8016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3"/>
          <p:cNvSpPr txBox="1">
            <a:spLocks noGrp="1"/>
          </p:cNvSpPr>
          <p:nvPr>
            <p:ph type="body" idx="1"/>
          </p:nvPr>
        </p:nvSpPr>
        <p:spPr>
          <a:xfrm>
            <a:off x="408791" y="1194099"/>
            <a:ext cx="11317044" cy="498286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Font typeface="Arial"/>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3"/>
          <p:cNvSpPr/>
          <p:nvPr/>
        </p:nvSpPr>
        <p:spPr>
          <a:xfrm>
            <a:off x="0" y="6320118"/>
            <a:ext cx="12192000" cy="537882"/>
          </a:xfrm>
          <a:prstGeom prst="rect">
            <a:avLst/>
          </a:prstGeom>
          <a:solidFill>
            <a:srgbClr val="0B2C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7" name="Google Shape;17;p3"/>
          <p:cNvSpPr txBox="1">
            <a:spLocks noGrp="1"/>
          </p:cNvSpPr>
          <p:nvPr>
            <p:ph type="sldNum" idx="12"/>
          </p:nvPr>
        </p:nvSpPr>
        <p:spPr>
          <a:xfrm>
            <a:off x="4724400" y="6403005"/>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0" i="0" u="none" strike="noStrike" cap="none">
                <a:solidFill>
                  <a:schemeClr val="lt1"/>
                </a:solidFill>
                <a:latin typeface="Avenir"/>
                <a:ea typeface="Avenir"/>
                <a:cs typeface="Avenir"/>
                <a:sym typeface="Avenir"/>
              </a:defRPr>
            </a:lvl1pPr>
            <a:lvl2pPr marL="0" lvl="1" indent="0" algn="ctr">
              <a:spcBef>
                <a:spcPts val="0"/>
              </a:spcBef>
              <a:buNone/>
              <a:defRPr sz="1400" b="0" i="0" u="none" strike="noStrike" cap="none">
                <a:solidFill>
                  <a:schemeClr val="lt1"/>
                </a:solidFill>
                <a:latin typeface="Avenir"/>
                <a:ea typeface="Avenir"/>
                <a:cs typeface="Avenir"/>
                <a:sym typeface="Avenir"/>
              </a:defRPr>
            </a:lvl2pPr>
            <a:lvl3pPr marL="0" lvl="2" indent="0" algn="ctr">
              <a:spcBef>
                <a:spcPts val="0"/>
              </a:spcBef>
              <a:buNone/>
              <a:defRPr sz="1400" b="0" i="0" u="none" strike="noStrike" cap="none">
                <a:solidFill>
                  <a:schemeClr val="lt1"/>
                </a:solidFill>
                <a:latin typeface="Avenir"/>
                <a:ea typeface="Avenir"/>
                <a:cs typeface="Avenir"/>
                <a:sym typeface="Avenir"/>
              </a:defRPr>
            </a:lvl3pPr>
            <a:lvl4pPr marL="0" lvl="3" indent="0" algn="ctr">
              <a:spcBef>
                <a:spcPts val="0"/>
              </a:spcBef>
              <a:buNone/>
              <a:defRPr sz="1400" b="0" i="0" u="none" strike="noStrike" cap="none">
                <a:solidFill>
                  <a:schemeClr val="lt1"/>
                </a:solidFill>
                <a:latin typeface="Avenir"/>
                <a:ea typeface="Avenir"/>
                <a:cs typeface="Avenir"/>
                <a:sym typeface="Avenir"/>
              </a:defRPr>
            </a:lvl4pPr>
            <a:lvl5pPr marL="0" lvl="4" indent="0" algn="ctr">
              <a:spcBef>
                <a:spcPts val="0"/>
              </a:spcBef>
              <a:buNone/>
              <a:defRPr sz="1400" b="0" i="0" u="none" strike="noStrike" cap="none">
                <a:solidFill>
                  <a:schemeClr val="lt1"/>
                </a:solidFill>
                <a:latin typeface="Avenir"/>
                <a:ea typeface="Avenir"/>
                <a:cs typeface="Avenir"/>
                <a:sym typeface="Avenir"/>
              </a:defRPr>
            </a:lvl5pPr>
            <a:lvl6pPr marL="0" lvl="5" indent="0" algn="ctr">
              <a:spcBef>
                <a:spcPts val="0"/>
              </a:spcBef>
              <a:buNone/>
              <a:defRPr sz="1400" b="0" i="0" u="none" strike="noStrike" cap="none">
                <a:solidFill>
                  <a:schemeClr val="lt1"/>
                </a:solidFill>
                <a:latin typeface="Avenir"/>
                <a:ea typeface="Avenir"/>
                <a:cs typeface="Avenir"/>
                <a:sym typeface="Avenir"/>
              </a:defRPr>
            </a:lvl6pPr>
            <a:lvl7pPr marL="0" lvl="6" indent="0" algn="ctr">
              <a:spcBef>
                <a:spcPts val="0"/>
              </a:spcBef>
              <a:buNone/>
              <a:defRPr sz="1400" b="0" i="0" u="none" strike="noStrike" cap="none">
                <a:solidFill>
                  <a:schemeClr val="lt1"/>
                </a:solidFill>
                <a:latin typeface="Avenir"/>
                <a:ea typeface="Avenir"/>
                <a:cs typeface="Avenir"/>
                <a:sym typeface="Avenir"/>
              </a:defRPr>
            </a:lvl7pPr>
            <a:lvl8pPr marL="0" lvl="7" indent="0" algn="ctr">
              <a:spcBef>
                <a:spcPts val="0"/>
              </a:spcBef>
              <a:buNone/>
              <a:defRPr sz="1400" b="0" i="0" u="none" strike="noStrike" cap="none">
                <a:solidFill>
                  <a:schemeClr val="lt1"/>
                </a:solidFill>
                <a:latin typeface="Avenir"/>
                <a:ea typeface="Avenir"/>
                <a:cs typeface="Avenir"/>
                <a:sym typeface="Avenir"/>
              </a:defRPr>
            </a:lvl8pPr>
            <a:lvl9pPr marL="0" lvl="8" indent="0" algn="ctr">
              <a:spcBef>
                <a:spcPts val="0"/>
              </a:spcBef>
              <a:buNone/>
              <a:defRPr sz="1400" b="0" i="0" u="none" strike="noStrike" cap="none">
                <a:solidFill>
                  <a:schemeClr val="lt1"/>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CA"/>
              <a:t>‹#›</a:t>
            </a:fld>
            <a:endParaRPr/>
          </a:p>
        </p:txBody>
      </p:sp>
      <p:pic>
        <p:nvPicPr>
          <p:cNvPr id="18" name="Google Shape;18;p3"/>
          <p:cNvPicPr preferRelativeResize="0"/>
          <p:nvPr/>
        </p:nvPicPr>
        <p:blipFill rotWithShape="1">
          <a:blip r:embed="rId2">
            <a:alphaModFix/>
          </a:blip>
          <a:srcRect/>
          <a:stretch/>
        </p:blipFill>
        <p:spPr>
          <a:xfrm>
            <a:off x="212667" y="6373156"/>
            <a:ext cx="2149533" cy="394974"/>
          </a:xfrm>
          <a:prstGeom prst="rect">
            <a:avLst/>
          </a:prstGeom>
          <a:noFill/>
          <a:ln>
            <a:noFill/>
          </a:ln>
        </p:spPr>
      </p:pic>
      <p:sp>
        <p:nvSpPr>
          <p:cNvPr id="19" name="Google Shape;19;p3"/>
          <p:cNvSpPr txBox="1"/>
          <p:nvPr/>
        </p:nvSpPr>
        <p:spPr>
          <a:xfrm>
            <a:off x="9719079" y="6398798"/>
            <a:ext cx="2472921"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CA" sz="1800" b="0" i="0" u="none" strike="noStrike" cap="none">
                <a:solidFill>
                  <a:schemeClr val="lt1"/>
                </a:solidFill>
                <a:latin typeface="Avenir"/>
                <a:ea typeface="Avenir"/>
                <a:cs typeface="Avenir"/>
                <a:sym typeface="Avenir"/>
              </a:rPr>
              <a:t>https://science.osti.gov/</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sp>
        <p:nvSpPr>
          <p:cNvPr id="90" name="Google Shape;90;p12"/>
          <p:cNvSpPr txBox="1">
            <a:spLocks noGrp="1"/>
          </p:cNvSpPr>
          <p:nvPr>
            <p:ph type="title"/>
          </p:nvPr>
        </p:nvSpPr>
        <p:spPr>
          <a:xfrm>
            <a:off x="408791" y="177283"/>
            <a:ext cx="11317044" cy="8016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2"/>
          <p:cNvSpPr/>
          <p:nvPr/>
        </p:nvSpPr>
        <p:spPr>
          <a:xfrm>
            <a:off x="0" y="6320118"/>
            <a:ext cx="12192000" cy="537882"/>
          </a:xfrm>
          <a:prstGeom prst="rect">
            <a:avLst/>
          </a:prstGeom>
          <a:solidFill>
            <a:srgbClr val="0B2C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92" name="Google Shape;92;p12"/>
          <p:cNvSpPr txBox="1">
            <a:spLocks noGrp="1"/>
          </p:cNvSpPr>
          <p:nvPr>
            <p:ph type="sldNum" idx="12"/>
          </p:nvPr>
        </p:nvSpPr>
        <p:spPr>
          <a:xfrm>
            <a:off x="4724400" y="6403005"/>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a:solidFill>
                  <a:schemeClr val="lt1"/>
                </a:solidFill>
                <a:latin typeface="Avenir"/>
                <a:ea typeface="Avenir"/>
                <a:cs typeface="Avenir"/>
                <a:sym typeface="Avenir"/>
              </a:defRPr>
            </a:lvl1pPr>
            <a:lvl2pPr marL="0" lvl="1" indent="0" algn="ctr">
              <a:spcBef>
                <a:spcPts val="0"/>
              </a:spcBef>
              <a:buNone/>
              <a:defRPr sz="1400">
                <a:solidFill>
                  <a:schemeClr val="lt1"/>
                </a:solidFill>
                <a:latin typeface="Avenir"/>
                <a:ea typeface="Avenir"/>
                <a:cs typeface="Avenir"/>
                <a:sym typeface="Avenir"/>
              </a:defRPr>
            </a:lvl2pPr>
            <a:lvl3pPr marL="0" lvl="2" indent="0" algn="ctr">
              <a:spcBef>
                <a:spcPts val="0"/>
              </a:spcBef>
              <a:buNone/>
              <a:defRPr sz="1400">
                <a:solidFill>
                  <a:schemeClr val="lt1"/>
                </a:solidFill>
                <a:latin typeface="Avenir"/>
                <a:ea typeface="Avenir"/>
                <a:cs typeface="Avenir"/>
                <a:sym typeface="Avenir"/>
              </a:defRPr>
            </a:lvl3pPr>
            <a:lvl4pPr marL="0" lvl="3" indent="0" algn="ctr">
              <a:spcBef>
                <a:spcPts val="0"/>
              </a:spcBef>
              <a:buNone/>
              <a:defRPr sz="1400">
                <a:solidFill>
                  <a:schemeClr val="lt1"/>
                </a:solidFill>
                <a:latin typeface="Avenir"/>
                <a:ea typeface="Avenir"/>
                <a:cs typeface="Avenir"/>
                <a:sym typeface="Avenir"/>
              </a:defRPr>
            </a:lvl4pPr>
            <a:lvl5pPr marL="0" lvl="4" indent="0" algn="ctr">
              <a:spcBef>
                <a:spcPts val="0"/>
              </a:spcBef>
              <a:buNone/>
              <a:defRPr sz="1400">
                <a:solidFill>
                  <a:schemeClr val="lt1"/>
                </a:solidFill>
                <a:latin typeface="Avenir"/>
                <a:ea typeface="Avenir"/>
                <a:cs typeface="Avenir"/>
                <a:sym typeface="Avenir"/>
              </a:defRPr>
            </a:lvl5pPr>
            <a:lvl6pPr marL="0" lvl="5" indent="0" algn="ctr">
              <a:spcBef>
                <a:spcPts val="0"/>
              </a:spcBef>
              <a:buNone/>
              <a:defRPr sz="1400">
                <a:solidFill>
                  <a:schemeClr val="lt1"/>
                </a:solidFill>
                <a:latin typeface="Avenir"/>
                <a:ea typeface="Avenir"/>
                <a:cs typeface="Avenir"/>
                <a:sym typeface="Avenir"/>
              </a:defRPr>
            </a:lvl6pPr>
            <a:lvl7pPr marL="0" lvl="6" indent="0" algn="ctr">
              <a:spcBef>
                <a:spcPts val="0"/>
              </a:spcBef>
              <a:buNone/>
              <a:defRPr sz="1400">
                <a:solidFill>
                  <a:schemeClr val="lt1"/>
                </a:solidFill>
                <a:latin typeface="Avenir"/>
                <a:ea typeface="Avenir"/>
                <a:cs typeface="Avenir"/>
                <a:sym typeface="Avenir"/>
              </a:defRPr>
            </a:lvl7pPr>
            <a:lvl8pPr marL="0" lvl="7" indent="0" algn="ctr">
              <a:spcBef>
                <a:spcPts val="0"/>
              </a:spcBef>
              <a:buNone/>
              <a:defRPr sz="1400">
                <a:solidFill>
                  <a:schemeClr val="lt1"/>
                </a:solidFill>
                <a:latin typeface="Avenir"/>
                <a:ea typeface="Avenir"/>
                <a:cs typeface="Avenir"/>
                <a:sym typeface="Avenir"/>
              </a:defRPr>
            </a:lvl8pPr>
            <a:lvl9pPr marL="0" lvl="8" indent="0" algn="ctr">
              <a:spcBef>
                <a:spcPts val="0"/>
              </a:spcBef>
              <a:buNone/>
              <a:defRPr sz="1400">
                <a:solidFill>
                  <a:schemeClr val="lt1"/>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CA"/>
              <a:t>‹#›</a:t>
            </a:fld>
            <a:endParaRPr/>
          </a:p>
        </p:txBody>
      </p:sp>
      <p:pic>
        <p:nvPicPr>
          <p:cNvPr id="93" name="Google Shape;93;p12"/>
          <p:cNvPicPr preferRelativeResize="0"/>
          <p:nvPr/>
        </p:nvPicPr>
        <p:blipFill rotWithShape="1">
          <a:blip r:embed="rId2">
            <a:alphaModFix/>
          </a:blip>
          <a:srcRect/>
          <a:stretch/>
        </p:blipFill>
        <p:spPr>
          <a:xfrm>
            <a:off x="212667" y="6373156"/>
            <a:ext cx="2149533" cy="394974"/>
          </a:xfrm>
          <a:prstGeom prst="rect">
            <a:avLst/>
          </a:prstGeom>
          <a:noFill/>
          <a:ln>
            <a:noFill/>
          </a:ln>
        </p:spPr>
      </p:pic>
      <p:sp>
        <p:nvSpPr>
          <p:cNvPr id="94" name="Google Shape;94;p12"/>
          <p:cNvSpPr txBox="1"/>
          <p:nvPr/>
        </p:nvSpPr>
        <p:spPr>
          <a:xfrm>
            <a:off x="9719079" y="6398798"/>
            <a:ext cx="2472921"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CA" sz="1800">
                <a:solidFill>
                  <a:schemeClr val="lt1"/>
                </a:solidFill>
                <a:latin typeface="Avenir"/>
                <a:ea typeface="Avenir"/>
                <a:cs typeface="Avenir"/>
                <a:sym typeface="Avenir"/>
              </a:rPr>
              <a:t>https://science.osti.gov/</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13"/>
          <p:cNvSpPr/>
          <p:nvPr/>
        </p:nvSpPr>
        <p:spPr>
          <a:xfrm>
            <a:off x="0" y="6320118"/>
            <a:ext cx="12192000" cy="537882"/>
          </a:xfrm>
          <a:prstGeom prst="rect">
            <a:avLst/>
          </a:prstGeom>
          <a:solidFill>
            <a:srgbClr val="0B2C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97" name="Google Shape;97;p13"/>
          <p:cNvSpPr txBox="1">
            <a:spLocks noGrp="1"/>
          </p:cNvSpPr>
          <p:nvPr>
            <p:ph type="sldNum" idx="12"/>
          </p:nvPr>
        </p:nvSpPr>
        <p:spPr>
          <a:xfrm>
            <a:off x="4724400" y="6403005"/>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a:solidFill>
                  <a:schemeClr val="lt1"/>
                </a:solidFill>
                <a:latin typeface="Avenir"/>
                <a:ea typeface="Avenir"/>
                <a:cs typeface="Avenir"/>
                <a:sym typeface="Avenir"/>
              </a:defRPr>
            </a:lvl1pPr>
            <a:lvl2pPr marL="0" lvl="1" indent="0" algn="ctr">
              <a:spcBef>
                <a:spcPts val="0"/>
              </a:spcBef>
              <a:buNone/>
              <a:defRPr sz="1400">
                <a:solidFill>
                  <a:schemeClr val="lt1"/>
                </a:solidFill>
                <a:latin typeface="Avenir"/>
                <a:ea typeface="Avenir"/>
                <a:cs typeface="Avenir"/>
                <a:sym typeface="Avenir"/>
              </a:defRPr>
            </a:lvl2pPr>
            <a:lvl3pPr marL="0" lvl="2" indent="0" algn="ctr">
              <a:spcBef>
                <a:spcPts val="0"/>
              </a:spcBef>
              <a:buNone/>
              <a:defRPr sz="1400">
                <a:solidFill>
                  <a:schemeClr val="lt1"/>
                </a:solidFill>
                <a:latin typeface="Avenir"/>
                <a:ea typeface="Avenir"/>
                <a:cs typeface="Avenir"/>
                <a:sym typeface="Avenir"/>
              </a:defRPr>
            </a:lvl3pPr>
            <a:lvl4pPr marL="0" lvl="3" indent="0" algn="ctr">
              <a:spcBef>
                <a:spcPts val="0"/>
              </a:spcBef>
              <a:buNone/>
              <a:defRPr sz="1400">
                <a:solidFill>
                  <a:schemeClr val="lt1"/>
                </a:solidFill>
                <a:latin typeface="Avenir"/>
                <a:ea typeface="Avenir"/>
                <a:cs typeface="Avenir"/>
                <a:sym typeface="Avenir"/>
              </a:defRPr>
            </a:lvl4pPr>
            <a:lvl5pPr marL="0" lvl="4" indent="0" algn="ctr">
              <a:spcBef>
                <a:spcPts val="0"/>
              </a:spcBef>
              <a:buNone/>
              <a:defRPr sz="1400">
                <a:solidFill>
                  <a:schemeClr val="lt1"/>
                </a:solidFill>
                <a:latin typeface="Avenir"/>
                <a:ea typeface="Avenir"/>
                <a:cs typeface="Avenir"/>
                <a:sym typeface="Avenir"/>
              </a:defRPr>
            </a:lvl5pPr>
            <a:lvl6pPr marL="0" lvl="5" indent="0" algn="ctr">
              <a:spcBef>
                <a:spcPts val="0"/>
              </a:spcBef>
              <a:buNone/>
              <a:defRPr sz="1400">
                <a:solidFill>
                  <a:schemeClr val="lt1"/>
                </a:solidFill>
                <a:latin typeface="Avenir"/>
                <a:ea typeface="Avenir"/>
                <a:cs typeface="Avenir"/>
                <a:sym typeface="Avenir"/>
              </a:defRPr>
            </a:lvl6pPr>
            <a:lvl7pPr marL="0" lvl="6" indent="0" algn="ctr">
              <a:spcBef>
                <a:spcPts val="0"/>
              </a:spcBef>
              <a:buNone/>
              <a:defRPr sz="1400">
                <a:solidFill>
                  <a:schemeClr val="lt1"/>
                </a:solidFill>
                <a:latin typeface="Avenir"/>
                <a:ea typeface="Avenir"/>
                <a:cs typeface="Avenir"/>
                <a:sym typeface="Avenir"/>
              </a:defRPr>
            </a:lvl7pPr>
            <a:lvl8pPr marL="0" lvl="7" indent="0" algn="ctr">
              <a:spcBef>
                <a:spcPts val="0"/>
              </a:spcBef>
              <a:buNone/>
              <a:defRPr sz="1400">
                <a:solidFill>
                  <a:schemeClr val="lt1"/>
                </a:solidFill>
                <a:latin typeface="Avenir"/>
                <a:ea typeface="Avenir"/>
                <a:cs typeface="Avenir"/>
                <a:sym typeface="Avenir"/>
              </a:defRPr>
            </a:lvl8pPr>
            <a:lvl9pPr marL="0" lvl="8" indent="0" algn="ctr">
              <a:spcBef>
                <a:spcPts val="0"/>
              </a:spcBef>
              <a:buNone/>
              <a:defRPr sz="1400">
                <a:solidFill>
                  <a:schemeClr val="lt1"/>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CA"/>
              <a:t>‹#›</a:t>
            </a:fld>
            <a:endParaRPr/>
          </a:p>
        </p:txBody>
      </p:sp>
      <p:pic>
        <p:nvPicPr>
          <p:cNvPr id="98" name="Google Shape;98;p13"/>
          <p:cNvPicPr preferRelativeResize="0"/>
          <p:nvPr/>
        </p:nvPicPr>
        <p:blipFill rotWithShape="1">
          <a:blip r:embed="rId2">
            <a:alphaModFix/>
          </a:blip>
          <a:srcRect/>
          <a:stretch/>
        </p:blipFill>
        <p:spPr>
          <a:xfrm>
            <a:off x="212667" y="6373156"/>
            <a:ext cx="2149533" cy="394974"/>
          </a:xfrm>
          <a:prstGeom prst="rect">
            <a:avLst/>
          </a:prstGeom>
          <a:noFill/>
          <a:ln>
            <a:noFill/>
          </a:ln>
        </p:spPr>
      </p:pic>
      <p:sp>
        <p:nvSpPr>
          <p:cNvPr id="99" name="Google Shape;99;p13"/>
          <p:cNvSpPr txBox="1"/>
          <p:nvPr/>
        </p:nvSpPr>
        <p:spPr>
          <a:xfrm>
            <a:off x="9719079" y="6398798"/>
            <a:ext cx="2472921"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CA" sz="1800">
                <a:solidFill>
                  <a:schemeClr val="lt1"/>
                </a:solidFill>
                <a:latin typeface="Avenir"/>
                <a:ea typeface="Avenir"/>
                <a:cs typeface="Avenir"/>
                <a:sym typeface="Avenir"/>
              </a:rPr>
              <a:t>https://science.osti.gov/</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blipFill>
          <a:blip r:embed="rId2">
            <a:alphaModFix/>
          </a:blip>
          <a:stretch>
            <a:fillRect/>
          </a:stretch>
        </a:blipFill>
        <a:effectLst/>
      </p:bgPr>
    </p:bg>
    <p:spTree>
      <p:nvGrpSpPr>
        <p:cNvPr id="1" name="Shape 100"/>
        <p:cNvGrpSpPr/>
        <p:nvPr/>
      </p:nvGrpSpPr>
      <p:grpSpPr>
        <a:xfrm>
          <a:off x="0" y="0"/>
          <a:ext cx="0" cy="0"/>
          <a:chOff x="0" y="0"/>
          <a:chExt cx="0" cy="0"/>
        </a:xfrm>
      </p:grpSpPr>
      <p:sp>
        <p:nvSpPr>
          <p:cNvPr id="101" name="Google Shape;101;p14"/>
          <p:cNvSpPr/>
          <p:nvPr/>
        </p:nvSpPr>
        <p:spPr>
          <a:xfrm>
            <a:off x="533399" y="365125"/>
            <a:ext cx="11125199" cy="6006645"/>
          </a:xfrm>
          <a:prstGeom prst="rect">
            <a:avLst/>
          </a:prstGeom>
          <a:solidFill>
            <a:schemeClr val="lt1"/>
          </a:solidFill>
          <a:ln>
            <a:noFill/>
          </a:ln>
          <a:effectLst>
            <a:outerShdw blurRad="3937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102" name="Google Shape;102;p14"/>
          <p:cNvSpPr txBox="1">
            <a:spLocks noGrp="1"/>
          </p:cNvSpPr>
          <p:nvPr>
            <p:ph type="title"/>
          </p:nvPr>
        </p:nvSpPr>
        <p:spPr>
          <a:xfrm>
            <a:off x="533399" y="365125"/>
            <a:ext cx="1112519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Arial Black"/>
              <a:buNone/>
              <a:defRPr sz="3200">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4"/>
          <p:cNvSpPr txBox="1">
            <a:spLocks noGrp="1"/>
          </p:cNvSpPr>
          <p:nvPr>
            <p:ph type="body" idx="1"/>
          </p:nvPr>
        </p:nvSpPr>
        <p:spPr>
          <a:xfrm>
            <a:off x="533400" y="1690687"/>
            <a:ext cx="11125200" cy="46810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1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05" name="Google Shape;105;p1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06" name="Google Shape;106;p14"/>
          <p:cNvSpPr txBox="1">
            <a:spLocks noGrp="1"/>
          </p:cNvSpPr>
          <p:nvPr>
            <p:ph type="sldNum" idx="12"/>
          </p:nvPr>
        </p:nvSpPr>
        <p:spPr>
          <a:xfrm>
            <a:off x="4724400" y="6403005"/>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CA"/>
              <a:t>‹#›</a:t>
            </a:fld>
            <a:endParaRPr/>
          </a:p>
        </p:txBody>
      </p:sp>
      <p:pic>
        <p:nvPicPr>
          <p:cNvPr id="107" name="Google Shape;107;p14"/>
          <p:cNvPicPr preferRelativeResize="0"/>
          <p:nvPr/>
        </p:nvPicPr>
        <p:blipFill rotWithShape="1">
          <a:blip r:embed="rId3">
            <a:alphaModFix/>
          </a:blip>
          <a:srcRect/>
          <a:stretch/>
        </p:blipFill>
        <p:spPr>
          <a:xfrm>
            <a:off x="9725025" y="6001949"/>
            <a:ext cx="1933575" cy="35598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B324F"/>
        </a:solid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Avenir"/>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Font typeface="Avenir"/>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4"/>
          <p:cNvSpPr txBox="1">
            <a:spLocks noGrp="1"/>
          </p:cNvSpPr>
          <p:nvPr>
            <p:ph type="dt" idx="10"/>
          </p:nvPr>
        </p:nvSpPr>
        <p:spPr>
          <a:xfrm>
            <a:off x="2928257" y="6413161"/>
            <a:ext cx="968829"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100">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24" name="Google Shape;24;p4"/>
          <p:cNvSpPr txBox="1">
            <a:spLocks noGrp="1"/>
          </p:cNvSpPr>
          <p:nvPr>
            <p:ph type="ftr" idx="11"/>
          </p:nvPr>
        </p:nvSpPr>
        <p:spPr>
          <a:xfrm>
            <a:off x="4038600" y="641316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25" name="Google Shape;25;p4"/>
          <p:cNvSpPr/>
          <p:nvPr/>
        </p:nvSpPr>
        <p:spPr>
          <a:xfrm>
            <a:off x="0" y="5622878"/>
            <a:ext cx="12192000" cy="123512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pic>
        <p:nvPicPr>
          <p:cNvPr id="26" name="Google Shape;26;p4"/>
          <p:cNvPicPr preferRelativeResize="0"/>
          <p:nvPr/>
        </p:nvPicPr>
        <p:blipFill rotWithShape="1">
          <a:blip r:embed="rId2">
            <a:alphaModFix/>
          </a:blip>
          <a:srcRect/>
          <a:stretch/>
        </p:blipFill>
        <p:spPr>
          <a:xfrm>
            <a:off x="132289" y="5815220"/>
            <a:ext cx="4894439" cy="901108"/>
          </a:xfrm>
          <a:prstGeom prst="rect">
            <a:avLst/>
          </a:prstGeom>
          <a:noFill/>
          <a:ln>
            <a:noFill/>
          </a:ln>
        </p:spPr>
      </p:pic>
      <p:sp>
        <p:nvSpPr>
          <p:cNvPr id="27" name="Google Shape;27;p4"/>
          <p:cNvSpPr txBox="1"/>
          <p:nvPr/>
        </p:nvSpPr>
        <p:spPr>
          <a:xfrm>
            <a:off x="7162800" y="5917273"/>
            <a:ext cx="50292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3600" b="1">
                <a:solidFill>
                  <a:schemeClr val="accent1"/>
                </a:solidFill>
                <a:latin typeface="Avenir"/>
                <a:ea typeface="Avenir"/>
                <a:cs typeface="Avenir"/>
                <a:sym typeface="Avenir"/>
              </a:rPr>
              <a:t>https://science.osti.gov/</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with content 2">
  <p:cSld name="Title with content 2">
    <p:spTree>
      <p:nvGrpSpPr>
        <p:cNvPr id="1" name="Shape 28"/>
        <p:cNvGrpSpPr/>
        <p:nvPr/>
      </p:nvGrpSpPr>
      <p:grpSpPr>
        <a:xfrm>
          <a:off x="0" y="0"/>
          <a:ext cx="0" cy="0"/>
          <a:chOff x="0" y="0"/>
          <a:chExt cx="0" cy="0"/>
        </a:xfrm>
      </p:grpSpPr>
      <p:sp>
        <p:nvSpPr>
          <p:cNvPr id="29" name="Google Shape;29;p5"/>
          <p:cNvSpPr/>
          <p:nvPr/>
        </p:nvSpPr>
        <p:spPr>
          <a:xfrm>
            <a:off x="0" y="6320118"/>
            <a:ext cx="12192000" cy="537882"/>
          </a:xfrm>
          <a:prstGeom prst="rect">
            <a:avLst/>
          </a:prstGeom>
          <a:solidFill>
            <a:srgbClr val="0B2C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pic>
        <p:nvPicPr>
          <p:cNvPr id="30" name="Google Shape;30;p5"/>
          <p:cNvPicPr preferRelativeResize="0"/>
          <p:nvPr/>
        </p:nvPicPr>
        <p:blipFill rotWithShape="1">
          <a:blip r:embed="rId2">
            <a:alphaModFix/>
          </a:blip>
          <a:srcRect/>
          <a:stretch/>
        </p:blipFill>
        <p:spPr>
          <a:xfrm>
            <a:off x="212667" y="6373156"/>
            <a:ext cx="2149533" cy="394974"/>
          </a:xfrm>
          <a:prstGeom prst="rect">
            <a:avLst/>
          </a:prstGeom>
          <a:noFill/>
          <a:ln>
            <a:noFill/>
          </a:ln>
        </p:spPr>
      </p:pic>
      <p:sp>
        <p:nvSpPr>
          <p:cNvPr id="31" name="Google Shape;31;p5"/>
          <p:cNvSpPr txBox="1"/>
          <p:nvPr/>
        </p:nvSpPr>
        <p:spPr>
          <a:xfrm>
            <a:off x="9719079" y="6398798"/>
            <a:ext cx="2472921"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CA" sz="1800">
                <a:solidFill>
                  <a:schemeClr val="lt1"/>
                </a:solidFill>
                <a:latin typeface="Avenir"/>
                <a:ea typeface="Avenir"/>
                <a:cs typeface="Avenir"/>
                <a:sym typeface="Avenir"/>
              </a:rPr>
              <a:t>https://science.osti.gov/</a:t>
            </a:r>
            <a:endParaRPr/>
          </a:p>
        </p:txBody>
      </p:sp>
      <p:sp>
        <p:nvSpPr>
          <p:cNvPr id="32" name="Google Shape;32;p5"/>
          <p:cNvSpPr txBox="1">
            <a:spLocks noGrp="1"/>
          </p:cNvSpPr>
          <p:nvPr>
            <p:ph type="title"/>
          </p:nvPr>
        </p:nvSpPr>
        <p:spPr>
          <a:xfrm>
            <a:off x="408791" y="177283"/>
            <a:ext cx="11317044" cy="8016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4724400" y="6403005"/>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CA"/>
              <a:t>‹#›</a:t>
            </a:fld>
            <a:endParaRPr/>
          </a:p>
        </p:txBody>
      </p:sp>
      <p:sp>
        <p:nvSpPr>
          <p:cNvPr id="34" name="Google Shape;34;p5"/>
          <p:cNvSpPr txBox="1">
            <a:spLocks noGrp="1"/>
          </p:cNvSpPr>
          <p:nvPr>
            <p:ph type="body" idx="1"/>
          </p:nvPr>
        </p:nvSpPr>
        <p:spPr>
          <a:xfrm>
            <a:off x="439738" y="1681163"/>
            <a:ext cx="5430484" cy="4143375"/>
          </a:xfrm>
          <a:prstGeom prst="rect">
            <a:avLst/>
          </a:prstGeom>
          <a:solidFill>
            <a:schemeClr val="accent1"/>
          </a:solid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a:solidFill>
                  <a:schemeClr val="lt1"/>
                </a:solidFill>
              </a:defRPr>
            </a:lvl1pPr>
            <a:lvl2pPr marL="914400" lvl="1" indent="-355600" algn="l">
              <a:lnSpc>
                <a:spcPct val="90000"/>
              </a:lnSpc>
              <a:spcBef>
                <a:spcPts val="500"/>
              </a:spcBef>
              <a:spcAft>
                <a:spcPts val="0"/>
              </a:spcAft>
              <a:buClr>
                <a:schemeClr val="lt1"/>
              </a:buClr>
              <a:buSzPts val="2000"/>
              <a:buFont typeface="Avenir"/>
              <a:buChar char="◦"/>
              <a:defRPr>
                <a:solidFill>
                  <a:schemeClr val="lt1"/>
                </a:solidFill>
              </a:defRPr>
            </a:lvl2pPr>
            <a:lvl3pPr marL="1371600" lvl="2" indent="-342900" algn="l">
              <a:lnSpc>
                <a:spcPct val="90000"/>
              </a:lnSpc>
              <a:spcBef>
                <a:spcPts val="500"/>
              </a:spcBef>
              <a:spcAft>
                <a:spcPts val="0"/>
              </a:spcAft>
              <a:buClr>
                <a:schemeClr val="lt1"/>
              </a:buClr>
              <a:buSzPts val="1800"/>
              <a:buChar char="▪"/>
              <a:defRPr>
                <a:solidFill>
                  <a:schemeClr val="lt1"/>
                </a:solidFill>
              </a:defRPr>
            </a:lvl3pPr>
            <a:lvl4pPr marL="1828800" lvl="3" indent="-330200" algn="l">
              <a:lnSpc>
                <a:spcPct val="90000"/>
              </a:lnSpc>
              <a:spcBef>
                <a:spcPts val="500"/>
              </a:spcBef>
              <a:spcAft>
                <a:spcPts val="0"/>
              </a:spcAft>
              <a:buClr>
                <a:schemeClr val="lt1"/>
              </a:buClr>
              <a:buSzPts val="1600"/>
              <a:buChar char="•"/>
              <a:defRPr>
                <a:solidFill>
                  <a:schemeClr val="lt1"/>
                </a:solidFill>
              </a:defRPr>
            </a:lvl4pPr>
            <a:lvl5pPr marL="2286000" lvl="4" indent="-330200" algn="l">
              <a:lnSpc>
                <a:spcPct val="90000"/>
              </a:lnSpc>
              <a:spcBef>
                <a:spcPts val="500"/>
              </a:spcBef>
              <a:spcAft>
                <a:spcPts val="0"/>
              </a:spcAft>
              <a:buClr>
                <a:schemeClr val="lt1"/>
              </a:buClr>
              <a:buSzPts val="16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
          <p:cNvSpPr txBox="1">
            <a:spLocks noGrp="1"/>
          </p:cNvSpPr>
          <p:nvPr>
            <p:ph type="body" idx="2"/>
          </p:nvPr>
        </p:nvSpPr>
        <p:spPr>
          <a:xfrm>
            <a:off x="6333067" y="1681163"/>
            <a:ext cx="5454121" cy="4143375"/>
          </a:xfrm>
          <a:prstGeom prst="rect">
            <a:avLst/>
          </a:prstGeom>
          <a:solidFill>
            <a:srgbClr val="248A97"/>
          </a:solid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a:solidFill>
                  <a:schemeClr val="lt1"/>
                </a:solidFill>
              </a:defRPr>
            </a:lvl1pPr>
            <a:lvl2pPr marL="914400" lvl="1" indent="-355600" algn="l">
              <a:lnSpc>
                <a:spcPct val="90000"/>
              </a:lnSpc>
              <a:spcBef>
                <a:spcPts val="500"/>
              </a:spcBef>
              <a:spcAft>
                <a:spcPts val="0"/>
              </a:spcAft>
              <a:buClr>
                <a:schemeClr val="lt1"/>
              </a:buClr>
              <a:buSzPts val="2000"/>
              <a:buFont typeface="Avenir"/>
              <a:buChar char="◦"/>
              <a:defRPr>
                <a:solidFill>
                  <a:schemeClr val="lt1"/>
                </a:solidFill>
              </a:defRPr>
            </a:lvl2pPr>
            <a:lvl3pPr marL="1371600" lvl="2" indent="-342900" algn="l">
              <a:lnSpc>
                <a:spcPct val="90000"/>
              </a:lnSpc>
              <a:spcBef>
                <a:spcPts val="500"/>
              </a:spcBef>
              <a:spcAft>
                <a:spcPts val="0"/>
              </a:spcAft>
              <a:buClr>
                <a:schemeClr val="lt1"/>
              </a:buClr>
              <a:buSzPts val="1800"/>
              <a:buChar char="▪"/>
              <a:defRPr>
                <a:solidFill>
                  <a:schemeClr val="lt1"/>
                </a:solidFill>
              </a:defRPr>
            </a:lvl3pPr>
            <a:lvl4pPr marL="1828800" lvl="3" indent="-330200" algn="l">
              <a:lnSpc>
                <a:spcPct val="90000"/>
              </a:lnSpc>
              <a:spcBef>
                <a:spcPts val="500"/>
              </a:spcBef>
              <a:spcAft>
                <a:spcPts val="0"/>
              </a:spcAft>
              <a:buClr>
                <a:schemeClr val="lt1"/>
              </a:buClr>
              <a:buSzPts val="1600"/>
              <a:buChar char="•"/>
              <a:defRPr>
                <a:solidFill>
                  <a:schemeClr val="lt1"/>
                </a:solidFill>
              </a:defRPr>
            </a:lvl4pPr>
            <a:lvl5pPr marL="2286000" lvl="4" indent="-330200" algn="l">
              <a:lnSpc>
                <a:spcPct val="90000"/>
              </a:lnSpc>
              <a:spcBef>
                <a:spcPts val="500"/>
              </a:spcBef>
              <a:spcAft>
                <a:spcPts val="0"/>
              </a:spcAft>
              <a:buClr>
                <a:schemeClr val="lt1"/>
              </a:buClr>
              <a:buSzPts val="16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with content 3">
  <p:cSld name="Title with content 3">
    <p:spTree>
      <p:nvGrpSpPr>
        <p:cNvPr id="1" name="Shape 36"/>
        <p:cNvGrpSpPr/>
        <p:nvPr/>
      </p:nvGrpSpPr>
      <p:grpSpPr>
        <a:xfrm>
          <a:off x="0" y="0"/>
          <a:ext cx="0" cy="0"/>
          <a:chOff x="0" y="0"/>
          <a:chExt cx="0" cy="0"/>
        </a:xfrm>
      </p:grpSpPr>
      <p:sp>
        <p:nvSpPr>
          <p:cNvPr id="37" name="Google Shape;37;p6"/>
          <p:cNvSpPr/>
          <p:nvPr/>
        </p:nvSpPr>
        <p:spPr>
          <a:xfrm>
            <a:off x="0" y="6320118"/>
            <a:ext cx="12192000" cy="537882"/>
          </a:xfrm>
          <a:prstGeom prst="rect">
            <a:avLst/>
          </a:prstGeom>
          <a:solidFill>
            <a:srgbClr val="0B2C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pic>
        <p:nvPicPr>
          <p:cNvPr id="38" name="Google Shape;38;p6"/>
          <p:cNvPicPr preferRelativeResize="0"/>
          <p:nvPr/>
        </p:nvPicPr>
        <p:blipFill rotWithShape="1">
          <a:blip r:embed="rId2">
            <a:alphaModFix/>
          </a:blip>
          <a:srcRect/>
          <a:stretch/>
        </p:blipFill>
        <p:spPr>
          <a:xfrm>
            <a:off x="212667" y="6373156"/>
            <a:ext cx="2149533" cy="394974"/>
          </a:xfrm>
          <a:prstGeom prst="rect">
            <a:avLst/>
          </a:prstGeom>
          <a:noFill/>
          <a:ln>
            <a:noFill/>
          </a:ln>
        </p:spPr>
      </p:pic>
      <p:sp>
        <p:nvSpPr>
          <p:cNvPr id="39" name="Google Shape;39;p6"/>
          <p:cNvSpPr txBox="1"/>
          <p:nvPr/>
        </p:nvSpPr>
        <p:spPr>
          <a:xfrm>
            <a:off x="9719079" y="6398798"/>
            <a:ext cx="2472921"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CA" sz="1800">
                <a:solidFill>
                  <a:schemeClr val="lt1"/>
                </a:solidFill>
                <a:latin typeface="Avenir"/>
                <a:ea typeface="Avenir"/>
                <a:cs typeface="Avenir"/>
                <a:sym typeface="Avenir"/>
              </a:rPr>
              <a:t>https://science.osti.gov/</a:t>
            </a:r>
            <a:endParaRPr/>
          </a:p>
        </p:txBody>
      </p:sp>
      <p:sp>
        <p:nvSpPr>
          <p:cNvPr id="40" name="Google Shape;40;p6"/>
          <p:cNvSpPr txBox="1">
            <a:spLocks noGrp="1"/>
          </p:cNvSpPr>
          <p:nvPr>
            <p:ph type="title"/>
          </p:nvPr>
        </p:nvSpPr>
        <p:spPr>
          <a:xfrm>
            <a:off x="408791" y="177283"/>
            <a:ext cx="11317044" cy="8016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4724400" y="6403005"/>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CA"/>
              <a:t>‹#›</a:t>
            </a:fld>
            <a:endParaRPr/>
          </a:p>
        </p:txBody>
      </p:sp>
      <p:sp>
        <p:nvSpPr>
          <p:cNvPr id="42" name="Google Shape;42;p6"/>
          <p:cNvSpPr txBox="1">
            <a:spLocks noGrp="1"/>
          </p:cNvSpPr>
          <p:nvPr>
            <p:ph type="body" idx="1"/>
          </p:nvPr>
        </p:nvSpPr>
        <p:spPr>
          <a:xfrm>
            <a:off x="439738" y="1681163"/>
            <a:ext cx="3578225" cy="4143375"/>
          </a:xfrm>
          <a:prstGeom prst="rect">
            <a:avLst/>
          </a:prstGeom>
          <a:solidFill>
            <a:schemeClr val="accent1"/>
          </a:solid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a:solidFill>
                  <a:schemeClr val="lt1"/>
                </a:solidFill>
              </a:defRPr>
            </a:lvl1pPr>
            <a:lvl2pPr marL="914400" lvl="1" indent="-355600" algn="l">
              <a:lnSpc>
                <a:spcPct val="90000"/>
              </a:lnSpc>
              <a:spcBef>
                <a:spcPts val="500"/>
              </a:spcBef>
              <a:spcAft>
                <a:spcPts val="0"/>
              </a:spcAft>
              <a:buClr>
                <a:schemeClr val="lt1"/>
              </a:buClr>
              <a:buSzPts val="2000"/>
              <a:buFont typeface="Avenir"/>
              <a:buChar char="◦"/>
              <a:defRPr>
                <a:solidFill>
                  <a:schemeClr val="lt1"/>
                </a:solidFill>
              </a:defRPr>
            </a:lvl2pPr>
            <a:lvl3pPr marL="1371600" lvl="2" indent="-342900" algn="l">
              <a:lnSpc>
                <a:spcPct val="90000"/>
              </a:lnSpc>
              <a:spcBef>
                <a:spcPts val="500"/>
              </a:spcBef>
              <a:spcAft>
                <a:spcPts val="0"/>
              </a:spcAft>
              <a:buClr>
                <a:schemeClr val="lt1"/>
              </a:buClr>
              <a:buSzPts val="1800"/>
              <a:buChar char="▪"/>
              <a:defRPr>
                <a:solidFill>
                  <a:schemeClr val="lt1"/>
                </a:solidFill>
              </a:defRPr>
            </a:lvl3pPr>
            <a:lvl4pPr marL="1828800" lvl="3" indent="-330200" algn="l">
              <a:lnSpc>
                <a:spcPct val="90000"/>
              </a:lnSpc>
              <a:spcBef>
                <a:spcPts val="500"/>
              </a:spcBef>
              <a:spcAft>
                <a:spcPts val="0"/>
              </a:spcAft>
              <a:buClr>
                <a:schemeClr val="lt1"/>
              </a:buClr>
              <a:buSzPts val="1600"/>
              <a:buChar char="•"/>
              <a:defRPr>
                <a:solidFill>
                  <a:schemeClr val="lt1"/>
                </a:solidFill>
              </a:defRPr>
            </a:lvl4pPr>
            <a:lvl5pPr marL="2286000" lvl="4" indent="-330200" algn="l">
              <a:lnSpc>
                <a:spcPct val="90000"/>
              </a:lnSpc>
              <a:spcBef>
                <a:spcPts val="500"/>
              </a:spcBef>
              <a:spcAft>
                <a:spcPts val="0"/>
              </a:spcAft>
              <a:buClr>
                <a:schemeClr val="lt1"/>
              </a:buClr>
              <a:buSzPts val="16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body" idx="2"/>
          </p:nvPr>
        </p:nvSpPr>
        <p:spPr>
          <a:xfrm>
            <a:off x="4327525" y="1681163"/>
            <a:ext cx="3576638" cy="4143375"/>
          </a:xfrm>
          <a:prstGeom prst="rect">
            <a:avLst/>
          </a:prstGeom>
          <a:solidFill>
            <a:schemeClr val="accent4"/>
          </a:solid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a:solidFill>
                  <a:schemeClr val="lt1"/>
                </a:solidFill>
              </a:defRPr>
            </a:lvl1pPr>
            <a:lvl2pPr marL="914400" lvl="1" indent="-355600" algn="l">
              <a:lnSpc>
                <a:spcPct val="90000"/>
              </a:lnSpc>
              <a:spcBef>
                <a:spcPts val="500"/>
              </a:spcBef>
              <a:spcAft>
                <a:spcPts val="0"/>
              </a:spcAft>
              <a:buClr>
                <a:schemeClr val="lt1"/>
              </a:buClr>
              <a:buSzPts val="2000"/>
              <a:buFont typeface="Avenir"/>
              <a:buChar char="◦"/>
              <a:defRPr>
                <a:solidFill>
                  <a:schemeClr val="lt1"/>
                </a:solidFill>
              </a:defRPr>
            </a:lvl2pPr>
            <a:lvl3pPr marL="1371600" lvl="2" indent="-342900" algn="l">
              <a:lnSpc>
                <a:spcPct val="90000"/>
              </a:lnSpc>
              <a:spcBef>
                <a:spcPts val="500"/>
              </a:spcBef>
              <a:spcAft>
                <a:spcPts val="0"/>
              </a:spcAft>
              <a:buClr>
                <a:schemeClr val="lt1"/>
              </a:buClr>
              <a:buSzPts val="1800"/>
              <a:buChar char="▪"/>
              <a:defRPr>
                <a:solidFill>
                  <a:schemeClr val="lt1"/>
                </a:solidFill>
              </a:defRPr>
            </a:lvl3pPr>
            <a:lvl4pPr marL="1828800" lvl="3" indent="-330200" algn="l">
              <a:lnSpc>
                <a:spcPct val="90000"/>
              </a:lnSpc>
              <a:spcBef>
                <a:spcPts val="500"/>
              </a:spcBef>
              <a:spcAft>
                <a:spcPts val="0"/>
              </a:spcAft>
              <a:buClr>
                <a:schemeClr val="lt1"/>
              </a:buClr>
              <a:buSzPts val="1600"/>
              <a:buChar char="•"/>
              <a:defRPr>
                <a:solidFill>
                  <a:schemeClr val="lt1"/>
                </a:solidFill>
              </a:defRPr>
            </a:lvl4pPr>
            <a:lvl5pPr marL="2286000" lvl="4" indent="-330200" algn="l">
              <a:lnSpc>
                <a:spcPct val="90000"/>
              </a:lnSpc>
              <a:spcBef>
                <a:spcPts val="500"/>
              </a:spcBef>
              <a:spcAft>
                <a:spcPts val="0"/>
              </a:spcAft>
              <a:buClr>
                <a:schemeClr val="lt1"/>
              </a:buClr>
              <a:buSzPts val="16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8212138" y="1681163"/>
            <a:ext cx="3575050" cy="4143375"/>
          </a:xfrm>
          <a:prstGeom prst="rect">
            <a:avLst/>
          </a:prstGeom>
          <a:solidFill>
            <a:srgbClr val="248A97"/>
          </a:solid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a:solidFill>
                  <a:schemeClr val="lt1"/>
                </a:solidFill>
              </a:defRPr>
            </a:lvl1pPr>
            <a:lvl2pPr marL="914400" lvl="1" indent="-355600" algn="l">
              <a:lnSpc>
                <a:spcPct val="90000"/>
              </a:lnSpc>
              <a:spcBef>
                <a:spcPts val="500"/>
              </a:spcBef>
              <a:spcAft>
                <a:spcPts val="0"/>
              </a:spcAft>
              <a:buClr>
                <a:schemeClr val="lt1"/>
              </a:buClr>
              <a:buSzPts val="2000"/>
              <a:buFont typeface="Avenir"/>
              <a:buChar char="◦"/>
              <a:defRPr>
                <a:solidFill>
                  <a:schemeClr val="lt1"/>
                </a:solidFill>
              </a:defRPr>
            </a:lvl2pPr>
            <a:lvl3pPr marL="1371600" lvl="2" indent="-342900" algn="l">
              <a:lnSpc>
                <a:spcPct val="90000"/>
              </a:lnSpc>
              <a:spcBef>
                <a:spcPts val="500"/>
              </a:spcBef>
              <a:spcAft>
                <a:spcPts val="0"/>
              </a:spcAft>
              <a:buClr>
                <a:schemeClr val="lt1"/>
              </a:buClr>
              <a:buSzPts val="1800"/>
              <a:buChar char="▪"/>
              <a:defRPr>
                <a:solidFill>
                  <a:schemeClr val="lt1"/>
                </a:solidFill>
              </a:defRPr>
            </a:lvl3pPr>
            <a:lvl4pPr marL="1828800" lvl="3" indent="-330200" algn="l">
              <a:lnSpc>
                <a:spcPct val="90000"/>
              </a:lnSpc>
              <a:spcBef>
                <a:spcPts val="500"/>
              </a:spcBef>
              <a:spcAft>
                <a:spcPts val="0"/>
              </a:spcAft>
              <a:buClr>
                <a:schemeClr val="lt1"/>
              </a:buClr>
              <a:buSzPts val="1600"/>
              <a:buChar char="•"/>
              <a:defRPr>
                <a:solidFill>
                  <a:schemeClr val="lt1"/>
                </a:solidFill>
              </a:defRPr>
            </a:lvl4pPr>
            <a:lvl5pPr marL="2286000" lvl="4" indent="-330200" algn="l">
              <a:lnSpc>
                <a:spcPct val="90000"/>
              </a:lnSpc>
              <a:spcBef>
                <a:spcPts val="500"/>
              </a:spcBef>
              <a:spcAft>
                <a:spcPts val="0"/>
              </a:spcAft>
              <a:buClr>
                <a:schemeClr val="lt1"/>
              </a:buClr>
              <a:buSzPts val="16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with picture (round)">
  <p:cSld name="Text with picture (round)">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08791" y="177283"/>
            <a:ext cx="11317044" cy="8016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p:nvPr/>
        </p:nvSpPr>
        <p:spPr>
          <a:xfrm>
            <a:off x="0" y="6320118"/>
            <a:ext cx="12192000" cy="537882"/>
          </a:xfrm>
          <a:prstGeom prst="rect">
            <a:avLst/>
          </a:prstGeom>
          <a:solidFill>
            <a:srgbClr val="0B2C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48" name="Google Shape;48;p7"/>
          <p:cNvSpPr txBox="1">
            <a:spLocks noGrp="1"/>
          </p:cNvSpPr>
          <p:nvPr>
            <p:ph type="sldNum" idx="12"/>
          </p:nvPr>
        </p:nvSpPr>
        <p:spPr>
          <a:xfrm>
            <a:off x="4724400" y="6403005"/>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a:solidFill>
                  <a:schemeClr val="lt1"/>
                </a:solidFill>
                <a:latin typeface="Avenir"/>
                <a:ea typeface="Avenir"/>
                <a:cs typeface="Avenir"/>
                <a:sym typeface="Avenir"/>
              </a:defRPr>
            </a:lvl1pPr>
            <a:lvl2pPr marL="0" lvl="1" indent="0" algn="ctr">
              <a:spcBef>
                <a:spcPts val="0"/>
              </a:spcBef>
              <a:buNone/>
              <a:defRPr sz="1400">
                <a:solidFill>
                  <a:schemeClr val="lt1"/>
                </a:solidFill>
                <a:latin typeface="Avenir"/>
                <a:ea typeface="Avenir"/>
                <a:cs typeface="Avenir"/>
                <a:sym typeface="Avenir"/>
              </a:defRPr>
            </a:lvl2pPr>
            <a:lvl3pPr marL="0" lvl="2" indent="0" algn="ctr">
              <a:spcBef>
                <a:spcPts val="0"/>
              </a:spcBef>
              <a:buNone/>
              <a:defRPr sz="1400">
                <a:solidFill>
                  <a:schemeClr val="lt1"/>
                </a:solidFill>
                <a:latin typeface="Avenir"/>
                <a:ea typeface="Avenir"/>
                <a:cs typeface="Avenir"/>
                <a:sym typeface="Avenir"/>
              </a:defRPr>
            </a:lvl3pPr>
            <a:lvl4pPr marL="0" lvl="3" indent="0" algn="ctr">
              <a:spcBef>
                <a:spcPts val="0"/>
              </a:spcBef>
              <a:buNone/>
              <a:defRPr sz="1400">
                <a:solidFill>
                  <a:schemeClr val="lt1"/>
                </a:solidFill>
                <a:latin typeface="Avenir"/>
                <a:ea typeface="Avenir"/>
                <a:cs typeface="Avenir"/>
                <a:sym typeface="Avenir"/>
              </a:defRPr>
            </a:lvl4pPr>
            <a:lvl5pPr marL="0" lvl="4" indent="0" algn="ctr">
              <a:spcBef>
                <a:spcPts val="0"/>
              </a:spcBef>
              <a:buNone/>
              <a:defRPr sz="1400">
                <a:solidFill>
                  <a:schemeClr val="lt1"/>
                </a:solidFill>
                <a:latin typeface="Avenir"/>
                <a:ea typeface="Avenir"/>
                <a:cs typeface="Avenir"/>
                <a:sym typeface="Avenir"/>
              </a:defRPr>
            </a:lvl5pPr>
            <a:lvl6pPr marL="0" lvl="5" indent="0" algn="ctr">
              <a:spcBef>
                <a:spcPts val="0"/>
              </a:spcBef>
              <a:buNone/>
              <a:defRPr sz="1400">
                <a:solidFill>
                  <a:schemeClr val="lt1"/>
                </a:solidFill>
                <a:latin typeface="Avenir"/>
                <a:ea typeface="Avenir"/>
                <a:cs typeface="Avenir"/>
                <a:sym typeface="Avenir"/>
              </a:defRPr>
            </a:lvl6pPr>
            <a:lvl7pPr marL="0" lvl="6" indent="0" algn="ctr">
              <a:spcBef>
                <a:spcPts val="0"/>
              </a:spcBef>
              <a:buNone/>
              <a:defRPr sz="1400">
                <a:solidFill>
                  <a:schemeClr val="lt1"/>
                </a:solidFill>
                <a:latin typeface="Avenir"/>
                <a:ea typeface="Avenir"/>
                <a:cs typeface="Avenir"/>
                <a:sym typeface="Avenir"/>
              </a:defRPr>
            </a:lvl7pPr>
            <a:lvl8pPr marL="0" lvl="7" indent="0" algn="ctr">
              <a:spcBef>
                <a:spcPts val="0"/>
              </a:spcBef>
              <a:buNone/>
              <a:defRPr sz="1400">
                <a:solidFill>
                  <a:schemeClr val="lt1"/>
                </a:solidFill>
                <a:latin typeface="Avenir"/>
                <a:ea typeface="Avenir"/>
                <a:cs typeface="Avenir"/>
                <a:sym typeface="Avenir"/>
              </a:defRPr>
            </a:lvl8pPr>
            <a:lvl9pPr marL="0" lvl="8" indent="0" algn="ctr">
              <a:spcBef>
                <a:spcPts val="0"/>
              </a:spcBef>
              <a:buNone/>
              <a:defRPr sz="1400">
                <a:solidFill>
                  <a:schemeClr val="lt1"/>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CA"/>
              <a:t>‹#›</a:t>
            </a:fld>
            <a:endParaRPr/>
          </a:p>
        </p:txBody>
      </p:sp>
      <p:pic>
        <p:nvPicPr>
          <p:cNvPr id="49" name="Google Shape;49;p7"/>
          <p:cNvPicPr preferRelativeResize="0"/>
          <p:nvPr/>
        </p:nvPicPr>
        <p:blipFill rotWithShape="1">
          <a:blip r:embed="rId2">
            <a:alphaModFix/>
          </a:blip>
          <a:srcRect/>
          <a:stretch/>
        </p:blipFill>
        <p:spPr>
          <a:xfrm>
            <a:off x="212667" y="6373156"/>
            <a:ext cx="2149533" cy="394974"/>
          </a:xfrm>
          <a:prstGeom prst="rect">
            <a:avLst/>
          </a:prstGeom>
          <a:noFill/>
          <a:ln>
            <a:noFill/>
          </a:ln>
        </p:spPr>
      </p:pic>
      <p:sp>
        <p:nvSpPr>
          <p:cNvPr id="50" name="Google Shape;50;p7"/>
          <p:cNvSpPr txBox="1"/>
          <p:nvPr/>
        </p:nvSpPr>
        <p:spPr>
          <a:xfrm>
            <a:off x="9719079" y="6398798"/>
            <a:ext cx="2472921"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CA" sz="1800">
                <a:solidFill>
                  <a:schemeClr val="lt1"/>
                </a:solidFill>
                <a:latin typeface="Avenir"/>
                <a:ea typeface="Avenir"/>
                <a:cs typeface="Avenir"/>
                <a:sym typeface="Avenir"/>
              </a:rPr>
              <a:t>https://science.osti.gov/</a:t>
            </a:r>
            <a:endParaRPr/>
          </a:p>
        </p:txBody>
      </p:sp>
      <p:sp>
        <p:nvSpPr>
          <p:cNvPr id="51" name="Google Shape;51;p7"/>
          <p:cNvSpPr>
            <a:spLocks noGrp="1"/>
          </p:cNvSpPr>
          <p:nvPr>
            <p:ph type="pic" idx="2"/>
          </p:nvPr>
        </p:nvSpPr>
        <p:spPr>
          <a:xfrm>
            <a:off x="6920089" y="1045804"/>
            <a:ext cx="5271912" cy="5274034"/>
          </a:xfrm>
          <a:prstGeom prst="rect">
            <a:avLst/>
          </a:prstGeom>
          <a:noFill/>
          <a:ln>
            <a:noFill/>
          </a:ln>
        </p:spPr>
      </p:sp>
      <p:sp>
        <p:nvSpPr>
          <p:cNvPr id="52" name="Google Shape;52;p7"/>
          <p:cNvSpPr txBox="1">
            <a:spLocks noGrp="1"/>
          </p:cNvSpPr>
          <p:nvPr>
            <p:ph type="body" idx="1"/>
          </p:nvPr>
        </p:nvSpPr>
        <p:spPr>
          <a:xfrm>
            <a:off x="409575" y="1389063"/>
            <a:ext cx="6227763" cy="466248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with picture (circles)">
  <p:cSld name="Text with picture (circles)">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08791" y="177283"/>
            <a:ext cx="8668421" cy="8016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p:nvPr/>
        </p:nvSpPr>
        <p:spPr>
          <a:xfrm>
            <a:off x="0" y="6320118"/>
            <a:ext cx="12192000" cy="537882"/>
          </a:xfrm>
          <a:prstGeom prst="rect">
            <a:avLst/>
          </a:prstGeom>
          <a:solidFill>
            <a:srgbClr val="0B2C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56" name="Google Shape;56;p8"/>
          <p:cNvSpPr txBox="1">
            <a:spLocks noGrp="1"/>
          </p:cNvSpPr>
          <p:nvPr>
            <p:ph type="sldNum" idx="12"/>
          </p:nvPr>
        </p:nvSpPr>
        <p:spPr>
          <a:xfrm>
            <a:off x="4724400" y="6403005"/>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a:solidFill>
                  <a:schemeClr val="lt1"/>
                </a:solidFill>
                <a:latin typeface="Avenir"/>
                <a:ea typeface="Avenir"/>
                <a:cs typeface="Avenir"/>
                <a:sym typeface="Avenir"/>
              </a:defRPr>
            </a:lvl1pPr>
            <a:lvl2pPr marL="0" lvl="1" indent="0" algn="ctr">
              <a:spcBef>
                <a:spcPts val="0"/>
              </a:spcBef>
              <a:buNone/>
              <a:defRPr sz="1400">
                <a:solidFill>
                  <a:schemeClr val="lt1"/>
                </a:solidFill>
                <a:latin typeface="Avenir"/>
                <a:ea typeface="Avenir"/>
                <a:cs typeface="Avenir"/>
                <a:sym typeface="Avenir"/>
              </a:defRPr>
            </a:lvl2pPr>
            <a:lvl3pPr marL="0" lvl="2" indent="0" algn="ctr">
              <a:spcBef>
                <a:spcPts val="0"/>
              </a:spcBef>
              <a:buNone/>
              <a:defRPr sz="1400">
                <a:solidFill>
                  <a:schemeClr val="lt1"/>
                </a:solidFill>
                <a:latin typeface="Avenir"/>
                <a:ea typeface="Avenir"/>
                <a:cs typeface="Avenir"/>
                <a:sym typeface="Avenir"/>
              </a:defRPr>
            </a:lvl3pPr>
            <a:lvl4pPr marL="0" lvl="3" indent="0" algn="ctr">
              <a:spcBef>
                <a:spcPts val="0"/>
              </a:spcBef>
              <a:buNone/>
              <a:defRPr sz="1400">
                <a:solidFill>
                  <a:schemeClr val="lt1"/>
                </a:solidFill>
                <a:latin typeface="Avenir"/>
                <a:ea typeface="Avenir"/>
                <a:cs typeface="Avenir"/>
                <a:sym typeface="Avenir"/>
              </a:defRPr>
            </a:lvl4pPr>
            <a:lvl5pPr marL="0" lvl="4" indent="0" algn="ctr">
              <a:spcBef>
                <a:spcPts val="0"/>
              </a:spcBef>
              <a:buNone/>
              <a:defRPr sz="1400">
                <a:solidFill>
                  <a:schemeClr val="lt1"/>
                </a:solidFill>
                <a:latin typeface="Avenir"/>
                <a:ea typeface="Avenir"/>
                <a:cs typeface="Avenir"/>
                <a:sym typeface="Avenir"/>
              </a:defRPr>
            </a:lvl5pPr>
            <a:lvl6pPr marL="0" lvl="5" indent="0" algn="ctr">
              <a:spcBef>
                <a:spcPts val="0"/>
              </a:spcBef>
              <a:buNone/>
              <a:defRPr sz="1400">
                <a:solidFill>
                  <a:schemeClr val="lt1"/>
                </a:solidFill>
                <a:latin typeface="Avenir"/>
                <a:ea typeface="Avenir"/>
                <a:cs typeface="Avenir"/>
                <a:sym typeface="Avenir"/>
              </a:defRPr>
            </a:lvl6pPr>
            <a:lvl7pPr marL="0" lvl="6" indent="0" algn="ctr">
              <a:spcBef>
                <a:spcPts val="0"/>
              </a:spcBef>
              <a:buNone/>
              <a:defRPr sz="1400">
                <a:solidFill>
                  <a:schemeClr val="lt1"/>
                </a:solidFill>
                <a:latin typeface="Avenir"/>
                <a:ea typeface="Avenir"/>
                <a:cs typeface="Avenir"/>
                <a:sym typeface="Avenir"/>
              </a:defRPr>
            </a:lvl7pPr>
            <a:lvl8pPr marL="0" lvl="7" indent="0" algn="ctr">
              <a:spcBef>
                <a:spcPts val="0"/>
              </a:spcBef>
              <a:buNone/>
              <a:defRPr sz="1400">
                <a:solidFill>
                  <a:schemeClr val="lt1"/>
                </a:solidFill>
                <a:latin typeface="Avenir"/>
                <a:ea typeface="Avenir"/>
                <a:cs typeface="Avenir"/>
                <a:sym typeface="Avenir"/>
              </a:defRPr>
            </a:lvl8pPr>
            <a:lvl9pPr marL="0" lvl="8" indent="0" algn="ctr">
              <a:spcBef>
                <a:spcPts val="0"/>
              </a:spcBef>
              <a:buNone/>
              <a:defRPr sz="1400">
                <a:solidFill>
                  <a:schemeClr val="lt1"/>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CA"/>
              <a:t>‹#›</a:t>
            </a:fld>
            <a:endParaRPr/>
          </a:p>
        </p:txBody>
      </p:sp>
      <p:pic>
        <p:nvPicPr>
          <p:cNvPr id="57" name="Google Shape;57;p8"/>
          <p:cNvPicPr preferRelativeResize="0"/>
          <p:nvPr/>
        </p:nvPicPr>
        <p:blipFill rotWithShape="1">
          <a:blip r:embed="rId2">
            <a:alphaModFix/>
          </a:blip>
          <a:srcRect/>
          <a:stretch/>
        </p:blipFill>
        <p:spPr>
          <a:xfrm>
            <a:off x="212667" y="6373156"/>
            <a:ext cx="2149533" cy="394974"/>
          </a:xfrm>
          <a:prstGeom prst="rect">
            <a:avLst/>
          </a:prstGeom>
          <a:noFill/>
          <a:ln>
            <a:noFill/>
          </a:ln>
        </p:spPr>
      </p:pic>
      <p:sp>
        <p:nvSpPr>
          <p:cNvPr id="58" name="Google Shape;58;p8"/>
          <p:cNvSpPr txBox="1"/>
          <p:nvPr/>
        </p:nvSpPr>
        <p:spPr>
          <a:xfrm>
            <a:off x="9719079" y="6398798"/>
            <a:ext cx="2472921"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CA" sz="1800">
                <a:solidFill>
                  <a:schemeClr val="lt1"/>
                </a:solidFill>
                <a:latin typeface="Avenir"/>
                <a:ea typeface="Avenir"/>
                <a:cs typeface="Avenir"/>
                <a:sym typeface="Avenir"/>
              </a:rPr>
              <a:t>https://science.osti.gov/</a:t>
            </a:r>
            <a:endParaRPr/>
          </a:p>
        </p:txBody>
      </p:sp>
      <p:sp>
        <p:nvSpPr>
          <p:cNvPr id="59" name="Google Shape;59;p8"/>
          <p:cNvSpPr txBox="1">
            <a:spLocks noGrp="1"/>
          </p:cNvSpPr>
          <p:nvPr>
            <p:ph type="body" idx="1"/>
          </p:nvPr>
        </p:nvSpPr>
        <p:spPr>
          <a:xfrm>
            <a:off x="409575" y="1389063"/>
            <a:ext cx="4580089" cy="466248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8"/>
          <p:cNvSpPr>
            <a:spLocks noGrp="1"/>
          </p:cNvSpPr>
          <p:nvPr>
            <p:ph type="pic" idx="2"/>
          </p:nvPr>
        </p:nvSpPr>
        <p:spPr>
          <a:xfrm>
            <a:off x="6164263" y="1320659"/>
            <a:ext cx="1543050" cy="1543191"/>
          </a:xfrm>
          <a:prstGeom prst="ellipse">
            <a:avLst/>
          </a:prstGeom>
          <a:noFill/>
          <a:ln>
            <a:noFill/>
          </a:ln>
        </p:spPr>
      </p:sp>
      <p:sp>
        <p:nvSpPr>
          <p:cNvPr id="61" name="Google Shape;61;p8"/>
          <p:cNvSpPr>
            <a:spLocks noGrp="1"/>
          </p:cNvSpPr>
          <p:nvPr>
            <p:ph type="pic" idx="3"/>
          </p:nvPr>
        </p:nvSpPr>
        <p:spPr>
          <a:xfrm>
            <a:off x="8918700" y="529330"/>
            <a:ext cx="2835150" cy="2834583"/>
          </a:xfrm>
          <a:prstGeom prst="ellipse">
            <a:avLst/>
          </a:prstGeom>
          <a:noFill/>
          <a:ln>
            <a:noFill/>
          </a:ln>
        </p:spPr>
      </p:sp>
      <p:sp>
        <p:nvSpPr>
          <p:cNvPr id="62" name="Google Shape;62;p8"/>
          <p:cNvSpPr>
            <a:spLocks noGrp="1"/>
          </p:cNvSpPr>
          <p:nvPr>
            <p:ph type="pic" idx="4"/>
          </p:nvPr>
        </p:nvSpPr>
        <p:spPr>
          <a:xfrm>
            <a:off x="7245351" y="2667000"/>
            <a:ext cx="1831861" cy="1833563"/>
          </a:xfrm>
          <a:prstGeom prst="ellipse">
            <a:avLst/>
          </a:prstGeom>
          <a:noFill/>
          <a:ln>
            <a:noFill/>
          </a:ln>
        </p:spPr>
      </p:sp>
      <p:sp>
        <p:nvSpPr>
          <p:cNvPr id="63" name="Google Shape;63;p8"/>
          <p:cNvSpPr>
            <a:spLocks noGrp="1"/>
          </p:cNvSpPr>
          <p:nvPr>
            <p:ph type="pic" idx="5"/>
          </p:nvPr>
        </p:nvSpPr>
        <p:spPr>
          <a:xfrm>
            <a:off x="5463822" y="4007983"/>
            <a:ext cx="2210192" cy="2210466"/>
          </a:xfrm>
          <a:prstGeom prst="ellipse">
            <a:avLst/>
          </a:prstGeom>
          <a:noFill/>
          <a:ln>
            <a:noFill/>
          </a:ln>
        </p:spPr>
      </p:sp>
      <p:sp>
        <p:nvSpPr>
          <p:cNvPr id="64" name="Google Shape;64;p8"/>
          <p:cNvSpPr>
            <a:spLocks noGrp="1"/>
          </p:cNvSpPr>
          <p:nvPr>
            <p:ph type="pic" idx="6"/>
          </p:nvPr>
        </p:nvSpPr>
        <p:spPr>
          <a:xfrm>
            <a:off x="9218855" y="3630613"/>
            <a:ext cx="2392119" cy="2392362"/>
          </a:xfrm>
          <a:prstGeom prst="ellipse">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with picture (stripe)">
  <p:cSld name="Text with picture (stripe)">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08791" y="177283"/>
            <a:ext cx="11317044" cy="8016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9"/>
          <p:cNvSpPr/>
          <p:nvPr/>
        </p:nvSpPr>
        <p:spPr>
          <a:xfrm>
            <a:off x="0" y="6320118"/>
            <a:ext cx="12192000" cy="537882"/>
          </a:xfrm>
          <a:prstGeom prst="rect">
            <a:avLst/>
          </a:prstGeom>
          <a:solidFill>
            <a:srgbClr val="0B2C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68" name="Google Shape;68;p9"/>
          <p:cNvSpPr txBox="1">
            <a:spLocks noGrp="1"/>
          </p:cNvSpPr>
          <p:nvPr>
            <p:ph type="sldNum" idx="12"/>
          </p:nvPr>
        </p:nvSpPr>
        <p:spPr>
          <a:xfrm>
            <a:off x="4724400" y="6403005"/>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a:solidFill>
                  <a:schemeClr val="lt1"/>
                </a:solidFill>
                <a:latin typeface="Avenir"/>
                <a:ea typeface="Avenir"/>
                <a:cs typeface="Avenir"/>
                <a:sym typeface="Avenir"/>
              </a:defRPr>
            </a:lvl1pPr>
            <a:lvl2pPr marL="0" lvl="1" indent="0" algn="ctr">
              <a:spcBef>
                <a:spcPts val="0"/>
              </a:spcBef>
              <a:buNone/>
              <a:defRPr sz="1400">
                <a:solidFill>
                  <a:schemeClr val="lt1"/>
                </a:solidFill>
                <a:latin typeface="Avenir"/>
                <a:ea typeface="Avenir"/>
                <a:cs typeface="Avenir"/>
                <a:sym typeface="Avenir"/>
              </a:defRPr>
            </a:lvl2pPr>
            <a:lvl3pPr marL="0" lvl="2" indent="0" algn="ctr">
              <a:spcBef>
                <a:spcPts val="0"/>
              </a:spcBef>
              <a:buNone/>
              <a:defRPr sz="1400">
                <a:solidFill>
                  <a:schemeClr val="lt1"/>
                </a:solidFill>
                <a:latin typeface="Avenir"/>
                <a:ea typeface="Avenir"/>
                <a:cs typeface="Avenir"/>
                <a:sym typeface="Avenir"/>
              </a:defRPr>
            </a:lvl3pPr>
            <a:lvl4pPr marL="0" lvl="3" indent="0" algn="ctr">
              <a:spcBef>
                <a:spcPts val="0"/>
              </a:spcBef>
              <a:buNone/>
              <a:defRPr sz="1400">
                <a:solidFill>
                  <a:schemeClr val="lt1"/>
                </a:solidFill>
                <a:latin typeface="Avenir"/>
                <a:ea typeface="Avenir"/>
                <a:cs typeface="Avenir"/>
                <a:sym typeface="Avenir"/>
              </a:defRPr>
            </a:lvl4pPr>
            <a:lvl5pPr marL="0" lvl="4" indent="0" algn="ctr">
              <a:spcBef>
                <a:spcPts val="0"/>
              </a:spcBef>
              <a:buNone/>
              <a:defRPr sz="1400">
                <a:solidFill>
                  <a:schemeClr val="lt1"/>
                </a:solidFill>
                <a:latin typeface="Avenir"/>
                <a:ea typeface="Avenir"/>
                <a:cs typeface="Avenir"/>
                <a:sym typeface="Avenir"/>
              </a:defRPr>
            </a:lvl5pPr>
            <a:lvl6pPr marL="0" lvl="5" indent="0" algn="ctr">
              <a:spcBef>
                <a:spcPts val="0"/>
              </a:spcBef>
              <a:buNone/>
              <a:defRPr sz="1400">
                <a:solidFill>
                  <a:schemeClr val="lt1"/>
                </a:solidFill>
                <a:latin typeface="Avenir"/>
                <a:ea typeface="Avenir"/>
                <a:cs typeface="Avenir"/>
                <a:sym typeface="Avenir"/>
              </a:defRPr>
            </a:lvl6pPr>
            <a:lvl7pPr marL="0" lvl="6" indent="0" algn="ctr">
              <a:spcBef>
                <a:spcPts val="0"/>
              </a:spcBef>
              <a:buNone/>
              <a:defRPr sz="1400">
                <a:solidFill>
                  <a:schemeClr val="lt1"/>
                </a:solidFill>
                <a:latin typeface="Avenir"/>
                <a:ea typeface="Avenir"/>
                <a:cs typeface="Avenir"/>
                <a:sym typeface="Avenir"/>
              </a:defRPr>
            </a:lvl7pPr>
            <a:lvl8pPr marL="0" lvl="7" indent="0" algn="ctr">
              <a:spcBef>
                <a:spcPts val="0"/>
              </a:spcBef>
              <a:buNone/>
              <a:defRPr sz="1400">
                <a:solidFill>
                  <a:schemeClr val="lt1"/>
                </a:solidFill>
                <a:latin typeface="Avenir"/>
                <a:ea typeface="Avenir"/>
                <a:cs typeface="Avenir"/>
                <a:sym typeface="Avenir"/>
              </a:defRPr>
            </a:lvl8pPr>
            <a:lvl9pPr marL="0" lvl="8" indent="0" algn="ctr">
              <a:spcBef>
                <a:spcPts val="0"/>
              </a:spcBef>
              <a:buNone/>
              <a:defRPr sz="1400">
                <a:solidFill>
                  <a:schemeClr val="lt1"/>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CA"/>
              <a:t>‹#›</a:t>
            </a:fld>
            <a:endParaRPr/>
          </a:p>
        </p:txBody>
      </p:sp>
      <p:pic>
        <p:nvPicPr>
          <p:cNvPr id="69" name="Google Shape;69;p9"/>
          <p:cNvPicPr preferRelativeResize="0"/>
          <p:nvPr/>
        </p:nvPicPr>
        <p:blipFill rotWithShape="1">
          <a:blip r:embed="rId2">
            <a:alphaModFix/>
          </a:blip>
          <a:srcRect/>
          <a:stretch/>
        </p:blipFill>
        <p:spPr>
          <a:xfrm>
            <a:off x="212667" y="6373156"/>
            <a:ext cx="2149533" cy="394974"/>
          </a:xfrm>
          <a:prstGeom prst="rect">
            <a:avLst/>
          </a:prstGeom>
          <a:noFill/>
          <a:ln>
            <a:noFill/>
          </a:ln>
        </p:spPr>
      </p:pic>
      <p:sp>
        <p:nvSpPr>
          <p:cNvPr id="70" name="Google Shape;70;p9"/>
          <p:cNvSpPr txBox="1"/>
          <p:nvPr/>
        </p:nvSpPr>
        <p:spPr>
          <a:xfrm>
            <a:off x="9719079" y="6398798"/>
            <a:ext cx="2472921"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CA" sz="1800">
                <a:solidFill>
                  <a:schemeClr val="lt1"/>
                </a:solidFill>
                <a:latin typeface="Avenir"/>
                <a:ea typeface="Avenir"/>
                <a:cs typeface="Avenir"/>
                <a:sym typeface="Avenir"/>
              </a:rPr>
              <a:t>https://science.osti.gov/</a:t>
            </a:r>
            <a:endParaRPr/>
          </a:p>
        </p:txBody>
      </p:sp>
      <p:sp>
        <p:nvSpPr>
          <p:cNvPr id="71" name="Google Shape;71;p9"/>
          <p:cNvSpPr txBox="1">
            <a:spLocks noGrp="1"/>
          </p:cNvSpPr>
          <p:nvPr>
            <p:ph type="body" idx="1"/>
          </p:nvPr>
        </p:nvSpPr>
        <p:spPr>
          <a:xfrm>
            <a:off x="409576" y="1389063"/>
            <a:ext cx="5212292" cy="466248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9"/>
          <p:cNvSpPr>
            <a:spLocks noGrp="1"/>
          </p:cNvSpPr>
          <p:nvPr>
            <p:ph type="pic" idx="2"/>
          </p:nvPr>
        </p:nvSpPr>
        <p:spPr>
          <a:xfrm>
            <a:off x="5947085" y="1446839"/>
            <a:ext cx="6244914" cy="4481287"/>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ext with picture (stripe)">
  <p:cSld name="1_Text with picture (stripe)">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408791" y="177283"/>
            <a:ext cx="8723920" cy="8016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0"/>
          <p:cNvSpPr/>
          <p:nvPr/>
        </p:nvSpPr>
        <p:spPr>
          <a:xfrm>
            <a:off x="0" y="6320118"/>
            <a:ext cx="12192000" cy="537882"/>
          </a:xfrm>
          <a:prstGeom prst="rect">
            <a:avLst/>
          </a:prstGeom>
          <a:solidFill>
            <a:srgbClr val="0B2C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76" name="Google Shape;76;p10"/>
          <p:cNvSpPr txBox="1">
            <a:spLocks noGrp="1"/>
          </p:cNvSpPr>
          <p:nvPr>
            <p:ph type="sldNum" idx="12"/>
          </p:nvPr>
        </p:nvSpPr>
        <p:spPr>
          <a:xfrm>
            <a:off x="4724400" y="6403005"/>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a:solidFill>
                  <a:schemeClr val="lt1"/>
                </a:solidFill>
                <a:latin typeface="Avenir"/>
                <a:ea typeface="Avenir"/>
                <a:cs typeface="Avenir"/>
                <a:sym typeface="Avenir"/>
              </a:defRPr>
            </a:lvl1pPr>
            <a:lvl2pPr marL="0" lvl="1" indent="0" algn="ctr">
              <a:spcBef>
                <a:spcPts val="0"/>
              </a:spcBef>
              <a:buNone/>
              <a:defRPr sz="1400">
                <a:solidFill>
                  <a:schemeClr val="lt1"/>
                </a:solidFill>
                <a:latin typeface="Avenir"/>
                <a:ea typeface="Avenir"/>
                <a:cs typeface="Avenir"/>
                <a:sym typeface="Avenir"/>
              </a:defRPr>
            </a:lvl2pPr>
            <a:lvl3pPr marL="0" lvl="2" indent="0" algn="ctr">
              <a:spcBef>
                <a:spcPts val="0"/>
              </a:spcBef>
              <a:buNone/>
              <a:defRPr sz="1400">
                <a:solidFill>
                  <a:schemeClr val="lt1"/>
                </a:solidFill>
                <a:latin typeface="Avenir"/>
                <a:ea typeface="Avenir"/>
                <a:cs typeface="Avenir"/>
                <a:sym typeface="Avenir"/>
              </a:defRPr>
            </a:lvl3pPr>
            <a:lvl4pPr marL="0" lvl="3" indent="0" algn="ctr">
              <a:spcBef>
                <a:spcPts val="0"/>
              </a:spcBef>
              <a:buNone/>
              <a:defRPr sz="1400">
                <a:solidFill>
                  <a:schemeClr val="lt1"/>
                </a:solidFill>
                <a:latin typeface="Avenir"/>
                <a:ea typeface="Avenir"/>
                <a:cs typeface="Avenir"/>
                <a:sym typeface="Avenir"/>
              </a:defRPr>
            </a:lvl4pPr>
            <a:lvl5pPr marL="0" lvl="4" indent="0" algn="ctr">
              <a:spcBef>
                <a:spcPts val="0"/>
              </a:spcBef>
              <a:buNone/>
              <a:defRPr sz="1400">
                <a:solidFill>
                  <a:schemeClr val="lt1"/>
                </a:solidFill>
                <a:latin typeface="Avenir"/>
                <a:ea typeface="Avenir"/>
                <a:cs typeface="Avenir"/>
                <a:sym typeface="Avenir"/>
              </a:defRPr>
            </a:lvl5pPr>
            <a:lvl6pPr marL="0" lvl="5" indent="0" algn="ctr">
              <a:spcBef>
                <a:spcPts val="0"/>
              </a:spcBef>
              <a:buNone/>
              <a:defRPr sz="1400">
                <a:solidFill>
                  <a:schemeClr val="lt1"/>
                </a:solidFill>
                <a:latin typeface="Avenir"/>
                <a:ea typeface="Avenir"/>
                <a:cs typeface="Avenir"/>
                <a:sym typeface="Avenir"/>
              </a:defRPr>
            </a:lvl6pPr>
            <a:lvl7pPr marL="0" lvl="6" indent="0" algn="ctr">
              <a:spcBef>
                <a:spcPts val="0"/>
              </a:spcBef>
              <a:buNone/>
              <a:defRPr sz="1400">
                <a:solidFill>
                  <a:schemeClr val="lt1"/>
                </a:solidFill>
                <a:latin typeface="Avenir"/>
                <a:ea typeface="Avenir"/>
                <a:cs typeface="Avenir"/>
                <a:sym typeface="Avenir"/>
              </a:defRPr>
            </a:lvl7pPr>
            <a:lvl8pPr marL="0" lvl="7" indent="0" algn="ctr">
              <a:spcBef>
                <a:spcPts val="0"/>
              </a:spcBef>
              <a:buNone/>
              <a:defRPr sz="1400">
                <a:solidFill>
                  <a:schemeClr val="lt1"/>
                </a:solidFill>
                <a:latin typeface="Avenir"/>
                <a:ea typeface="Avenir"/>
                <a:cs typeface="Avenir"/>
                <a:sym typeface="Avenir"/>
              </a:defRPr>
            </a:lvl8pPr>
            <a:lvl9pPr marL="0" lvl="8" indent="0" algn="ctr">
              <a:spcBef>
                <a:spcPts val="0"/>
              </a:spcBef>
              <a:buNone/>
              <a:defRPr sz="1400">
                <a:solidFill>
                  <a:schemeClr val="lt1"/>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CA"/>
              <a:t>‹#›</a:t>
            </a:fld>
            <a:endParaRPr/>
          </a:p>
        </p:txBody>
      </p:sp>
      <p:pic>
        <p:nvPicPr>
          <p:cNvPr id="77" name="Google Shape;77;p10"/>
          <p:cNvPicPr preferRelativeResize="0"/>
          <p:nvPr/>
        </p:nvPicPr>
        <p:blipFill rotWithShape="1">
          <a:blip r:embed="rId2">
            <a:alphaModFix/>
          </a:blip>
          <a:srcRect/>
          <a:stretch/>
        </p:blipFill>
        <p:spPr>
          <a:xfrm>
            <a:off x="212667" y="6373156"/>
            <a:ext cx="2149533" cy="394974"/>
          </a:xfrm>
          <a:prstGeom prst="rect">
            <a:avLst/>
          </a:prstGeom>
          <a:noFill/>
          <a:ln>
            <a:noFill/>
          </a:ln>
        </p:spPr>
      </p:pic>
      <p:sp>
        <p:nvSpPr>
          <p:cNvPr id="78" name="Google Shape;78;p10"/>
          <p:cNvSpPr txBox="1"/>
          <p:nvPr/>
        </p:nvSpPr>
        <p:spPr>
          <a:xfrm>
            <a:off x="9719079" y="6398798"/>
            <a:ext cx="2472921"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CA" sz="1800">
                <a:solidFill>
                  <a:schemeClr val="lt1"/>
                </a:solidFill>
                <a:latin typeface="Avenir"/>
                <a:ea typeface="Avenir"/>
                <a:cs typeface="Avenir"/>
                <a:sym typeface="Avenir"/>
              </a:rPr>
              <a:t>https://science.osti.gov/</a:t>
            </a:r>
            <a:endParaRPr/>
          </a:p>
        </p:txBody>
      </p:sp>
      <p:sp>
        <p:nvSpPr>
          <p:cNvPr id="79" name="Google Shape;79;p10"/>
          <p:cNvSpPr txBox="1">
            <a:spLocks noGrp="1"/>
          </p:cNvSpPr>
          <p:nvPr>
            <p:ph type="body" idx="1"/>
          </p:nvPr>
        </p:nvSpPr>
        <p:spPr>
          <a:xfrm>
            <a:off x="409576" y="1389063"/>
            <a:ext cx="5212292" cy="466248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0"/>
          <p:cNvSpPr>
            <a:spLocks noGrp="1"/>
          </p:cNvSpPr>
          <p:nvPr>
            <p:ph type="pic" idx="2"/>
          </p:nvPr>
        </p:nvSpPr>
        <p:spPr>
          <a:xfrm>
            <a:off x="5856088" y="1"/>
            <a:ext cx="6335912" cy="6263859"/>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11"/>
          <p:cNvSpPr>
            <a:spLocks noGrp="1"/>
          </p:cNvSpPr>
          <p:nvPr>
            <p:ph type="pic" idx="2"/>
          </p:nvPr>
        </p:nvSpPr>
        <p:spPr>
          <a:xfrm>
            <a:off x="6096000" y="1"/>
            <a:ext cx="6095999" cy="6324600"/>
          </a:xfrm>
          <a:prstGeom prst="rect">
            <a:avLst/>
          </a:prstGeom>
          <a:noFill/>
          <a:ln>
            <a:noFill/>
          </a:ln>
        </p:spPr>
      </p:sp>
      <p:sp>
        <p:nvSpPr>
          <p:cNvPr id="83" name="Google Shape;83;p11"/>
          <p:cNvSpPr txBox="1">
            <a:spLocks noGrp="1"/>
          </p:cNvSpPr>
          <p:nvPr>
            <p:ph type="title"/>
          </p:nvPr>
        </p:nvSpPr>
        <p:spPr>
          <a:xfrm>
            <a:off x="361950" y="352977"/>
            <a:ext cx="5448300" cy="141888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Avenir"/>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1"/>
          <p:cNvSpPr txBox="1">
            <a:spLocks noGrp="1"/>
          </p:cNvSpPr>
          <p:nvPr>
            <p:ph type="body" idx="1"/>
          </p:nvPr>
        </p:nvSpPr>
        <p:spPr>
          <a:xfrm>
            <a:off x="361950" y="2043953"/>
            <a:ext cx="5448300" cy="38250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Font typeface="Avenir"/>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11"/>
          <p:cNvSpPr/>
          <p:nvPr/>
        </p:nvSpPr>
        <p:spPr>
          <a:xfrm>
            <a:off x="0" y="6320118"/>
            <a:ext cx="12192000" cy="537882"/>
          </a:xfrm>
          <a:prstGeom prst="rect">
            <a:avLst/>
          </a:prstGeom>
          <a:solidFill>
            <a:srgbClr val="0B2C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86" name="Google Shape;86;p11"/>
          <p:cNvSpPr txBox="1">
            <a:spLocks noGrp="1"/>
          </p:cNvSpPr>
          <p:nvPr>
            <p:ph type="sldNum" idx="12"/>
          </p:nvPr>
        </p:nvSpPr>
        <p:spPr>
          <a:xfrm>
            <a:off x="4724400" y="6403005"/>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a:solidFill>
                  <a:schemeClr val="lt1"/>
                </a:solidFill>
                <a:latin typeface="Avenir"/>
                <a:ea typeface="Avenir"/>
                <a:cs typeface="Avenir"/>
                <a:sym typeface="Avenir"/>
              </a:defRPr>
            </a:lvl1pPr>
            <a:lvl2pPr marL="0" lvl="1" indent="0" algn="ctr">
              <a:spcBef>
                <a:spcPts val="0"/>
              </a:spcBef>
              <a:buNone/>
              <a:defRPr sz="1400">
                <a:solidFill>
                  <a:schemeClr val="lt1"/>
                </a:solidFill>
                <a:latin typeface="Avenir"/>
                <a:ea typeface="Avenir"/>
                <a:cs typeface="Avenir"/>
                <a:sym typeface="Avenir"/>
              </a:defRPr>
            </a:lvl2pPr>
            <a:lvl3pPr marL="0" lvl="2" indent="0" algn="ctr">
              <a:spcBef>
                <a:spcPts val="0"/>
              </a:spcBef>
              <a:buNone/>
              <a:defRPr sz="1400">
                <a:solidFill>
                  <a:schemeClr val="lt1"/>
                </a:solidFill>
                <a:latin typeface="Avenir"/>
                <a:ea typeface="Avenir"/>
                <a:cs typeface="Avenir"/>
                <a:sym typeface="Avenir"/>
              </a:defRPr>
            </a:lvl3pPr>
            <a:lvl4pPr marL="0" lvl="3" indent="0" algn="ctr">
              <a:spcBef>
                <a:spcPts val="0"/>
              </a:spcBef>
              <a:buNone/>
              <a:defRPr sz="1400">
                <a:solidFill>
                  <a:schemeClr val="lt1"/>
                </a:solidFill>
                <a:latin typeface="Avenir"/>
                <a:ea typeface="Avenir"/>
                <a:cs typeface="Avenir"/>
                <a:sym typeface="Avenir"/>
              </a:defRPr>
            </a:lvl4pPr>
            <a:lvl5pPr marL="0" lvl="4" indent="0" algn="ctr">
              <a:spcBef>
                <a:spcPts val="0"/>
              </a:spcBef>
              <a:buNone/>
              <a:defRPr sz="1400">
                <a:solidFill>
                  <a:schemeClr val="lt1"/>
                </a:solidFill>
                <a:latin typeface="Avenir"/>
                <a:ea typeface="Avenir"/>
                <a:cs typeface="Avenir"/>
                <a:sym typeface="Avenir"/>
              </a:defRPr>
            </a:lvl5pPr>
            <a:lvl6pPr marL="0" lvl="5" indent="0" algn="ctr">
              <a:spcBef>
                <a:spcPts val="0"/>
              </a:spcBef>
              <a:buNone/>
              <a:defRPr sz="1400">
                <a:solidFill>
                  <a:schemeClr val="lt1"/>
                </a:solidFill>
                <a:latin typeface="Avenir"/>
                <a:ea typeface="Avenir"/>
                <a:cs typeface="Avenir"/>
                <a:sym typeface="Avenir"/>
              </a:defRPr>
            </a:lvl6pPr>
            <a:lvl7pPr marL="0" lvl="6" indent="0" algn="ctr">
              <a:spcBef>
                <a:spcPts val="0"/>
              </a:spcBef>
              <a:buNone/>
              <a:defRPr sz="1400">
                <a:solidFill>
                  <a:schemeClr val="lt1"/>
                </a:solidFill>
                <a:latin typeface="Avenir"/>
                <a:ea typeface="Avenir"/>
                <a:cs typeface="Avenir"/>
                <a:sym typeface="Avenir"/>
              </a:defRPr>
            </a:lvl7pPr>
            <a:lvl8pPr marL="0" lvl="7" indent="0" algn="ctr">
              <a:spcBef>
                <a:spcPts val="0"/>
              </a:spcBef>
              <a:buNone/>
              <a:defRPr sz="1400">
                <a:solidFill>
                  <a:schemeClr val="lt1"/>
                </a:solidFill>
                <a:latin typeface="Avenir"/>
                <a:ea typeface="Avenir"/>
                <a:cs typeface="Avenir"/>
                <a:sym typeface="Avenir"/>
              </a:defRPr>
            </a:lvl8pPr>
            <a:lvl9pPr marL="0" lvl="8" indent="0" algn="ctr">
              <a:spcBef>
                <a:spcPts val="0"/>
              </a:spcBef>
              <a:buNone/>
              <a:defRPr sz="1400">
                <a:solidFill>
                  <a:schemeClr val="lt1"/>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CA"/>
              <a:t>‹#›</a:t>
            </a:fld>
            <a:endParaRPr/>
          </a:p>
        </p:txBody>
      </p:sp>
      <p:pic>
        <p:nvPicPr>
          <p:cNvPr id="87" name="Google Shape;87;p11"/>
          <p:cNvPicPr preferRelativeResize="0"/>
          <p:nvPr/>
        </p:nvPicPr>
        <p:blipFill rotWithShape="1">
          <a:blip r:embed="rId2">
            <a:alphaModFix/>
          </a:blip>
          <a:srcRect/>
          <a:stretch/>
        </p:blipFill>
        <p:spPr>
          <a:xfrm>
            <a:off x="212667" y="6373156"/>
            <a:ext cx="2149533" cy="394974"/>
          </a:xfrm>
          <a:prstGeom prst="rect">
            <a:avLst/>
          </a:prstGeom>
          <a:noFill/>
          <a:ln>
            <a:noFill/>
          </a:ln>
        </p:spPr>
      </p:pic>
      <p:sp>
        <p:nvSpPr>
          <p:cNvPr id="88" name="Google Shape;88;p11"/>
          <p:cNvSpPr txBox="1"/>
          <p:nvPr/>
        </p:nvSpPr>
        <p:spPr>
          <a:xfrm>
            <a:off x="9719079" y="6398798"/>
            <a:ext cx="2472921"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CA" sz="1800">
                <a:solidFill>
                  <a:schemeClr val="lt1"/>
                </a:solidFill>
                <a:latin typeface="Avenir"/>
                <a:ea typeface="Avenir"/>
                <a:cs typeface="Avenir"/>
                <a:sym typeface="Avenir"/>
              </a:rPr>
              <a:t>https://science.osti.gov/</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408791" y="177283"/>
            <a:ext cx="11317044" cy="8016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Avenir"/>
              <a:buNone/>
              <a:defRPr sz="4000" b="1" i="0" u="none" strike="noStrike" cap="non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408791" y="1194099"/>
            <a:ext cx="11317044" cy="4982864"/>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1pPr>
            <a:lvl2pPr marL="914400" marR="0" lvl="1" indent="-355600" algn="l" rtl="0">
              <a:lnSpc>
                <a:spcPct val="90000"/>
              </a:lnSpc>
              <a:spcBef>
                <a:spcPts val="500"/>
              </a:spcBef>
              <a:spcAft>
                <a:spcPts val="0"/>
              </a:spcAft>
              <a:buClr>
                <a:schemeClr val="dk1"/>
              </a:buClr>
              <a:buSzPts val="2000"/>
              <a:buFont typeface="Avenir"/>
              <a:buChar char="◦"/>
              <a:defRPr sz="2000" b="0" i="0" u="none" strike="noStrike" cap="none">
                <a:solidFill>
                  <a:schemeClr val="dk1"/>
                </a:solidFill>
                <a:latin typeface="Avenir"/>
                <a:ea typeface="Avenir"/>
                <a:cs typeface="Avenir"/>
                <a:sym typeface="Avenir"/>
              </a:defRPr>
            </a:lvl2pPr>
            <a:lvl3pPr marL="1371600" marR="0" lvl="2"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Avenir"/>
                <a:ea typeface="Avenir"/>
                <a:cs typeface="Avenir"/>
                <a:sym typeface="Avenir"/>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12" name="Google Shape;12;p2"/>
          <p:cNvSpPr txBox="1">
            <a:spLocks noGrp="1"/>
          </p:cNvSpPr>
          <p:nvPr>
            <p:ph type="sldNum" idx="12"/>
          </p:nvPr>
        </p:nvSpPr>
        <p:spPr>
          <a:xfrm>
            <a:off x="4724400" y="6403005"/>
            <a:ext cx="27432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0" i="0" u="none" strike="noStrike" cap="none">
                <a:solidFill>
                  <a:schemeClr val="lt1"/>
                </a:solidFill>
                <a:latin typeface="Avenir"/>
                <a:ea typeface="Avenir"/>
                <a:cs typeface="Avenir"/>
                <a:sym typeface="Avenir"/>
              </a:defRPr>
            </a:lvl1pPr>
            <a:lvl2pPr marL="0" marR="0" lvl="1" indent="0" algn="ctr" rtl="0">
              <a:spcBef>
                <a:spcPts val="0"/>
              </a:spcBef>
              <a:buNone/>
              <a:defRPr sz="1400" b="0" i="0" u="none" strike="noStrike" cap="none">
                <a:solidFill>
                  <a:schemeClr val="lt1"/>
                </a:solidFill>
                <a:latin typeface="Avenir"/>
                <a:ea typeface="Avenir"/>
                <a:cs typeface="Avenir"/>
                <a:sym typeface="Avenir"/>
              </a:defRPr>
            </a:lvl2pPr>
            <a:lvl3pPr marL="0" marR="0" lvl="2" indent="0" algn="ctr" rtl="0">
              <a:spcBef>
                <a:spcPts val="0"/>
              </a:spcBef>
              <a:buNone/>
              <a:defRPr sz="1400" b="0" i="0" u="none" strike="noStrike" cap="none">
                <a:solidFill>
                  <a:schemeClr val="lt1"/>
                </a:solidFill>
                <a:latin typeface="Avenir"/>
                <a:ea typeface="Avenir"/>
                <a:cs typeface="Avenir"/>
                <a:sym typeface="Avenir"/>
              </a:defRPr>
            </a:lvl3pPr>
            <a:lvl4pPr marL="0" marR="0" lvl="3" indent="0" algn="ctr" rtl="0">
              <a:spcBef>
                <a:spcPts val="0"/>
              </a:spcBef>
              <a:buNone/>
              <a:defRPr sz="1400" b="0" i="0" u="none" strike="noStrike" cap="none">
                <a:solidFill>
                  <a:schemeClr val="lt1"/>
                </a:solidFill>
                <a:latin typeface="Avenir"/>
                <a:ea typeface="Avenir"/>
                <a:cs typeface="Avenir"/>
                <a:sym typeface="Avenir"/>
              </a:defRPr>
            </a:lvl4pPr>
            <a:lvl5pPr marL="0" marR="0" lvl="4" indent="0" algn="ctr" rtl="0">
              <a:spcBef>
                <a:spcPts val="0"/>
              </a:spcBef>
              <a:buNone/>
              <a:defRPr sz="1400" b="0" i="0" u="none" strike="noStrike" cap="none">
                <a:solidFill>
                  <a:schemeClr val="lt1"/>
                </a:solidFill>
                <a:latin typeface="Avenir"/>
                <a:ea typeface="Avenir"/>
                <a:cs typeface="Avenir"/>
                <a:sym typeface="Avenir"/>
              </a:defRPr>
            </a:lvl5pPr>
            <a:lvl6pPr marL="0" marR="0" lvl="5" indent="0" algn="ctr" rtl="0">
              <a:spcBef>
                <a:spcPts val="0"/>
              </a:spcBef>
              <a:buNone/>
              <a:defRPr sz="1400" b="0" i="0" u="none" strike="noStrike" cap="none">
                <a:solidFill>
                  <a:schemeClr val="lt1"/>
                </a:solidFill>
                <a:latin typeface="Avenir"/>
                <a:ea typeface="Avenir"/>
                <a:cs typeface="Avenir"/>
                <a:sym typeface="Avenir"/>
              </a:defRPr>
            </a:lvl6pPr>
            <a:lvl7pPr marL="0" marR="0" lvl="6" indent="0" algn="ctr" rtl="0">
              <a:spcBef>
                <a:spcPts val="0"/>
              </a:spcBef>
              <a:buNone/>
              <a:defRPr sz="1400" b="0" i="0" u="none" strike="noStrike" cap="none">
                <a:solidFill>
                  <a:schemeClr val="lt1"/>
                </a:solidFill>
                <a:latin typeface="Avenir"/>
                <a:ea typeface="Avenir"/>
                <a:cs typeface="Avenir"/>
                <a:sym typeface="Avenir"/>
              </a:defRPr>
            </a:lvl7pPr>
            <a:lvl8pPr marL="0" marR="0" lvl="7" indent="0" algn="ctr" rtl="0">
              <a:spcBef>
                <a:spcPts val="0"/>
              </a:spcBef>
              <a:buNone/>
              <a:defRPr sz="1400" b="0" i="0" u="none" strike="noStrike" cap="none">
                <a:solidFill>
                  <a:schemeClr val="lt1"/>
                </a:solidFill>
                <a:latin typeface="Avenir"/>
                <a:ea typeface="Avenir"/>
                <a:cs typeface="Avenir"/>
                <a:sym typeface="Avenir"/>
              </a:defRPr>
            </a:lvl8pPr>
            <a:lvl9pPr marL="0" marR="0" lvl="8" indent="0" algn="ctr" rtl="0">
              <a:spcBef>
                <a:spcPts val="0"/>
              </a:spcBef>
              <a:buNone/>
              <a:defRPr sz="1400" b="0" i="0" u="none" strike="noStrike" cap="none">
                <a:solidFill>
                  <a:schemeClr val="lt1"/>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
          <p:cNvSpPr txBox="1">
            <a:spLocks noGrp="1"/>
          </p:cNvSpPr>
          <p:nvPr>
            <p:ph type="title"/>
          </p:nvPr>
        </p:nvSpPr>
        <p:spPr>
          <a:xfrm>
            <a:off x="146304" y="-108801"/>
            <a:ext cx="11905488" cy="90525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Avenir"/>
              <a:buNone/>
            </a:pPr>
            <a:r>
              <a:rPr lang="en-CA" sz="2800"/>
              <a:t>How Wildfires Transform Soil Chemistry</a:t>
            </a:r>
            <a:endParaRPr/>
          </a:p>
        </p:txBody>
      </p:sp>
      <p:sp>
        <p:nvSpPr>
          <p:cNvPr id="114" name="Google Shape;114;p1"/>
          <p:cNvSpPr txBox="1">
            <a:spLocks noGrp="1"/>
          </p:cNvSpPr>
          <p:nvPr>
            <p:ph type="sldNum" idx="12"/>
          </p:nvPr>
        </p:nvSpPr>
        <p:spPr>
          <a:xfrm>
            <a:off x="11436808" y="6308056"/>
            <a:ext cx="576296"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000" b="0" i="0" u="none" strike="noStrike" cap="none">
                <a:solidFill>
                  <a:srgbClr val="0B324F"/>
                </a:solidFill>
                <a:latin typeface="Arial"/>
                <a:ea typeface="Arial"/>
                <a:cs typeface="Arial"/>
                <a:sym typeface="Arial"/>
              </a:rPr>
              <a:t>1</a:t>
            </a:fld>
            <a:endParaRPr sz="1000" b="0" i="0" u="none" strike="noStrike" cap="none">
              <a:solidFill>
                <a:srgbClr val="0F3F66"/>
              </a:solidFill>
              <a:latin typeface="Arial"/>
              <a:ea typeface="Arial"/>
              <a:cs typeface="Arial"/>
              <a:sym typeface="Arial"/>
            </a:endParaRPr>
          </a:p>
        </p:txBody>
      </p:sp>
      <p:pic>
        <p:nvPicPr>
          <p:cNvPr id="115" name="Google Shape;115;p1" descr="A close-up of a logo&#10;&#10;AI-generated content may be incorrect."/>
          <p:cNvPicPr preferRelativeResize="0"/>
          <p:nvPr/>
        </p:nvPicPr>
        <p:blipFill rotWithShape="1">
          <a:blip r:embed="rId3">
            <a:alphaModFix/>
          </a:blip>
          <a:srcRect/>
          <a:stretch/>
        </p:blipFill>
        <p:spPr>
          <a:xfrm>
            <a:off x="8532596" y="5928462"/>
            <a:ext cx="1818544" cy="320040"/>
          </a:xfrm>
          <a:prstGeom prst="rect">
            <a:avLst/>
          </a:prstGeom>
          <a:noFill/>
          <a:ln>
            <a:noFill/>
          </a:ln>
        </p:spPr>
      </p:pic>
      <p:pic>
        <p:nvPicPr>
          <p:cNvPr id="116" name="Google Shape;116;p1"/>
          <p:cNvPicPr preferRelativeResize="0"/>
          <p:nvPr/>
        </p:nvPicPr>
        <p:blipFill rotWithShape="1">
          <a:blip r:embed="rId4">
            <a:alphaModFix/>
          </a:blip>
          <a:srcRect/>
          <a:stretch/>
        </p:blipFill>
        <p:spPr>
          <a:xfrm>
            <a:off x="7052732" y="5928462"/>
            <a:ext cx="1326995" cy="228600"/>
          </a:xfrm>
          <a:prstGeom prst="rect">
            <a:avLst/>
          </a:prstGeom>
          <a:noFill/>
          <a:ln>
            <a:noFill/>
          </a:ln>
        </p:spPr>
      </p:pic>
      <p:sp>
        <p:nvSpPr>
          <p:cNvPr id="117" name="Google Shape;117;p1"/>
          <p:cNvSpPr/>
          <p:nvPr/>
        </p:nvSpPr>
        <p:spPr>
          <a:xfrm>
            <a:off x="484540" y="5604322"/>
            <a:ext cx="3247561"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050" b="0" i="0" u="none" strike="noStrike" cap="none">
                <a:solidFill>
                  <a:schemeClr val="dk1"/>
                </a:solidFill>
                <a:latin typeface="Avenir"/>
                <a:ea typeface="Avenir"/>
                <a:cs typeface="Avenir"/>
                <a:sym typeface="Avenir"/>
              </a:rPr>
              <a:t>K. Kang, E. Whelan, S. Bone, M. Rowley, M. Marcus, and J. Peña</a:t>
            </a:r>
            <a:r>
              <a:rPr lang="en-CA" sz="1050" b="0" i="1" u="none" strike="noStrike" cap="none">
                <a:solidFill>
                  <a:schemeClr val="dk1"/>
                </a:solidFill>
                <a:latin typeface="Avenir"/>
                <a:ea typeface="Avenir"/>
                <a:cs typeface="Avenir"/>
                <a:sym typeface="Avenir"/>
              </a:rPr>
              <a:t>, Environ. Sci. Technol</a:t>
            </a:r>
            <a:r>
              <a:rPr lang="en-CA" sz="1050" b="0" i="0" u="none" strike="noStrike" cap="none">
                <a:solidFill>
                  <a:schemeClr val="dk1"/>
                </a:solidFill>
                <a:latin typeface="Avenir"/>
                <a:ea typeface="Avenir"/>
                <a:cs typeface="Avenir"/>
                <a:sym typeface="Avenir"/>
              </a:rPr>
              <a:t>. </a:t>
            </a:r>
            <a:r>
              <a:rPr lang="en-CA" sz="1050" b="1" i="0" u="none" strike="noStrike" cap="none">
                <a:solidFill>
                  <a:schemeClr val="dk1"/>
                </a:solidFill>
                <a:latin typeface="Avenir"/>
                <a:ea typeface="Avenir"/>
                <a:cs typeface="Avenir"/>
                <a:sym typeface="Avenir"/>
              </a:rPr>
              <a:t>59</a:t>
            </a:r>
            <a:r>
              <a:rPr lang="en-CA" sz="1050" b="0" i="0" u="none" strike="noStrike" cap="none">
                <a:solidFill>
                  <a:schemeClr val="dk1"/>
                </a:solidFill>
                <a:latin typeface="Avenir"/>
                <a:ea typeface="Avenir"/>
                <a:cs typeface="Avenir"/>
                <a:sym typeface="Avenir"/>
              </a:rPr>
              <a:t>,</a:t>
            </a:r>
            <a:r>
              <a:rPr lang="en-CA" sz="1050" b="1" i="0" u="none" strike="noStrike" cap="none">
                <a:solidFill>
                  <a:schemeClr val="dk1"/>
                </a:solidFill>
                <a:latin typeface="Avenir"/>
                <a:ea typeface="Avenir"/>
                <a:cs typeface="Avenir"/>
                <a:sym typeface="Avenir"/>
              </a:rPr>
              <a:t> </a:t>
            </a:r>
            <a:r>
              <a:rPr lang="en-CA" sz="1050" b="0" i="0" u="none" strike="noStrike" cap="none">
                <a:solidFill>
                  <a:schemeClr val="dk1"/>
                </a:solidFill>
                <a:latin typeface="Avenir"/>
                <a:ea typeface="Avenir"/>
                <a:cs typeface="Avenir"/>
                <a:sym typeface="Avenir"/>
              </a:rPr>
              <a:t>27342 (2025), doi:10.1021/acs.est.5c07438. Work was performed at ALS/LBNL and SSRL/SLAC.</a:t>
            </a:r>
            <a:endParaRPr sz="1050" b="0" i="0" u="none" strike="noStrike" cap="none">
              <a:solidFill>
                <a:schemeClr val="dk1"/>
              </a:solidFill>
              <a:latin typeface="Avenir"/>
              <a:ea typeface="Avenir"/>
              <a:cs typeface="Avenir"/>
              <a:sym typeface="Avenir"/>
            </a:endParaRPr>
          </a:p>
        </p:txBody>
      </p:sp>
      <p:sp>
        <p:nvSpPr>
          <p:cNvPr id="118" name="Google Shape;118;p1"/>
          <p:cNvSpPr txBox="1"/>
          <p:nvPr/>
        </p:nvSpPr>
        <p:spPr>
          <a:xfrm>
            <a:off x="484540" y="3806154"/>
            <a:ext cx="3330079"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600" b="0" i="0" u="none" strike="noStrike" cap="none">
                <a:solidFill>
                  <a:schemeClr val="dk1"/>
                </a:solidFill>
                <a:latin typeface="Avenir"/>
                <a:ea typeface="Avenir"/>
                <a:cs typeface="Avenir"/>
                <a:sym typeface="Avenir"/>
              </a:rPr>
              <a:t>STXM maps of the inside of wildfire ash show spatial relationships among carbon (red), calcium (green), and iron (blue) that were critical for interpreting experiments, revealing new minerals in ash compared to unburned soil samples.</a:t>
            </a:r>
            <a:endParaRPr/>
          </a:p>
        </p:txBody>
      </p:sp>
      <p:sp>
        <p:nvSpPr>
          <p:cNvPr id="119" name="Google Shape;119;p1"/>
          <p:cNvSpPr/>
          <p:nvPr/>
        </p:nvSpPr>
        <p:spPr>
          <a:xfrm>
            <a:off x="3912822" y="5888736"/>
            <a:ext cx="2987041" cy="320040"/>
          </a:xfrm>
          <a:prstGeom prst="rect">
            <a:avLst/>
          </a:prstGeom>
          <a:noFill/>
          <a:ln>
            <a:noFill/>
          </a:ln>
        </p:spPr>
      </p:sp>
      <p:sp>
        <p:nvSpPr>
          <p:cNvPr id="120" name="Google Shape;120;p1"/>
          <p:cNvSpPr/>
          <p:nvPr/>
        </p:nvSpPr>
        <p:spPr>
          <a:xfrm>
            <a:off x="3912822" y="590490"/>
            <a:ext cx="7883606" cy="48936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venir"/>
              <a:buNone/>
            </a:pPr>
            <a:r>
              <a:rPr lang="en-CA" sz="2400" b="1" i="0" u="none" strike="noStrike" cap="none">
                <a:solidFill>
                  <a:srgbClr val="000000"/>
                </a:solidFill>
                <a:latin typeface="Avenir"/>
                <a:ea typeface="Avenir"/>
                <a:cs typeface="Avenir"/>
                <a:sym typeface="Avenir"/>
              </a:rPr>
              <a:t>Scientific Achievement</a:t>
            </a:r>
            <a:endParaRPr/>
          </a:p>
          <a:p>
            <a:pPr marL="114300" marR="0" lvl="0" indent="0" algn="l" rtl="0">
              <a:spcBef>
                <a:spcPts val="300"/>
              </a:spcBef>
              <a:spcAft>
                <a:spcPts val="0"/>
              </a:spcAft>
              <a:buNone/>
            </a:pPr>
            <a:r>
              <a:rPr lang="en-CA" sz="2200">
                <a:solidFill>
                  <a:schemeClr val="dk1"/>
                </a:solidFill>
                <a:latin typeface="Avenir"/>
                <a:ea typeface="Avenir"/>
                <a:cs typeface="Avenir"/>
                <a:sym typeface="Avenir"/>
              </a:rPr>
              <a:t>Microscale changes in the elemental distribution and chemical speciation of wildfire ash were revealed using synchrotron-based x-ray techniques. </a:t>
            </a:r>
            <a:endParaRPr/>
          </a:p>
          <a:p>
            <a:pPr marL="0" marR="0" lvl="0" indent="0" algn="l" rtl="0">
              <a:lnSpc>
                <a:spcPct val="100000"/>
              </a:lnSpc>
              <a:spcBef>
                <a:spcPts val="0"/>
              </a:spcBef>
              <a:spcAft>
                <a:spcPts val="0"/>
              </a:spcAft>
              <a:buClr>
                <a:srgbClr val="000000"/>
              </a:buClr>
              <a:buSzPts val="2400"/>
              <a:buFont typeface="Avenir"/>
              <a:buNone/>
            </a:pPr>
            <a:r>
              <a:rPr lang="en-CA" sz="2400" b="1" i="0" u="none" strike="noStrike" cap="none">
                <a:solidFill>
                  <a:srgbClr val="000000"/>
                </a:solidFill>
                <a:latin typeface="Avenir"/>
                <a:ea typeface="Avenir"/>
                <a:cs typeface="Avenir"/>
                <a:sym typeface="Avenir"/>
              </a:rPr>
              <a:t>Significance and Impact</a:t>
            </a:r>
            <a:endParaRPr/>
          </a:p>
          <a:p>
            <a:pPr marL="114300" marR="0" lvl="0" indent="0" algn="l" rtl="0">
              <a:spcBef>
                <a:spcPts val="300"/>
              </a:spcBef>
              <a:spcAft>
                <a:spcPts val="0"/>
              </a:spcAft>
              <a:buNone/>
            </a:pPr>
            <a:r>
              <a:rPr lang="en-CA" sz="2200">
                <a:solidFill>
                  <a:schemeClr val="dk1"/>
                </a:solidFill>
                <a:latin typeface="Avenir"/>
                <a:ea typeface="Avenir"/>
                <a:cs typeface="Avenir"/>
                <a:sym typeface="Avenir"/>
              </a:rPr>
              <a:t>These findings shed light on how wildfires drive transient mineral formation that impacts micronutrient cycling and soil resilience, with implications for landscape recovery strategies.</a:t>
            </a:r>
            <a:endParaRPr sz="2200">
              <a:solidFill>
                <a:srgbClr val="000000"/>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2200"/>
              <a:buFont typeface="Avenir"/>
              <a:buNone/>
            </a:pPr>
            <a:r>
              <a:rPr lang="en-CA" sz="2200" b="1" i="0" u="none" strike="noStrike" cap="none">
                <a:solidFill>
                  <a:srgbClr val="000000"/>
                </a:solidFill>
                <a:latin typeface="Avenir"/>
                <a:ea typeface="Avenir"/>
                <a:cs typeface="Avenir"/>
                <a:sym typeface="Avenir"/>
              </a:rPr>
              <a:t>Research Details</a:t>
            </a:r>
            <a:endParaRPr/>
          </a:p>
          <a:p>
            <a:pPr marL="288925" marR="0" lvl="1" indent="-165100" algn="l" rtl="0">
              <a:spcBef>
                <a:spcPts val="400"/>
              </a:spcBef>
              <a:spcAft>
                <a:spcPts val="0"/>
              </a:spcAft>
              <a:buClr>
                <a:schemeClr val="dk1"/>
              </a:buClr>
              <a:buSzPts val="2000"/>
              <a:buFont typeface="Arial"/>
              <a:buChar char="•"/>
            </a:pPr>
            <a:r>
              <a:rPr lang="en-CA" sz="2000" b="0" i="0" u="none" strike="noStrike" cap="none">
                <a:solidFill>
                  <a:schemeClr val="dk1"/>
                </a:solidFill>
                <a:latin typeface="Avenir"/>
                <a:ea typeface="Avenir"/>
                <a:cs typeface="Avenir"/>
                <a:sym typeface="Avenir"/>
              </a:rPr>
              <a:t>Microscopy (STXM) at ALS Beamline 5.3.2.2 mapped the internal chemistry of ash particles from 2020 Glass Fire in Northern California.</a:t>
            </a:r>
            <a:endParaRPr/>
          </a:p>
          <a:p>
            <a:pPr marL="288925" marR="0" lvl="1" indent="-165100" algn="l" rtl="0">
              <a:spcBef>
                <a:spcPts val="200"/>
              </a:spcBef>
              <a:spcAft>
                <a:spcPts val="0"/>
              </a:spcAft>
              <a:buClr>
                <a:schemeClr val="dk1"/>
              </a:buClr>
              <a:buSzPts val="2000"/>
              <a:buFont typeface="Arial"/>
              <a:buChar char="•"/>
            </a:pPr>
            <a:r>
              <a:rPr lang="en-CA" sz="2000" b="0" i="0" u="none" strike="noStrike" cap="none">
                <a:solidFill>
                  <a:schemeClr val="dk1"/>
                </a:solidFill>
                <a:latin typeface="Avenir"/>
                <a:ea typeface="Avenir"/>
                <a:cs typeface="Avenir"/>
                <a:sym typeface="Avenir"/>
              </a:rPr>
              <a:t>Spectroscopy (XANES) at SSRL Beamline 4-1 identified stable Fe and Mn compounds in the ash that were not present in unburned soils, and were absent from burned surface soils two years later.</a:t>
            </a:r>
            <a:endParaRPr/>
          </a:p>
        </p:txBody>
      </p:sp>
      <p:pic>
        <p:nvPicPr>
          <p:cNvPr id="121" name="Google Shape;121;p1" descr="0000_2016_ALS_Primary_Multiblue_SIgnature_RGB_ELCTRONIC.png"/>
          <p:cNvPicPr preferRelativeResize="0"/>
          <p:nvPr/>
        </p:nvPicPr>
        <p:blipFill rotWithShape="1">
          <a:blip r:embed="rId5">
            <a:alphaModFix/>
          </a:blip>
          <a:srcRect/>
          <a:stretch/>
        </p:blipFill>
        <p:spPr>
          <a:xfrm>
            <a:off x="10993004" y="5778986"/>
            <a:ext cx="761505" cy="512552"/>
          </a:xfrm>
          <a:prstGeom prst="rect">
            <a:avLst/>
          </a:prstGeom>
          <a:noFill/>
          <a:ln>
            <a:noFill/>
          </a:ln>
        </p:spPr>
      </p:pic>
      <p:pic>
        <p:nvPicPr>
          <p:cNvPr id="122" name="Google Shape;122;p1"/>
          <p:cNvPicPr preferRelativeResize="0"/>
          <p:nvPr/>
        </p:nvPicPr>
        <p:blipFill rotWithShape="1">
          <a:blip r:embed="rId6">
            <a:alphaModFix/>
          </a:blip>
          <a:srcRect/>
          <a:stretch/>
        </p:blipFill>
        <p:spPr>
          <a:xfrm>
            <a:off x="10504010" y="5815592"/>
            <a:ext cx="336124" cy="436336"/>
          </a:xfrm>
          <a:prstGeom prst="rect">
            <a:avLst/>
          </a:prstGeom>
          <a:noFill/>
          <a:ln>
            <a:noFill/>
          </a:ln>
        </p:spPr>
      </p:pic>
      <p:grpSp>
        <p:nvGrpSpPr>
          <p:cNvPr id="123" name="Google Shape;123;p1"/>
          <p:cNvGrpSpPr/>
          <p:nvPr/>
        </p:nvGrpSpPr>
        <p:grpSpPr>
          <a:xfrm>
            <a:off x="1020956" y="590490"/>
            <a:ext cx="2249671" cy="3220916"/>
            <a:chOff x="663147" y="590490"/>
            <a:chExt cx="2249671" cy="3220916"/>
          </a:xfrm>
        </p:grpSpPr>
        <p:pic>
          <p:nvPicPr>
            <p:cNvPr id="124" name="Google Shape;124;p1"/>
            <p:cNvPicPr preferRelativeResize="0"/>
            <p:nvPr/>
          </p:nvPicPr>
          <p:blipFill rotWithShape="1">
            <a:blip r:embed="rId7">
              <a:alphaModFix/>
            </a:blip>
            <a:srcRect l="5702" t="2386" r="73228" b="24886"/>
            <a:stretch/>
          </p:blipFill>
          <p:spPr>
            <a:xfrm>
              <a:off x="663147" y="590490"/>
              <a:ext cx="1120181" cy="1629243"/>
            </a:xfrm>
            <a:prstGeom prst="rect">
              <a:avLst/>
            </a:prstGeom>
            <a:noFill/>
            <a:ln>
              <a:noFill/>
            </a:ln>
          </p:spPr>
        </p:pic>
        <p:pic>
          <p:nvPicPr>
            <p:cNvPr id="125" name="Google Shape;125;p1"/>
            <p:cNvPicPr preferRelativeResize="0"/>
            <p:nvPr/>
          </p:nvPicPr>
          <p:blipFill rotWithShape="1">
            <a:blip r:embed="rId7">
              <a:alphaModFix/>
            </a:blip>
            <a:srcRect l="51932" t="1398" r="27605" b="24897"/>
            <a:stretch/>
          </p:blipFill>
          <p:spPr>
            <a:xfrm>
              <a:off x="663147" y="2160232"/>
              <a:ext cx="1092212" cy="1651174"/>
            </a:xfrm>
            <a:prstGeom prst="rect">
              <a:avLst/>
            </a:prstGeom>
            <a:noFill/>
            <a:ln>
              <a:noFill/>
            </a:ln>
          </p:spPr>
        </p:pic>
        <p:pic>
          <p:nvPicPr>
            <p:cNvPr id="126" name="Google Shape;126;p1"/>
            <p:cNvPicPr preferRelativeResize="0"/>
            <p:nvPr/>
          </p:nvPicPr>
          <p:blipFill rotWithShape="1">
            <a:blip r:embed="rId7">
              <a:alphaModFix/>
            </a:blip>
            <a:srcRect l="28817" t="2386" r="50112" b="23907"/>
            <a:stretch/>
          </p:blipFill>
          <p:spPr>
            <a:xfrm>
              <a:off x="1792637" y="590490"/>
              <a:ext cx="1120181" cy="1651174"/>
            </a:xfrm>
            <a:prstGeom prst="rect">
              <a:avLst/>
            </a:prstGeom>
            <a:noFill/>
            <a:ln>
              <a:noFill/>
            </a:ln>
          </p:spPr>
        </p:pic>
        <p:pic>
          <p:nvPicPr>
            <p:cNvPr id="127" name="Google Shape;127;p1"/>
            <p:cNvPicPr preferRelativeResize="0"/>
            <p:nvPr/>
          </p:nvPicPr>
          <p:blipFill rotWithShape="1">
            <a:blip r:embed="rId7">
              <a:alphaModFix/>
            </a:blip>
            <a:srcRect l="75051" t="1365" r="4405" b="24930"/>
            <a:stretch/>
          </p:blipFill>
          <p:spPr>
            <a:xfrm>
              <a:off x="1820606" y="2160232"/>
              <a:ext cx="1092212" cy="1651174"/>
            </a:xfrm>
            <a:prstGeom prst="rect">
              <a:avLst/>
            </a:prstGeom>
            <a:noFill/>
            <a:ln>
              <a:noFill/>
            </a:ln>
          </p:spPr>
        </p:pic>
      </p:grpSp>
    </p:spTree>
  </p:cSld>
  <p:clrMapOvr>
    <a:masterClrMapping/>
  </p:clrMapOvr>
</p:sld>
</file>

<file path=ppt/theme/theme1.xml><?xml version="1.0" encoding="utf-8"?>
<a:theme xmlns:a="http://schemas.openxmlformats.org/drawingml/2006/main" name="Office Theme">
  <a:themeElements>
    <a:clrScheme name="New Science">
      <a:dk1>
        <a:srgbClr val="000000"/>
      </a:dk1>
      <a:lt1>
        <a:srgbClr val="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556</Words>
  <Application>Microsoft Macintosh PowerPoint</Application>
  <PresentationFormat>Widescreen</PresentationFormat>
  <Paragraphs>21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Avenir</vt:lpstr>
      <vt:lpstr>Arial Black</vt:lpstr>
      <vt:lpstr>Arial</vt:lpstr>
      <vt:lpstr>Office Theme</vt:lpstr>
      <vt:lpstr>How Wildfires Transform Soil Chemistry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Houston, Karyn (EXT)</dc:creator>
  <cp:lastModifiedBy>Gianna FazioLiu</cp:lastModifiedBy>
  <cp:revision>1</cp:revision>
  <dcterms:created xsi:type="dcterms:W3CDTF">2023-07-20T14:08:23Z</dcterms:created>
  <dcterms:modified xsi:type="dcterms:W3CDTF">2026-05-08T18:32:39Z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Kathleen","Id":"kathleen.klausing@science.doe.gov"}],"FileActivityNavigationId":null}</vt:lpwstr>
  </property>
  <property fmtid="{D5CDD505-2E9C-101B-9397-08002B2CF9AE}" pid="7" name="TriggerFlowInfo">
    <vt:lpwstr/>
  </property>
</Properties>
</file>