
<file path=[Content_Types].xml><?xml version="1.0" encoding="utf-8"?>
<Types xmlns="http://schemas.openxmlformats.org/package/2006/content-types">
  <Default Extension="xml" ContentType="application/xml"/>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omments/modernComment_79B_BB2FDEA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3"/>
  </p:notesMasterIdLst>
  <p:sldIdLst>
    <p:sldId id="1947"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XOEeAAqguAV0rc9UruhV6bQBGg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C1537E-6E10-61A8-2E20-0F6FF388228C}" name="Gianna FazioLiu" initials="GF" userId="Gianna FazioLiu"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5"/>
    <p:restoredTop sz="61884"/>
  </p:normalViewPr>
  <p:slideViewPr>
    <p:cSldViewPr snapToGrid="0" snapToObjects="1">
      <p:cViewPr varScale="1">
        <p:scale>
          <a:sx n="85" d="100"/>
          <a:sy n="85" d="100"/>
        </p:scale>
        <p:origin x="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17" Type="http://schemas.microsoft.com/office/2018/10/relationships/authors" Target="authors.xml"/><Relationship Id="rId12" Type="http://customschemas.google.com/relationships/presentationmetadata" Target="metadata"/><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omments/modernComment_79B_BB2FDEA4.xml><?xml version="1.0" encoding="utf-8"?>
<p188:cmLst xmlns:a="http://schemas.openxmlformats.org/drawingml/2006/main" xmlns:r="http://schemas.openxmlformats.org/officeDocument/2006/relationships" xmlns:p188="http://schemas.microsoft.com/office/powerpoint/2018/8/main">
  <p188:cm id="{11101DDB-9F67-9E45-B6E8-307FE04498A5}" authorId="{86C1537E-6E10-61A8-2E20-0F6FF388228C}" created="2026-04-15T17:56:37.882">
    <ac:txMkLst xmlns:ac="http://schemas.microsoft.com/office/drawing/2013/main/command">
      <pc:docMk xmlns:pc="http://schemas.microsoft.com/office/powerpoint/2013/main/command"/>
      <pc:sldMk xmlns:pc="http://schemas.microsoft.com/office/powerpoint/2013/main/command" cId="3140476580" sldId="1947"/>
      <ac:spMk id="7" creationId="{322F0C1E-BB76-835D-DB74-01D75D303C0B}"/>
      <ac:txMk cp="173" len="119">
        <ac:context len="797" hash="2534886884"/>
      </ac:txMk>
    </ac:txMkLst>
    <p188:pos x="7740124" y="1917567"/>
    <p188:txBody>
      <a:bodyPr/>
      <a:lstStyle/>
      <a:p>
        <a:r>
          <a:rPr lang="en-US"/>
          <a:t>I'd write this as "this work creates a cost-effective scalable approach for designing functional materials in.."</a:t>
        </a:r>
      </a:p>
    </p188:txBody>
  </p188:cm>
  <p188:cm id="{AFCB9EBA-F24A-784F-BF8B-70917B575832}" authorId="{86C1537E-6E10-61A8-2E20-0F6FF388228C}" created="2026-04-15T19:16:31.873">
    <ac:txMkLst xmlns:ac="http://schemas.microsoft.com/office/drawing/2013/main/command">
      <pc:docMk xmlns:pc="http://schemas.microsoft.com/office/powerpoint/2013/main/command"/>
      <pc:sldMk xmlns:pc="http://schemas.microsoft.com/office/powerpoint/2013/main/command" cId="3140476580" sldId="1947"/>
      <ac:spMk id="11" creationId="{D7747B4D-9046-8D0D-DAD5-B6C30624EFD2}"/>
      <ac:txMk cp="6" len="8">
        <ac:context len="53" hash="3210905009"/>
      </ac:txMk>
    </ac:txMkLst>
    <p188:pos x="4322775" y="671195"/>
    <p188:txBody>
      <a:bodyPr/>
      <a:lstStyle/>
      <a:p>
        <a:r>
          <a:rPr lang="en-US"/>
          <a:t>Not sure about word choice here. Framework or approach may be better. </a:t>
        </a:r>
      </a:p>
    </p188:txBody>
  </p188:cm>
  <p188:cm id="{A9C3526B-E84F-1E41-9269-15A48504AB29}" authorId="{86C1537E-6E10-61A8-2E20-0F6FF388228C}" created="2026-04-15T19:17:59.120">
    <ac:txMkLst xmlns:ac="http://schemas.microsoft.com/office/drawing/2013/main/command">
      <pc:docMk xmlns:pc="http://schemas.microsoft.com/office/powerpoint/2013/main/command"/>
      <pc:sldMk xmlns:pc="http://schemas.microsoft.com/office/powerpoint/2013/main/command" cId="3140476580" sldId="1947"/>
      <ac:spMk id="7" creationId="{322F0C1E-BB76-835D-DB74-01D75D303C0B}"/>
      <ac:txMk cp="310" len="135">
        <ac:context len="797" hash="2534886884"/>
      </ac:txMk>
    </ac:txMkLst>
    <p188:pos x="8054311" y="3153433"/>
    <p188:txBody>
      <a:bodyPr/>
      <a:lstStyle/>
      <a:p>
        <a:r>
          <a:rPr lang="en-US"/>
          <a:t>This feels repetitive. Could you end sentence at polymers? </a:t>
        </a:r>
      </a:p>
    </p188:txBody>
  </p188:cm>
  <p188:cm id="{0BACBC2A-537E-C44E-B86C-092CD2C48D22}" authorId="{86C1537E-6E10-61A8-2E20-0F6FF388228C}" created="2026-04-15T19:18:33.305">
    <ac:txMkLst xmlns:ac="http://schemas.microsoft.com/office/drawing/2013/main/command">
      <pc:docMk xmlns:pc="http://schemas.microsoft.com/office/powerpoint/2013/main/command"/>
      <pc:sldMk xmlns:pc="http://schemas.microsoft.com/office/powerpoint/2013/main/command" cId="3140476580" sldId="1947"/>
      <ac:spMk id="7" creationId="{322F0C1E-BB76-835D-DB74-01D75D303C0B}"/>
      <ac:txMk cp="446" len="130">
        <ac:context len="797" hash="2534886884"/>
      </ac:txMk>
    </ac:txMkLst>
    <p188:pos x="7915415" y="3778466"/>
    <p188:txBody>
      <a:bodyPr/>
      <a:lstStyle/>
      <a:p>
        <a:r>
          <a:rPr lang="en-US"/>
          <a:t>Is this a key detail?</a:t>
        </a:r>
      </a:p>
    </p188:txBody>
  </p188:cm>
  <p188:cm id="{A5D908AC-EA7E-A848-86EA-E58B252E5357}" authorId="{86C1537E-6E10-61A8-2E20-0F6FF388228C}" created="2026-04-15T19:26:53.487">
    <ac:txMkLst xmlns:ac="http://schemas.microsoft.com/office/drawing/2013/main/command">
      <pc:docMk xmlns:pc="http://schemas.microsoft.com/office/powerpoint/2013/main/command"/>
      <pc:sldMk xmlns:pc="http://schemas.microsoft.com/office/powerpoint/2013/main/command" cId="3140476580" sldId="1947"/>
      <ac:spMk id="7" creationId="{322F0C1E-BB76-835D-DB74-01D75D303C0B}"/>
      <ac:txMk cp="23" len="125">
        <ac:context len="797" hash="2534886884"/>
      </ac:txMk>
    </ac:txMkLst>
    <p188:pos x="8042736" y="850071"/>
    <p188:txBody>
      <a:bodyPr/>
      <a:lstStyle/>
      <a:p>
        <a:r>
          <a:rPr lang="en-US"/>
          <a:t>I think this is missing a mention of the fact that they can retain catalytic activity and feels important to add this in. </a:t>
        </a:r>
      </a:p>
    </p188:txBody>
  </p188:cm>
  <p188:cm id="{D4986C03-427A-D748-A2E2-85F83E605E39}" authorId="{86C1537E-6E10-61A8-2E20-0F6FF388228C}" created="2026-04-15T19:46:23.139">
    <ac:deMkLst xmlns:ac="http://schemas.microsoft.com/office/drawing/2013/main/command">
      <pc:docMk xmlns:pc="http://schemas.microsoft.com/office/powerpoint/2013/main/command"/>
      <pc:sldMk xmlns:pc="http://schemas.microsoft.com/office/powerpoint/2013/main/command" cId="3140476580" sldId="1947"/>
      <ac:spMk id="5" creationId="{49B2BCC9-030F-8595-73CD-F119708DF463}"/>
    </ac:deMkLst>
    <p188:txBody>
      <a:bodyPr/>
      <a:lstStyle/>
      <a:p>
        <a:r>
          <a:rPr lang="en-US"/>
          <a:t>I would either mention XANES in the research details or the way it helped probe the Sulfur microenvironment because right now it isn't clear how this ties in.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Many industries already use enzymes, which are specialized protein molecules that accelerate chemical reactions without being consumed. Incorporating these catalytically active molecules into materials could unleash impactful applications biomedicine, energy generation, and chemical synthesis—including masks that eliminate airborne toxicants or environmental filters that degrade pollutants. Their practicality, however, is limited: naturally occurring enzymes tend to be fragile, costly, and unstable. It's also been difficult to produce synthetic enzyme analogs on an industrial scale.</a:t>
            </a:r>
            <a:r>
              <a:rPr lang="en-US" baseline="0" dirty="0" smtClean="0"/>
              <a:t> </a:t>
            </a:r>
            <a:r>
              <a:rPr lang="en-US" sz="1200" b="0" i="0" u="none" strike="noStrike" cap="none" dirty="0" smtClean="0">
                <a:solidFill>
                  <a:schemeClr val="dk1"/>
                </a:solidFill>
                <a:effectLst/>
                <a:latin typeface="Calibri"/>
                <a:ea typeface="Calibri"/>
                <a:cs typeface="Calibri"/>
                <a:sym typeface="Calibri"/>
              </a:rPr>
              <a:t>In this study, researchers reinterpreted protein’s sequence-structure-function relationship to engineer polymers with complex biological functions and practical adjustments to their molecular chemistry</a:t>
            </a:r>
            <a:r>
              <a:rPr lang="en-US" dirty="0" smtClean="0"/>
              <a:t>. The researchers leveraged bioinformatics and machine learning to parse out segments critical to enzyme function and segments that might be less important to precisely control. </a:t>
            </a:r>
            <a:r>
              <a:rPr lang="en-US" sz="1200" b="0" i="0" u="none" strike="noStrike" cap="none" dirty="0" smtClean="0">
                <a:solidFill>
                  <a:schemeClr val="dk1"/>
                </a:solidFill>
                <a:effectLst/>
                <a:latin typeface="Calibri"/>
                <a:ea typeface="Calibri"/>
                <a:cs typeface="Calibri"/>
                <a:sym typeface="Calibri"/>
              </a:rPr>
              <a:t>Releasing the need to perfectly control entire sequences, along with using carbon-carbon backbones (instead of the amide backbones of naturally occurring proteins), allowed the researchers to synthesize their protein-like polymers in a simple, efficient, one-pot chemical reaction</a:t>
            </a:r>
            <a:r>
              <a:rPr lang="en-US" dirty="0" smtClean="0"/>
              <a:t>. </a:t>
            </a: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The resulting polymers did not form secondary structures but instead adopted varying conformations based on the hydrophobic (water-repelling) properties of segments in the chain. Although the researchers were initially skeptical, this property was ultimately beneficial: the flexible polymers locally adjusted segments to form an impromptu active site, allowing them to bind intended targets and successfully recapitulate the biological effects of natural enzymes. X-ray techniques at the Advanced Light Source (ALS) </a:t>
            </a:r>
            <a:r>
              <a:rPr lang="en-US" sz="1200" b="0" i="0" u="none" strike="noStrike" cap="none" dirty="0" smtClean="0">
                <a:solidFill>
                  <a:schemeClr val="dk1"/>
                </a:solidFill>
                <a:effectLst/>
                <a:latin typeface="Calibri"/>
                <a:ea typeface="Calibri"/>
                <a:cs typeface="Calibri"/>
                <a:sym typeface="Calibri"/>
              </a:rPr>
              <a:t>revealed global folding behaviors and local microenvironments, two key factors governing catalytic activity. </a:t>
            </a:r>
            <a:r>
              <a:rPr lang="en-US" dirty="0" smtClean="0"/>
              <a:t>Neutron scattering at the High Flux Isotope Reactor (HFIR) and the Spallation Neutron Source (SNS) uncovered chemical signatures of how polymers modulated the projection and arrangement of key segments to create a functional active site for a target binding molecule. Experiments at the Molecular Foundry</a:t>
            </a:r>
            <a:r>
              <a:rPr lang="en-US" baseline="0" dirty="0" smtClean="0"/>
              <a:t> </a:t>
            </a:r>
            <a:r>
              <a:rPr lang="en-US" b="0" dirty="0" smtClean="0">
                <a:effectLst/>
              </a:rPr>
              <a:t>characterized polymer structure and composition.</a:t>
            </a:r>
            <a:endParaRPr lang="en-US" dirty="0" smtClean="0"/>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Using X-ray and neutron scattering data to validate the mechanisms underlying their approach, the authors demonstrated that it is possible to achieve protein-like function using a statistical approach to sequence control. The scalability of their new framework equips the material design community with tools to develop a vast array of protein-like polymers with useful functions. </a:t>
            </a:r>
            <a:endParaRPr lang="en-US" dirty="0" smtClean="0"/>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effectLst/>
              </a:rPr>
              <a:t>Researchers</a:t>
            </a:r>
            <a:r>
              <a:rPr lang="en-US" dirty="0">
                <a:effectLst/>
              </a:rPr>
              <a:t>: </a:t>
            </a:r>
            <a:r>
              <a:rPr lang="en-US" sz="1200" b="0" i="0" u="none" strike="noStrike" cap="none" dirty="0">
                <a:solidFill>
                  <a:schemeClr val="dk1"/>
                </a:solidFill>
                <a:effectLst/>
                <a:latin typeface="Calibri"/>
                <a:ea typeface="Calibri"/>
                <a:cs typeface="Calibri"/>
                <a:sym typeface="Calibri"/>
              </a:rPr>
              <a:t>H. Yu, M. </a:t>
            </a:r>
            <a:r>
              <a:rPr lang="en-US" sz="1200" b="0" i="0" u="none" strike="noStrike" cap="none" dirty="0" err="1">
                <a:solidFill>
                  <a:schemeClr val="dk1"/>
                </a:solidFill>
                <a:effectLst/>
                <a:latin typeface="Calibri"/>
                <a:ea typeface="Calibri"/>
                <a:cs typeface="Calibri"/>
                <a:sym typeface="Calibri"/>
              </a:rPr>
              <a:t>Eres</a:t>
            </a:r>
            <a:r>
              <a:rPr lang="en-US" sz="1200" b="0" i="0" u="none" strike="noStrike" cap="none" dirty="0">
                <a:solidFill>
                  <a:schemeClr val="dk1"/>
                </a:solidFill>
                <a:effectLst/>
                <a:latin typeface="Calibri"/>
                <a:ea typeface="Calibri"/>
                <a:cs typeface="Calibri"/>
                <a:sym typeface="Calibri"/>
              </a:rPr>
              <a:t>, P. Kang, A. </a:t>
            </a:r>
            <a:r>
              <a:rPr lang="en-US" sz="1200" b="0" i="0" u="none" strike="noStrike" cap="none" dirty="0" err="1">
                <a:solidFill>
                  <a:schemeClr val="dk1"/>
                </a:solidFill>
                <a:effectLst/>
                <a:latin typeface="Calibri"/>
                <a:ea typeface="Calibri"/>
                <a:cs typeface="Calibri"/>
                <a:sym typeface="Calibri"/>
              </a:rPr>
              <a:t>Grigoropoulos</a:t>
            </a:r>
            <a:r>
              <a:rPr lang="en-US" sz="1200" b="0" i="0" u="none" strike="noStrike" cap="none" dirty="0">
                <a:solidFill>
                  <a:schemeClr val="dk1"/>
                </a:solidFill>
                <a:effectLst/>
                <a:latin typeface="Calibri"/>
                <a:ea typeface="Calibri"/>
                <a:cs typeface="Calibri"/>
                <a:sym typeface="Calibri"/>
              </a:rPr>
              <a:t>, D.M. </a:t>
            </a:r>
            <a:r>
              <a:rPr lang="en-US" sz="1200" b="0" i="0" u="none" strike="noStrike" cap="none" dirty="0" err="1">
                <a:solidFill>
                  <a:schemeClr val="dk1"/>
                </a:solidFill>
                <a:effectLst/>
                <a:latin typeface="Calibri"/>
                <a:ea typeface="Calibri"/>
                <a:cs typeface="Calibri"/>
                <a:sym typeface="Calibri"/>
              </a:rPr>
              <a:t>Loh</a:t>
            </a:r>
            <a:r>
              <a:rPr lang="en-US" sz="1200" b="0" i="0" u="none" strike="noStrike" cap="none" dirty="0">
                <a:solidFill>
                  <a:schemeClr val="dk1"/>
                </a:solidFill>
                <a:effectLst/>
                <a:latin typeface="Calibri"/>
                <a:ea typeface="Calibri"/>
                <a:cs typeface="Calibri"/>
                <a:sym typeface="Calibri"/>
              </a:rPr>
              <a:t>, I. </a:t>
            </a:r>
            <a:r>
              <a:rPr lang="en-US" sz="1200" b="0" i="0" u="none" strike="noStrike" cap="none" dirty="0" err="1">
                <a:solidFill>
                  <a:schemeClr val="dk1"/>
                </a:solidFill>
                <a:effectLst/>
                <a:latin typeface="Calibri"/>
                <a:ea typeface="Calibri"/>
                <a:cs typeface="Calibri"/>
                <a:sym typeface="Calibri"/>
              </a:rPr>
              <a:t>Jayapurna</a:t>
            </a:r>
            <a:r>
              <a:rPr lang="en-US" sz="1200" b="0" i="0" u="none" strike="noStrike" cap="none" dirty="0">
                <a:solidFill>
                  <a:schemeClr val="dk1"/>
                </a:solidFill>
                <a:effectLst/>
                <a:latin typeface="Calibri"/>
                <a:ea typeface="Calibri"/>
                <a:cs typeface="Calibri"/>
                <a:sym typeface="Calibri"/>
              </a:rPr>
              <a:t>, Z. </a:t>
            </a:r>
            <a:r>
              <a:rPr lang="en-US" sz="1200" b="0" i="0" u="none" strike="noStrike" cap="none" dirty="0" err="1">
                <a:solidFill>
                  <a:schemeClr val="dk1"/>
                </a:solidFill>
                <a:effectLst/>
                <a:latin typeface="Calibri"/>
                <a:ea typeface="Calibri"/>
                <a:cs typeface="Calibri"/>
                <a:sym typeface="Calibri"/>
              </a:rPr>
              <a:t>Ruan</a:t>
            </a:r>
            <a:r>
              <a:rPr lang="en-US" sz="1200" b="0" i="0" u="none" strike="noStrike" cap="none" dirty="0">
                <a:solidFill>
                  <a:schemeClr val="dk1"/>
                </a:solidFill>
                <a:effectLst/>
                <a:latin typeface="Calibri"/>
                <a:ea typeface="Calibri"/>
                <a:cs typeface="Calibri"/>
                <a:sym typeface="Calibri"/>
              </a:rPr>
              <a:t>, K. </a:t>
            </a:r>
            <a:r>
              <a:rPr lang="en-US" sz="1200" b="0" i="0" u="none" strike="noStrike" cap="none" dirty="0" err="1">
                <a:solidFill>
                  <a:schemeClr val="dk1"/>
                </a:solidFill>
                <a:effectLst/>
                <a:latin typeface="Calibri"/>
                <a:ea typeface="Calibri"/>
                <a:cs typeface="Calibri"/>
                <a:sym typeface="Calibri"/>
              </a:rPr>
              <a:t>Toste</a:t>
            </a:r>
            <a:r>
              <a:rPr lang="en-US" sz="1200" b="0" i="0" u="none" strike="noStrike" cap="none" dirty="0">
                <a:solidFill>
                  <a:schemeClr val="dk1"/>
                </a:solidFill>
                <a:effectLst/>
                <a:latin typeface="Calibri"/>
                <a:ea typeface="Calibri"/>
                <a:cs typeface="Calibri"/>
                <a:sym typeface="Calibri"/>
              </a:rPr>
              <a:t>, S. Li, H. Huang, and F.D. </a:t>
            </a:r>
            <a:r>
              <a:rPr lang="en-US" sz="1200" b="0" i="0" u="none" strike="noStrike" cap="none" dirty="0" err="1">
                <a:solidFill>
                  <a:schemeClr val="dk1"/>
                </a:solidFill>
                <a:effectLst/>
                <a:latin typeface="Calibri"/>
                <a:ea typeface="Calibri"/>
                <a:cs typeface="Calibri"/>
                <a:sym typeface="Calibri"/>
              </a:rPr>
              <a:t>Toste</a:t>
            </a:r>
            <a:r>
              <a:rPr lang="en-US" sz="1200" b="0" i="0" u="none" strike="noStrike" cap="none" dirty="0">
                <a:solidFill>
                  <a:schemeClr val="dk1"/>
                </a:solidFill>
                <a:effectLst/>
                <a:latin typeface="Calibri"/>
                <a:ea typeface="Calibri"/>
                <a:cs typeface="Calibri"/>
                <a:sym typeface="Calibri"/>
              </a:rPr>
              <a:t> (University of California, Berkeley); S.L. </a:t>
            </a:r>
            <a:r>
              <a:rPr lang="en-US" sz="1200" b="0" i="0" u="none" strike="noStrike" cap="none" dirty="0" err="1">
                <a:solidFill>
                  <a:schemeClr val="dk1"/>
                </a:solidFill>
                <a:effectLst/>
                <a:latin typeface="Calibri"/>
                <a:ea typeface="Calibri"/>
                <a:cs typeface="Calibri"/>
                <a:sym typeface="Calibri"/>
              </a:rPr>
              <a:t>Hilburg</a:t>
            </a:r>
            <a:r>
              <a:rPr lang="en-US" sz="1200" b="0" i="0" u="none" strike="noStrike" cap="none" dirty="0">
                <a:solidFill>
                  <a:schemeClr val="dk1"/>
                </a:solidFill>
                <a:effectLst/>
                <a:latin typeface="Calibri"/>
                <a:ea typeface="Calibri"/>
                <a:cs typeface="Calibri"/>
                <a:sym typeface="Calibri"/>
              </a:rPr>
              <a:t>, T. </a:t>
            </a:r>
            <a:r>
              <a:rPr lang="en-US" sz="1200" b="0" i="0" u="none" strike="noStrike" cap="none" dirty="0" err="1">
                <a:solidFill>
                  <a:schemeClr val="dk1"/>
                </a:solidFill>
                <a:effectLst/>
                <a:latin typeface="Calibri"/>
                <a:ea typeface="Calibri"/>
                <a:cs typeface="Calibri"/>
                <a:sym typeface="Calibri"/>
              </a:rPr>
              <a:t>Jin</a:t>
            </a:r>
            <a:r>
              <a:rPr lang="en-US" sz="1200" b="0" i="0" u="none" strike="noStrike" cap="none" dirty="0">
                <a:solidFill>
                  <a:schemeClr val="dk1"/>
                </a:solidFill>
                <a:effectLst/>
                <a:latin typeface="Calibri"/>
                <a:ea typeface="Calibri"/>
                <a:cs typeface="Calibri"/>
                <a:sym typeface="Calibri"/>
              </a:rPr>
              <a:t>, P. Ganesh, and A. Alexander-Katz (Massachusetts Institute of Technology); Z. Li (University of Illinois Urbana−Champaign); W. Fu and R.D. Britt (University of California, Davis); F. Yang and J. </a:t>
            </a:r>
            <a:r>
              <a:rPr lang="en-US" sz="1200" b="0" i="0" u="none" strike="noStrike" cap="none" dirty="0" err="1">
                <a:solidFill>
                  <a:schemeClr val="dk1"/>
                </a:solidFill>
                <a:effectLst/>
                <a:latin typeface="Calibri"/>
                <a:ea typeface="Calibri"/>
                <a:cs typeface="Calibri"/>
                <a:sym typeface="Calibri"/>
              </a:rPr>
              <a:t>Guo</a:t>
            </a:r>
            <a:r>
              <a:rPr lang="en-US" sz="1200" b="0" i="0" u="none" strike="noStrike" cap="none" dirty="0">
                <a:solidFill>
                  <a:schemeClr val="dk1"/>
                </a:solidFill>
                <a:effectLst/>
                <a:latin typeface="Calibri"/>
                <a:ea typeface="Calibri"/>
                <a:cs typeface="Calibri"/>
                <a:sym typeface="Calibri"/>
              </a:rPr>
              <a:t> (ALS); Y. Z. (University of Illinois Urbana−Champaign and University of Michigan, Ann Arbor); and T. Xu (University of California, Berkeley and Berkeley Lab).</a:t>
            </a: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effectLst/>
            </a:endParaRPr>
          </a:p>
          <a:p>
            <a:pPr marL="0" indent="0"/>
            <a:r>
              <a:rPr lang="en-US" dirty="0">
                <a:effectLst/>
              </a:rPr>
              <a:t>Acknowledgment from paper: </a:t>
            </a:r>
            <a:r>
              <a:rPr lang="en-US" sz="1200" b="0" i="0" u="none" strike="noStrike" cap="none" dirty="0" smtClean="0">
                <a:solidFill>
                  <a:schemeClr val="dk1"/>
                </a:solidFill>
                <a:effectLst/>
                <a:latin typeface="Calibri"/>
                <a:ea typeface="Calibri"/>
                <a:cs typeface="Calibri"/>
                <a:sym typeface="Calibri"/>
              </a:rPr>
              <a:t>Defense Threat Reduction Agency (DTRA); US Department of Defense, Army Research Office; National Science Foundation (NSF); Alfred P. Sloan Foundation, US Department of Energy, Office of Science, Basic Energy Sciences program (DOE BES), Chemical Sciences, Geosciences, and Biosciences Division and Materials Sciences and Engineering Division; DOE Office of Science, Biological Environmental Research program; NSF Graduate Research Fellowship Program; </a:t>
            </a:r>
            <a:r>
              <a:rPr lang="en-US" sz="1200" b="0" i="0" u="none" strike="noStrike" cap="none" dirty="0" err="1" smtClean="0">
                <a:solidFill>
                  <a:schemeClr val="dk1"/>
                </a:solidFill>
                <a:effectLst/>
                <a:latin typeface="Calibri"/>
                <a:ea typeface="Calibri"/>
                <a:cs typeface="Calibri"/>
                <a:sym typeface="Calibri"/>
              </a:rPr>
              <a:t>Chyn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Duoq</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dirty="0" err="1" smtClean="0">
                <a:solidFill>
                  <a:schemeClr val="dk1"/>
                </a:solidFill>
                <a:effectLst/>
                <a:latin typeface="Calibri"/>
                <a:ea typeface="Calibri"/>
                <a:cs typeface="Calibri"/>
                <a:sym typeface="Calibri"/>
              </a:rPr>
              <a:t>Shiah</a:t>
            </a:r>
            <a:r>
              <a:rPr lang="en-US" sz="1200" b="0" i="0" u="none" strike="noStrike" cap="none" dirty="0" smtClean="0">
                <a:solidFill>
                  <a:schemeClr val="dk1"/>
                </a:solidFill>
                <a:effectLst/>
                <a:latin typeface="Calibri"/>
                <a:ea typeface="Calibri"/>
                <a:cs typeface="Calibri"/>
                <a:sym typeface="Calibri"/>
              </a:rPr>
              <a:t> Memorial Fellowship; and the MIT Undergraduate Research Opportunity Program. Operation of the Pines Magnetic Resonance Center's Core NMR Facility is supported by the National Institutes of Health. Operation of the NIST Center for Neutron Research is supported by the National Institute of Standards and Technology, US Department of Commerce. Operations of the ALS, Molecular Foundry, High Flux Isotope Reactor, and Spallation Neutron Source are supported by the DOE BES</a:t>
            </a:r>
            <a:r>
              <a:rPr lang="en-US" sz="1200" b="0" i="0" u="none" strike="noStrike" cap="none" dirty="0" smtClean="0">
                <a:solidFill>
                  <a:schemeClr val="dk1"/>
                </a:solidFill>
                <a:effectLst/>
                <a:latin typeface="Calibri"/>
                <a:ea typeface="Calibri"/>
                <a:cs typeface="Calibri"/>
                <a:sym typeface="Calibri"/>
              </a:rPr>
              <a:t>.</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dirty="0" smtClean="0">
                <a:effectLst/>
              </a:rPr>
              <a:t>Full highlight: https://</a:t>
            </a:r>
            <a:r>
              <a:rPr lang="en-US" dirty="0" err="1" smtClean="0">
                <a:effectLst/>
              </a:rPr>
              <a:t>als.lbl.gov</a:t>
            </a:r>
            <a:r>
              <a:rPr lang="en-US" dirty="0" smtClean="0">
                <a:effectLst/>
              </a:rPr>
              <a:t>/a-new-framework-for-designing-synthetic-enzymes/</a:t>
            </a:r>
            <a:endParaRPr lang="en-US" sz="1200" b="0" i="0" u="none" strike="noStrike"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28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4/21/26</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12646301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435979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88202286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4/21/26</a:t>
            </a:fld>
            <a:endParaRPr lang="en-US"/>
          </a:p>
        </p:txBody>
      </p:sp>
      <p:sp>
        <p:nvSpPr>
          <p:cNvPr id="4" name="Footer Placeholder 3">
            <a:extLst>
              <a:ext uri="{FF2B5EF4-FFF2-40B4-BE49-F238E27FC236}">
                <a16:creationId xmlns=""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46514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8187874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58036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89496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98958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380716961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57077702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90494166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968447206"/>
      </p:ext>
    </p:extLst>
  </p:cSld>
  <p:clrMapOvr>
    <a:masterClrMapping/>
  </p:clrMapOvr>
  <p:hf hd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41204044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2" Type="http://schemas.microsoft.com/office/2018/10/relationships/comments" Target="../comments/modernComment_79B_BB2FDEA4.xm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gif"/><Relationship Id="rId9" Type="http://schemas.openxmlformats.org/officeDocument/2006/relationships/image" Target="../media/image11.png"/><Relationship Id="rId10"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 xmlns:a16="http://schemas.microsoft.com/office/drawing/2014/main" id="{61E319B0-40C1-4006-BDAD-053C6FD8ABA8}"/>
              </a:ext>
            </a:extLst>
          </p:cNvPr>
          <p:cNvSpPr/>
          <p:nvPr/>
        </p:nvSpPr>
        <p:spPr>
          <a:xfrm>
            <a:off x="96913" y="5190112"/>
            <a:ext cx="4034960" cy="1061829"/>
          </a:xfrm>
          <a:prstGeom prst="rect">
            <a:avLst/>
          </a:prstGeom>
          <a:noFill/>
        </p:spPr>
        <p:txBody>
          <a:bodyPr wrap="square">
            <a:spAutoFit/>
          </a:bodyPr>
          <a:lstStyle/>
          <a:p>
            <a:pPr lvl="0">
              <a:spcBef>
                <a:spcPts val="600"/>
              </a:spcBef>
              <a:buClrTx/>
              <a:defRPr/>
            </a:pPr>
            <a:r>
              <a:rPr lang="en-US" sz="1050" kern="1200" dirty="0">
                <a:solidFill>
                  <a:prstClr val="black"/>
                </a:solidFill>
                <a:latin typeface="AvenirNext LT Pro Regular"/>
                <a:cs typeface="Arial" panose="020B0604020202020204" pitchFamily="34" charset="0"/>
              </a:rPr>
              <a:t>H. Yu, M. </a:t>
            </a:r>
            <a:r>
              <a:rPr lang="en-US" sz="1050" kern="1200" dirty="0" err="1">
                <a:solidFill>
                  <a:prstClr val="black"/>
                </a:solidFill>
                <a:latin typeface="AvenirNext LT Pro Regular"/>
                <a:cs typeface="Arial" panose="020B0604020202020204" pitchFamily="34" charset="0"/>
              </a:rPr>
              <a:t>Eres</a:t>
            </a:r>
            <a:r>
              <a:rPr lang="en-US" sz="1050" kern="1200" dirty="0">
                <a:solidFill>
                  <a:prstClr val="black"/>
                </a:solidFill>
                <a:latin typeface="AvenirNext LT Pro Regular"/>
                <a:cs typeface="Arial" panose="020B0604020202020204" pitchFamily="34" charset="0"/>
              </a:rPr>
              <a:t>, S.L. </a:t>
            </a:r>
            <a:r>
              <a:rPr lang="en-US" sz="1050" kern="1200" dirty="0" err="1">
                <a:solidFill>
                  <a:prstClr val="black"/>
                </a:solidFill>
                <a:latin typeface="AvenirNext LT Pro Regular"/>
                <a:cs typeface="Arial" panose="020B0604020202020204" pitchFamily="34" charset="0"/>
              </a:rPr>
              <a:t>Hilburg</a:t>
            </a:r>
            <a:r>
              <a:rPr lang="en-US" sz="1050" kern="1200" dirty="0">
                <a:solidFill>
                  <a:prstClr val="black"/>
                </a:solidFill>
                <a:latin typeface="AvenirNext LT Pro Regular"/>
                <a:cs typeface="Arial" panose="020B0604020202020204" pitchFamily="34" charset="0"/>
              </a:rPr>
              <a:t>, P. Kang, T. </a:t>
            </a:r>
            <a:r>
              <a:rPr lang="en-US" sz="1050" kern="1200" dirty="0" err="1">
                <a:solidFill>
                  <a:prstClr val="black"/>
                </a:solidFill>
                <a:latin typeface="AvenirNext LT Pro Regular"/>
                <a:cs typeface="Arial" panose="020B0604020202020204" pitchFamily="34" charset="0"/>
              </a:rPr>
              <a:t>Jin</a:t>
            </a:r>
            <a:r>
              <a:rPr lang="en-US" sz="1050" kern="1200" dirty="0">
                <a:solidFill>
                  <a:prstClr val="black"/>
                </a:solidFill>
                <a:latin typeface="AvenirNext LT Pro Regular"/>
                <a:cs typeface="Arial" panose="020B0604020202020204" pitchFamily="34" charset="0"/>
              </a:rPr>
              <a:t>, A. </a:t>
            </a:r>
            <a:r>
              <a:rPr lang="en-US" sz="1050" kern="1200" dirty="0" err="1">
                <a:solidFill>
                  <a:prstClr val="black"/>
                </a:solidFill>
                <a:latin typeface="AvenirNext LT Pro Regular"/>
                <a:cs typeface="Arial" panose="020B0604020202020204" pitchFamily="34" charset="0"/>
              </a:rPr>
              <a:t>Grigoropoulos</a:t>
            </a:r>
            <a:r>
              <a:rPr lang="en-US" sz="1050" kern="1200" dirty="0">
                <a:solidFill>
                  <a:prstClr val="black"/>
                </a:solidFill>
                <a:latin typeface="AvenirNext LT Pro Regular"/>
                <a:cs typeface="Arial" panose="020B0604020202020204" pitchFamily="34" charset="0"/>
              </a:rPr>
              <a:t>, Z. Li, D.M. </a:t>
            </a:r>
            <a:r>
              <a:rPr lang="en-US" sz="1050" kern="1200" dirty="0" err="1">
                <a:solidFill>
                  <a:prstClr val="black"/>
                </a:solidFill>
                <a:latin typeface="AvenirNext LT Pro Regular"/>
                <a:cs typeface="Arial" panose="020B0604020202020204" pitchFamily="34" charset="0"/>
              </a:rPr>
              <a:t>Loh</a:t>
            </a:r>
            <a:r>
              <a:rPr lang="en-US" sz="1050" kern="1200" dirty="0">
                <a:solidFill>
                  <a:prstClr val="black"/>
                </a:solidFill>
                <a:latin typeface="AvenirNext LT Pro Regular"/>
                <a:cs typeface="Arial" panose="020B0604020202020204" pitchFamily="34" charset="0"/>
              </a:rPr>
              <a:t>, I. </a:t>
            </a:r>
            <a:r>
              <a:rPr lang="en-US" sz="1050" kern="1200" dirty="0" err="1">
                <a:solidFill>
                  <a:prstClr val="black"/>
                </a:solidFill>
                <a:latin typeface="AvenirNext LT Pro Regular"/>
                <a:cs typeface="Arial" panose="020B0604020202020204" pitchFamily="34" charset="0"/>
              </a:rPr>
              <a:t>Jayapurna</a:t>
            </a:r>
            <a:r>
              <a:rPr lang="en-US" sz="1050" kern="1200" dirty="0">
                <a:solidFill>
                  <a:prstClr val="black"/>
                </a:solidFill>
                <a:latin typeface="AvenirNext LT Pro Regular"/>
                <a:cs typeface="Arial" panose="020B0604020202020204" pitchFamily="34" charset="0"/>
              </a:rPr>
              <a:t>, Z. </a:t>
            </a:r>
            <a:r>
              <a:rPr lang="en-US" sz="1050" kern="1200" dirty="0" err="1">
                <a:solidFill>
                  <a:prstClr val="black"/>
                </a:solidFill>
                <a:latin typeface="AvenirNext LT Pro Regular"/>
                <a:cs typeface="Arial" panose="020B0604020202020204" pitchFamily="34" charset="0"/>
              </a:rPr>
              <a:t>Ruan</a:t>
            </a:r>
            <a:r>
              <a:rPr lang="en-US" sz="1050" kern="1200" dirty="0">
                <a:solidFill>
                  <a:prstClr val="black"/>
                </a:solidFill>
                <a:latin typeface="AvenirNext LT Pro Regular"/>
                <a:cs typeface="Arial" panose="020B0604020202020204" pitchFamily="34" charset="0"/>
              </a:rPr>
              <a:t>, W. Fu, F. Yang, P. Ganesh, K. </a:t>
            </a:r>
            <a:r>
              <a:rPr lang="en-US" sz="1050" kern="1200" dirty="0" err="1">
                <a:solidFill>
                  <a:prstClr val="black"/>
                </a:solidFill>
                <a:latin typeface="AvenirNext LT Pro Regular"/>
                <a:cs typeface="Arial" panose="020B0604020202020204" pitchFamily="34" charset="0"/>
              </a:rPr>
              <a:t>Toste</a:t>
            </a:r>
            <a:r>
              <a:rPr lang="en-US" sz="1050" kern="1200" dirty="0">
                <a:solidFill>
                  <a:prstClr val="black"/>
                </a:solidFill>
                <a:latin typeface="AvenirNext LT Pro Regular"/>
                <a:cs typeface="Arial" panose="020B0604020202020204" pitchFamily="34" charset="0"/>
              </a:rPr>
              <a:t>, </a:t>
            </a:r>
            <a:r>
              <a:rPr lang="en-US" sz="1050" kern="1200" dirty="0" smtClean="0">
                <a:solidFill>
                  <a:prstClr val="black"/>
                </a:solidFill>
                <a:latin typeface="AvenirNext LT Pro Regular"/>
                <a:cs typeface="Arial" panose="020B0604020202020204" pitchFamily="34" charset="0"/>
              </a:rPr>
              <a:t>S</a:t>
            </a:r>
            <a:r>
              <a:rPr lang="en-US" sz="1050" kern="1200" dirty="0">
                <a:solidFill>
                  <a:prstClr val="black"/>
                </a:solidFill>
                <a:latin typeface="AvenirNext LT Pro Regular"/>
                <a:cs typeface="Arial" panose="020B0604020202020204" pitchFamily="34" charset="0"/>
              </a:rPr>
              <a:t>. Li, J. </a:t>
            </a:r>
            <a:r>
              <a:rPr lang="en-US" sz="1050" kern="1200" dirty="0" err="1">
                <a:solidFill>
                  <a:prstClr val="black"/>
                </a:solidFill>
                <a:latin typeface="AvenirNext LT Pro Regular"/>
                <a:cs typeface="Arial" panose="020B0604020202020204" pitchFamily="34" charset="0"/>
              </a:rPr>
              <a:t>Guo</a:t>
            </a:r>
            <a:r>
              <a:rPr lang="en-US" sz="1050" kern="1200" dirty="0">
                <a:solidFill>
                  <a:prstClr val="black"/>
                </a:solidFill>
                <a:latin typeface="AvenirNext LT Pro Regular"/>
                <a:cs typeface="Arial" panose="020B0604020202020204" pitchFamily="34" charset="0"/>
              </a:rPr>
              <a:t>, H. Huang, F.D. </a:t>
            </a:r>
            <a:r>
              <a:rPr lang="en-US" sz="1050" kern="1200" dirty="0" err="1">
                <a:solidFill>
                  <a:prstClr val="black"/>
                </a:solidFill>
                <a:latin typeface="AvenirNext LT Pro Regular"/>
                <a:cs typeface="Arial" panose="020B0604020202020204" pitchFamily="34" charset="0"/>
              </a:rPr>
              <a:t>Toste</a:t>
            </a:r>
            <a:r>
              <a:rPr lang="en-US" sz="1050" kern="1200" dirty="0">
                <a:solidFill>
                  <a:prstClr val="black"/>
                </a:solidFill>
                <a:latin typeface="AvenirNext LT Pro Regular"/>
                <a:cs typeface="Arial" panose="020B0604020202020204" pitchFamily="34" charset="0"/>
              </a:rPr>
              <a:t>, R.D. Britt, Y.Z., A. Alexander-Katz, and T. Xu, “Random </a:t>
            </a:r>
            <a:r>
              <a:rPr lang="en-US" sz="1050" kern="1200" dirty="0" err="1">
                <a:solidFill>
                  <a:prstClr val="black"/>
                </a:solidFill>
                <a:latin typeface="AvenirNext LT Pro Regular"/>
                <a:cs typeface="Arial" panose="020B0604020202020204" pitchFamily="34" charset="0"/>
              </a:rPr>
              <a:t>heteropolymers</a:t>
            </a:r>
            <a:r>
              <a:rPr lang="en-US" sz="1050" kern="1200" dirty="0">
                <a:solidFill>
                  <a:prstClr val="black"/>
                </a:solidFill>
                <a:latin typeface="AvenirNext LT Pro Regular"/>
                <a:cs typeface="Arial" panose="020B0604020202020204" pitchFamily="34" charset="0"/>
              </a:rPr>
              <a:t> as enzyme mimics,” </a:t>
            </a:r>
            <a:r>
              <a:rPr lang="en-US" sz="1050" i="1" kern="1200" dirty="0">
                <a:solidFill>
                  <a:prstClr val="black"/>
                </a:solidFill>
                <a:latin typeface="AvenirNext LT Pro Regular"/>
                <a:cs typeface="Arial" panose="020B0604020202020204" pitchFamily="34" charset="0"/>
              </a:rPr>
              <a:t>Nature</a:t>
            </a:r>
            <a:r>
              <a:rPr lang="en-US" sz="1050" kern="1200" dirty="0">
                <a:solidFill>
                  <a:prstClr val="black"/>
                </a:solidFill>
                <a:latin typeface="AvenirNext LT Pro Regular"/>
                <a:cs typeface="Arial" panose="020B0604020202020204" pitchFamily="34" charset="0"/>
              </a:rPr>
              <a:t> </a:t>
            </a:r>
            <a:r>
              <a:rPr lang="en-US" sz="1050" b="1" kern="1200" dirty="0">
                <a:solidFill>
                  <a:prstClr val="black"/>
                </a:solidFill>
                <a:latin typeface="AvenirNext LT Pro Regular"/>
                <a:cs typeface="Arial" panose="020B0604020202020204" pitchFamily="34" charset="0"/>
              </a:rPr>
              <a:t>649</a:t>
            </a:r>
            <a:r>
              <a:rPr lang="en-US" sz="1050" kern="1200" dirty="0">
                <a:solidFill>
                  <a:prstClr val="black"/>
                </a:solidFill>
                <a:latin typeface="AvenirNext LT Pro Regular"/>
                <a:cs typeface="Arial" panose="020B0604020202020204" pitchFamily="34" charset="0"/>
              </a:rPr>
              <a:t>, </a:t>
            </a:r>
            <a:r>
              <a:rPr lang="en-US" sz="1050" kern="1200" dirty="0" smtClean="0">
                <a:solidFill>
                  <a:prstClr val="black"/>
                </a:solidFill>
                <a:latin typeface="AvenirNext LT Pro Regular"/>
                <a:cs typeface="Arial" panose="020B0604020202020204" pitchFamily="34" charset="0"/>
              </a:rPr>
              <a:t>83 </a:t>
            </a:r>
            <a:r>
              <a:rPr lang="en-US" sz="1050" kern="1200" dirty="0">
                <a:solidFill>
                  <a:prstClr val="black"/>
                </a:solidFill>
                <a:latin typeface="AvenirNext LT Pro Regular"/>
                <a:cs typeface="Arial" panose="020B0604020202020204" pitchFamily="34" charset="0"/>
              </a:rPr>
              <a:t>(2026), </a:t>
            </a:r>
            <a:r>
              <a:rPr lang="en-US" sz="1050" kern="1200" dirty="0" smtClean="0">
                <a:solidFill>
                  <a:prstClr val="black"/>
                </a:solidFill>
                <a:latin typeface="AvenirNext LT Pro Regular"/>
                <a:cs typeface="Arial" panose="020B0604020202020204" pitchFamily="34" charset="0"/>
              </a:rPr>
              <a:t>doi:10.1038/s41586-025-09860-9. Work </a:t>
            </a:r>
            <a:r>
              <a:rPr lang="en-US" sz="1050" kern="1200" dirty="0">
                <a:solidFill>
                  <a:prstClr val="black"/>
                </a:solidFill>
                <a:latin typeface="AvenirNext LT Pro Regular"/>
                <a:cs typeface="Arial" panose="020B0604020202020204" pitchFamily="34" charset="0"/>
              </a:rPr>
              <a:t>was performed at </a:t>
            </a:r>
            <a:r>
              <a:rPr lang="en-US" sz="1050" kern="1200" dirty="0" smtClean="0">
                <a:solidFill>
                  <a:prstClr val="black"/>
                </a:solidFill>
                <a:latin typeface="AvenirNext LT Pro Regular"/>
                <a:cs typeface="Arial" panose="020B0604020202020204" pitchFamily="34" charset="0"/>
              </a:rPr>
              <a:t>ALS and Molecular Foundry/LBNL; HFIR and SNS/ORNL</a:t>
            </a:r>
            <a:r>
              <a:rPr lang="en-US" sz="1050" kern="1200" dirty="0">
                <a:solidFill>
                  <a:prstClr val="black"/>
                </a:solidFill>
                <a:latin typeface="AvenirNext LT Pro Regular"/>
                <a:cs typeface="Arial" panose="020B0604020202020204" pitchFamily="34" charset="0"/>
              </a:rPr>
              <a:t>.</a:t>
            </a:r>
          </a:p>
        </p:txBody>
      </p:sp>
      <p:sp>
        <p:nvSpPr>
          <p:cNvPr id="11" name="Title 1">
            <a:extLst>
              <a:ext uri="{FF2B5EF4-FFF2-40B4-BE49-F238E27FC236}">
                <a16:creationId xmlns="" xmlns:a16="http://schemas.microsoft.com/office/drawing/2014/main" id="{D7747B4D-9046-8D0D-DAD5-B6C30624EFD2}"/>
              </a:ext>
            </a:extLst>
          </p:cNvPr>
          <p:cNvSpPr>
            <a:spLocks noGrp="1"/>
          </p:cNvSpPr>
          <p:nvPr>
            <p:ph type="title"/>
          </p:nvPr>
        </p:nvSpPr>
        <p:spPr>
          <a:xfrm>
            <a:off x="145053" y="23286"/>
            <a:ext cx="11901893" cy="902525"/>
          </a:xfrm>
        </p:spPr>
        <p:txBody>
          <a:bodyPr>
            <a:normAutofit/>
          </a:bodyPr>
          <a:lstStyle/>
          <a:p>
            <a:pPr algn="ctr"/>
            <a:r>
              <a:rPr lang="en-US" sz="2800" dirty="0"/>
              <a:t>A New Framework for Designing Synthetic </a:t>
            </a:r>
            <a:r>
              <a:rPr lang="en-US" sz="2800" dirty="0" smtClean="0"/>
              <a:t>Enzymes</a:t>
            </a:r>
            <a:endParaRPr lang="en-US" sz="2800" dirty="0"/>
          </a:p>
        </p:txBody>
      </p:sp>
      <p:sp>
        <p:nvSpPr>
          <p:cNvPr id="7" name="Rectangle 35">
            <a:extLst>
              <a:ext uri="{FF2B5EF4-FFF2-40B4-BE49-F238E27FC236}">
                <a16:creationId xmlns="" xmlns:a16="http://schemas.microsoft.com/office/drawing/2014/main" id="{322F0C1E-BB76-835D-DB74-01D75D303C0B}"/>
              </a:ext>
            </a:extLst>
          </p:cNvPr>
          <p:cNvSpPr>
            <a:spLocks noChangeArrowheads="1"/>
          </p:cNvSpPr>
          <p:nvPr/>
        </p:nvSpPr>
        <p:spPr bwMode="auto">
          <a:xfrm>
            <a:off x="3974927" y="712511"/>
            <a:ext cx="8038177" cy="502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20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venirNext LT Pro Bold"/>
                <a:ea typeface="Calibri" pitchFamily="34" charset="0"/>
                <a:cs typeface="Calibri"/>
              </a:rPr>
              <a:t> Scientific </a:t>
            </a: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Achievement</a:t>
            </a:r>
          </a:p>
          <a:p>
            <a:pPr marL="114300" lvl="0" fontAlgn="base">
              <a:spcBef>
                <a:spcPct val="0"/>
              </a:spcBef>
              <a:spcAft>
                <a:spcPts val="600"/>
              </a:spcAft>
              <a:buClrTx/>
              <a:defRPr/>
            </a:pPr>
            <a:r>
              <a:rPr lang="en-US" sz="2200" kern="1200" dirty="0">
                <a:solidFill>
                  <a:prstClr val="black"/>
                </a:solidFill>
                <a:latin typeface="AvenirNext LT Pro Bold"/>
              </a:rPr>
              <a:t>Researchers engineered protein-like polymers that replicate </a:t>
            </a:r>
            <a:r>
              <a:rPr lang="en-US" sz="2200" kern="1200" dirty="0" smtClean="0">
                <a:solidFill>
                  <a:prstClr val="black"/>
                </a:solidFill>
                <a:latin typeface="AvenirNext LT Pro Bold"/>
              </a:rPr>
              <a:t>complex enzyme </a:t>
            </a:r>
            <a:r>
              <a:rPr lang="en-US" sz="2200" kern="1200" dirty="0">
                <a:solidFill>
                  <a:prstClr val="black"/>
                </a:solidFill>
                <a:latin typeface="AvenirNext LT Pro Bold"/>
              </a:rPr>
              <a:t>functions. </a:t>
            </a:r>
            <a:endParaRPr lang="en-US" sz="2200" kern="1200" dirty="0" smtClean="0">
              <a:solidFill>
                <a:prstClr val="black"/>
              </a:solidFill>
              <a:latin typeface="AvenirNext LT Pro Bold"/>
            </a:endParaRPr>
          </a:p>
          <a:p>
            <a:pPr lvl="0" fontAlgn="base">
              <a:spcBef>
                <a:spcPct val="0"/>
              </a:spcBef>
              <a:spcAft>
                <a:spcPts val="200"/>
              </a:spcAft>
              <a:buClrTx/>
              <a:defRPr/>
            </a:pPr>
            <a:r>
              <a:rPr lang="en-US" sz="2400" b="1" kern="1200" dirty="0" smtClean="0">
                <a:solidFill>
                  <a:prstClr val="black"/>
                </a:solidFill>
                <a:latin typeface="AvenirNext LT Pro Bold"/>
                <a:ea typeface="Calibri" pitchFamily="34" charset="0"/>
                <a:cs typeface="Calibri"/>
              </a:rPr>
              <a:t> Significance </a:t>
            </a:r>
            <a:r>
              <a:rPr lang="en-US" sz="2400" b="1" kern="1200" dirty="0">
                <a:solidFill>
                  <a:prstClr val="black"/>
                </a:solidFill>
                <a:latin typeface="AvenirNext LT Pro Bold"/>
                <a:ea typeface="Calibri" pitchFamily="34" charset="0"/>
                <a:cs typeface="Calibri"/>
              </a:rPr>
              <a:t>and </a:t>
            </a:r>
            <a:r>
              <a:rPr lang="en-US" sz="2400" b="1" kern="1200" dirty="0" smtClean="0">
                <a:solidFill>
                  <a:prstClr val="black"/>
                </a:solidFill>
                <a:latin typeface="AvenirNext LT Pro Bold"/>
                <a:ea typeface="Calibri" pitchFamily="34" charset="0"/>
                <a:cs typeface="Calibri"/>
              </a:rPr>
              <a:t>Impact</a:t>
            </a:r>
          </a:p>
          <a:p>
            <a:pPr marL="114300" lvl="0" fontAlgn="base">
              <a:spcBef>
                <a:spcPct val="0"/>
              </a:spcBef>
              <a:spcAft>
                <a:spcPts val="600"/>
              </a:spcAft>
              <a:buClrTx/>
              <a:defRPr/>
            </a:pPr>
            <a:r>
              <a:rPr lang="en-US" sz="2200" kern="1200" dirty="0" smtClean="0">
                <a:solidFill>
                  <a:prstClr val="black"/>
                </a:solidFill>
                <a:latin typeface="AvenirNext LT Pro Bold"/>
              </a:rPr>
              <a:t>This </a:t>
            </a:r>
            <a:r>
              <a:rPr lang="en-US" sz="2200" kern="1200" dirty="0">
                <a:solidFill>
                  <a:prstClr val="black"/>
                </a:solidFill>
                <a:latin typeface="AvenirNext LT Pro Bold"/>
              </a:rPr>
              <a:t>work offers a cost-effective, scalable approach that paves the </a:t>
            </a:r>
            <a:r>
              <a:rPr lang="en-US" sz="2200" kern="1200" dirty="0" smtClean="0">
                <a:solidFill>
                  <a:prstClr val="black"/>
                </a:solidFill>
                <a:latin typeface="AvenirNext LT Pro Bold"/>
              </a:rPr>
              <a:t>way for </a:t>
            </a:r>
            <a:r>
              <a:rPr lang="en-US" sz="2200" kern="1200" dirty="0">
                <a:solidFill>
                  <a:prstClr val="black"/>
                </a:solidFill>
                <a:latin typeface="AvenirNext LT Pro Bold"/>
              </a:rPr>
              <a:t>functional materials in biomedicine, energy, and </a:t>
            </a:r>
            <a:r>
              <a:rPr lang="en-US" sz="2200" kern="1200" dirty="0" smtClean="0">
                <a:solidFill>
                  <a:prstClr val="black"/>
                </a:solidFill>
                <a:latin typeface="AvenirNext LT Pro Bold"/>
              </a:rPr>
              <a:t>manufacturing. </a:t>
            </a:r>
          </a:p>
          <a:p>
            <a:pPr lvl="0" fontAlgn="base">
              <a:spcBef>
                <a:spcPct val="0"/>
              </a:spcBef>
              <a:spcAft>
                <a:spcPts val="200"/>
              </a:spcAft>
              <a:buClrTx/>
              <a:defRPr/>
            </a:pPr>
            <a:r>
              <a:rPr lang="en-US" sz="2400" b="1" kern="1200" dirty="0" smtClean="0">
                <a:solidFill>
                  <a:prstClr val="black"/>
                </a:solidFill>
                <a:latin typeface="AvenirNext LT Pro Bold"/>
                <a:ea typeface="Calibri" pitchFamily="34" charset="0"/>
                <a:cs typeface="Calibri"/>
              </a:rPr>
              <a:t>Research Details</a:t>
            </a:r>
            <a:endParaRPr lang="en-US" sz="2400" b="1" kern="1200" dirty="0">
              <a:solidFill>
                <a:prstClr val="black"/>
              </a:solidFill>
              <a:latin typeface="AvenirNext LT Pro Bold"/>
              <a:ea typeface="Calibri" pitchFamily="34" charset="0"/>
              <a:cs typeface="Calibri"/>
            </a:endParaRPr>
          </a:p>
          <a:p>
            <a:pPr marL="288925" lvl="1" indent="-165100" fontAlgn="base">
              <a:spcAft>
                <a:spcPts val="200"/>
              </a:spcAft>
              <a:buClrTx/>
              <a:buFont typeface="Arial" panose="020B0604020202020204" pitchFamily="34" charset="0"/>
              <a:buChar char="•"/>
              <a:defRPr/>
            </a:pPr>
            <a:r>
              <a:rPr lang="en-US" altLang="ja-JP" sz="2000" kern="1200" dirty="0" smtClean="0">
                <a:solidFill>
                  <a:prstClr val="black"/>
                </a:solidFill>
                <a:latin typeface="AvenirNext LT Pro Bold"/>
                <a:ea typeface="+mn-ea"/>
                <a:cs typeface="Calibri"/>
              </a:rPr>
              <a:t>Bioinformatics </a:t>
            </a:r>
            <a:r>
              <a:rPr lang="en-US" altLang="ja-JP" sz="2000" kern="1200" dirty="0">
                <a:solidFill>
                  <a:prstClr val="black"/>
                </a:solidFill>
                <a:latin typeface="AvenirNext LT Pro Bold"/>
                <a:ea typeface="+mn-ea"/>
                <a:cs typeface="Calibri"/>
              </a:rPr>
              <a:t>segments and machine learning </a:t>
            </a:r>
            <a:r>
              <a:rPr lang="en-US" altLang="ja-JP" sz="2000" kern="1200" dirty="0" smtClean="0">
                <a:solidFill>
                  <a:prstClr val="black"/>
                </a:solidFill>
                <a:latin typeface="AvenirNext LT Pro Bold"/>
                <a:ea typeface="+mn-ea"/>
                <a:cs typeface="Calibri"/>
              </a:rPr>
              <a:t>were used to determine critical </a:t>
            </a:r>
            <a:r>
              <a:rPr lang="en-US" altLang="ja-JP" sz="2000" kern="1200" dirty="0" smtClean="0">
                <a:solidFill>
                  <a:prstClr val="black"/>
                </a:solidFill>
                <a:latin typeface="AvenirNext LT Pro Bold"/>
                <a:ea typeface="+mn-ea"/>
                <a:cs typeface="Calibri"/>
              </a:rPr>
              <a:t>sequences </a:t>
            </a:r>
            <a:r>
              <a:rPr lang="en-US" altLang="ja-JP" sz="2000" kern="1200" dirty="0" smtClean="0">
                <a:solidFill>
                  <a:prstClr val="black"/>
                </a:solidFill>
                <a:latin typeface="AvenirNext LT Pro Bold"/>
                <a:ea typeface="+mn-ea"/>
                <a:cs typeface="Calibri"/>
              </a:rPr>
              <a:t>and </a:t>
            </a:r>
            <a:r>
              <a:rPr lang="en-US" altLang="ja-JP" sz="2000" kern="1200" dirty="0">
                <a:solidFill>
                  <a:prstClr val="black"/>
                </a:solidFill>
                <a:latin typeface="AvenirNext LT Pro Bold"/>
                <a:ea typeface="+mn-ea"/>
                <a:cs typeface="Calibri"/>
              </a:rPr>
              <a:t>synthesize </a:t>
            </a:r>
            <a:r>
              <a:rPr lang="en-US" altLang="ja-JP" sz="2000" kern="1200" dirty="0" smtClean="0">
                <a:solidFill>
                  <a:prstClr val="black"/>
                </a:solidFill>
                <a:latin typeface="AvenirNext LT Pro Bold"/>
                <a:ea typeface="+mn-ea"/>
                <a:cs typeface="Calibri"/>
              </a:rPr>
              <a:t>polymers </a:t>
            </a:r>
            <a:r>
              <a:rPr lang="en-US" altLang="ja-JP" sz="2000" kern="1200" dirty="0">
                <a:solidFill>
                  <a:prstClr val="black"/>
                </a:solidFill>
                <a:latin typeface="AvenirNext LT Pro Bold"/>
                <a:ea typeface="+mn-ea"/>
                <a:cs typeface="Calibri"/>
              </a:rPr>
              <a:t>in </a:t>
            </a:r>
            <a:r>
              <a:rPr lang="en-US" altLang="ja-JP" sz="2000" kern="1200" dirty="0" smtClean="0">
                <a:solidFill>
                  <a:prstClr val="black"/>
                </a:solidFill>
                <a:latin typeface="AvenirNext LT Pro Bold"/>
                <a:ea typeface="+mn-ea"/>
                <a:cs typeface="Calibri"/>
              </a:rPr>
              <a:t>a simple, efficient reaction.</a:t>
            </a:r>
            <a:endParaRPr lang="en-US" altLang="ja-JP" sz="2000" kern="1200" dirty="0">
              <a:solidFill>
                <a:prstClr val="black"/>
              </a:solidFill>
              <a:latin typeface="AvenirNext LT Pro Bold"/>
              <a:ea typeface="+mn-ea"/>
              <a:cs typeface="Calibri"/>
            </a:endParaRPr>
          </a:p>
          <a:p>
            <a:pPr marL="288925" lvl="1" indent="-165100" fontAlgn="base">
              <a:spcAft>
                <a:spcPts val="200"/>
              </a:spcAft>
              <a:buClrTx/>
              <a:buFont typeface="Arial" panose="020B0604020202020204" pitchFamily="34" charset="0"/>
              <a:buChar char="•"/>
              <a:defRPr/>
            </a:pPr>
            <a:r>
              <a:rPr lang="en-US" altLang="ja-JP" sz="2000" kern="1200" dirty="0">
                <a:solidFill>
                  <a:prstClr val="black"/>
                </a:solidFill>
                <a:latin typeface="AvenirNext LT Pro Bold"/>
                <a:cs typeface="Calibri"/>
              </a:rPr>
              <a:t>X-ray techniques </a:t>
            </a:r>
            <a:r>
              <a:rPr lang="en-US" altLang="ja-JP" sz="2000" kern="1200" dirty="0" smtClean="0">
                <a:solidFill>
                  <a:prstClr val="black"/>
                </a:solidFill>
                <a:latin typeface="AvenirNext LT Pro Bold"/>
                <a:cs typeface="Calibri"/>
              </a:rPr>
              <a:t>at the ALS revealed </a:t>
            </a:r>
            <a:r>
              <a:rPr lang="en-US" altLang="ja-JP" sz="2000" kern="1200" dirty="0">
                <a:solidFill>
                  <a:prstClr val="black"/>
                </a:solidFill>
                <a:latin typeface="AvenirNext LT Pro Bold"/>
                <a:cs typeface="Calibri"/>
              </a:rPr>
              <a:t>global folding </a:t>
            </a:r>
            <a:r>
              <a:rPr lang="en-US" altLang="ja-JP" sz="2000" kern="1200" dirty="0" smtClean="0">
                <a:solidFill>
                  <a:prstClr val="black"/>
                </a:solidFill>
                <a:latin typeface="AvenirNext LT Pro Bold"/>
                <a:cs typeface="Calibri"/>
              </a:rPr>
              <a:t>behaviors and local microenvironments </a:t>
            </a:r>
            <a:r>
              <a:rPr lang="en-US" altLang="ja-JP" sz="2000" kern="1200" dirty="0">
                <a:solidFill>
                  <a:prstClr val="black"/>
                </a:solidFill>
                <a:latin typeface="AvenirNext LT Pro Bold"/>
                <a:cs typeface="Calibri"/>
              </a:rPr>
              <a:t>key to </a:t>
            </a:r>
            <a:r>
              <a:rPr lang="en-US" altLang="ja-JP" sz="2000" kern="1200" dirty="0" smtClean="0">
                <a:solidFill>
                  <a:prstClr val="black"/>
                </a:solidFill>
                <a:latin typeface="AvenirNext LT Pro Bold"/>
                <a:cs typeface="Calibri"/>
              </a:rPr>
              <a:t>the catalytic </a:t>
            </a:r>
            <a:r>
              <a:rPr lang="en-US" altLang="ja-JP" sz="2000" kern="1200" dirty="0">
                <a:solidFill>
                  <a:prstClr val="black"/>
                </a:solidFill>
                <a:latin typeface="AvenirNext LT Pro Bold"/>
                <a:cs typeface="Calibri"/>
              </a:rPr>
              <a:t>activity of the </a:t>
            </a:r>
            <a:r>
              <a:rPr lang="en-US" altLang="ja-JP" sz="2000" kern="1200" dirty="0" smtClean="0">
                <a:solidFill>
                  <a:prstClr val="black"/>
                </a:solidFill>
                <a:latin typeface="AvenirNext LT Pro Bold"/>
                <a:cs typeface="Calibri"/>
              </a:rPr>
              <a:t>polymers.</a:t>
            </a:r>
          </a:p>
          <a:p>
            <a:pPr marL="288925" lvl="1" indent="-165100" fontAlgn="base">
              <a:spcAft>
                <a:spcPts val="200"/>
              </a:spcAft>
              <a:buClrTx/>
              <a:buFont typeface="Arial" panose="020B0604020202020204" pitchFamily="34" charset="0"/>
              <a:buChar char="•"/>
              <a:defRPr/>
            </a:pPr>
            <a:r>
              <a:rPr lang="en-US" altLang="ja-JP" sz="2000" kern="1200" dirty="0" smtClean="0">
                <a:solidFill>
                  <a:prstClr val="black"/>
                </a:solidFill>
                <a:latin typeface="AvenirNext LT Pro Bold"/>
                <a:ea typeface="+mn-ea"/>
                <a:cs typeface="Calibri"/>
              </a:rPr>
              <a:t>Neutron scattering showed </a:t>
            </a:r>
            <a:r>
              <a:rPr lang="en-US" altLang="ja-JP" sz="2000" kern="1200" dirty="0">
                <a:solidFill>
                  <a:prstClr val="black"/>
                </a:solidFill>
                <a:latin typeface="AvenirNext LT Pro Bold"/>
                <a:ea typeface="+mn-ea"/>
                <a:cs typeface="Calibri"/>
              </a:rPr>
              <a:t>dynamics of how </a:t>
            </a:r>
            <a:r>
              <a:rPr lang="en-US" altLang="ja-JP" sz="2000" kern="1200" dirty="0" smtClean="0">
                <a:solidFill>
                  <a:prstClr val="black"/>
                </a:solidFill>
                <a:latin typeface="AvenirNext LT Pro Bold"/>
                <a:ea typeface="+mn-ea"/>
                <a:cs typeface="Calibri"/>
              </a:rPr>
              <a:t>polymers rearranged projected chemical groups </a:t>
            </a:r>
            <a:r>
              <a:rPr lang="en-US" altLang="ja-JP" sz="2000" kern="1200" dirty="0">
                <a:solidFill>
                  <a:prstClr val="black"/>
                </a:solidFill>
                <a:latin typeface="AvenirNext LT Pro Bold"/>
                <a:ea typeface="+mn-ea"/>
                <a:cs typeface="Calibri"/>
              </a:rPr>
              <a:t>in the presence of a target binding </a:t>
            </a:r>
            <a:r>
              <a:rPr lang="en-US" altLang="ja-JP" sz="2000" kern="1200" dirty="0" smtClean="0">
                <a:solidFill>
                  <a:prstClr val="black"/>
                </a:solidFill>
                <a:latin typeface="AvenirNext LT Pro Bold"/>
                <a:ea typeface="+mn-ea"/>
                <a:cs typeface="Calibri"/>
              </a:rPr>
              <a:t>compound.</a:t>
            </a:r>
            <a:endParaRPr lang="en-US" altLang="ja-JP" sz="2000" kern="1200" dirty="0">
              <a:solidFill>
                <a:prstClr val="black"/>
              </a:solidFill>
              <a:latin typeface="AvenirNext LT Pro Bold"/>
              <a:ea typeface="+mn-ea"/>
              <a:cs typeface="Calibri"/>
            </a:endParaRPr>
          </a:p>
        </p:txBody>
      </p:sp>
      <p:pic>
        <p:nvPicPr>
          <p:cNvPr id="21" name="Picture 20" descr="0000_2016_ALS_Primary_Multiblue_SIgnature_RGB_ELCTRONIC.png">
            <a:extLst>
              <a:ext uri="{FF2B5EF4-FFF2-40B4-BE49-F238E27FC236}">
                <a16:creationId xmlns=""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107992" y="5769334"/>
            <a:ext cx="761505" cy="512552"/>
          </a:xfrm>
          <a:prstGeom prst="rect">
            <a:avLst/>
          </a:prstGeom>
        </p:spPr>
      </p:pic>
      <p:pic>
        <p:nvPicPr>
          <p:cNvPr id="22" name="Picture 21">
            <a:extLst>
              <a:ext uri="{FF2B5EF4-FFF2-40B4-BE49-F238E27FC236}">
                <a16:creationId xmlns=""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4823" y="5810707"/>
            <a:ext cx="336124" cy="436336"/>
          </a:xfrm>
          <a:prstGeom prst="rect">
            <a:avLst/>
          </a:prstGeom>
        </p:spPr>
      </p:pic>
      <p:sp>
        <p:nvSpPr>
          <p:cNvPr id="5" name="TextBox 4">
            <a:extLst>
              <a:ext uri="{FF2B5EF4-FFF2-40B4-BE49-F238E27FC236}">
                <a16:creationId xmlns="" xmlns:a16="http://schemas.microsoft.com/office/drawing/2014/main" id="{49B2BCC9-030F-8595-73CD-F119708DF463}"/>
              </a:ext>
            </a:extLst>
          </p:cNvPr>
          <p:cNvSpPr txBox="1"/>
          <p:nvPr/>
        </p:nvSpPr>
        <p:spPr>
          <a:xfrm>
            <a:off x="90919" y="3372632"/>
            <a:ext cx="4040953" cy="1815882"/>
          </a:xfrm>
          <a:prstGeom prst="rect">
            <a:avLst/>
          </a:prstGeom>
          <a:noFill/>
        </p:spPr>
        <p:txBody>
          <a:bodyPr wrap="square" rtlCol="0">
            <a:spAutoFit/>
          </a:bodyPr>
          <a:lstStyle/>
          <a:p>
            <a:pPr lvl="0" fontAlgn="base">
              <a:spcBef>
                <a:spcPct val="0"/>
              </a:spcBef>
              <a:spcAft>
                <a:spcPct val="0"/>
              </a:spcAft>
              <a:buClrTx/>
              <a:defRPr/>
            </a:pPr>
            <a:r>
              <a:rPr lang="en-US" sz="1600" kern="1200" dirty="0">
                <a:solidFill>
                  <a:prstClr val="black"/>
                </a:solidFill>
                <a:latin typeface="AvenirNext LT Pro Regular"/>
                <a:ea typeface="+mn-ea"/>
                <a:cs typeface="+mn-cs"/>
              </a:rPr>
              <a:t>XANES data from </a:t>
            </a:r>
            <a:r>
              <a:rPr lang="en-US" sz="1600" kern="1200" dirty="0" smtClean="0">
                <a:solidFill>
                  <a:prstClr val="black"/>
                </a:solidFill>
                <a:latin typeface="AvenirNext LT Pro Regular"/>
                <a:ea typeface="+mn-ea"/>
                <a:cs typeface="+mn-cs"/>
              </a:rPr>
              <a:t>Beamline </a:t>
            </a:r>
            <a:r>
              <a:rPr lang="en-US" sz="1600" kern="1200" dirty="0">
                <a:solidFill>
                  <a:prstClr val="black"/>
                </a:solidFill>
                <a:latin typeface="AvenirNext LT Pro Regular"/>
                <a:ea typeface="+mn-ea"/>
                <a:cs typeface="+mn-cs"/>
              </a:rPr>
              <a:t>10.3.2 </a:t>
            </a:r>
            <a:r>
              <a:rPr lang="en-US" sz="1600" kern="1200" dirty="0">
                <a:solidFill>
                  <a:prstClr val="black"/>
                </a:solidFill>
                <a:latin typeface="AvenirNext LT Pro Regular"/>
              </a:rPr>
              <a:t>revealed the local microenvironment of </a:t>
            </a:r>
            <a:r>
              <a:rPr lang="en-US" sz="1600" kern="1200" dirty="0" smtClean="0">
                <a:solidFill>
                  <a:prstClr val="black"/>
                </a:solidFill>
                <a:latin typeface="AvenirNext LT Pro Regular"/>
              </a:rPr>
              <a:t>the designed polymers’ (RHP-S1 and –P1) pseudo </a:t>
            </a:r>
            <a:r>
              <a:rPr lang="en-US" sz="1600" kern="1200" dirty="0">
                <a:solidFill>
                  <a:prstClr val="black"/>
                </a:solidFill>
                <a:latin typeface="AvenirNext LT Pro Regular"/>
              </a:rPr>
              <a:t>active </a:t>
            </a:r>
            <a:r>
              <a:rPr lang="en-US" sz="1600" kern="1200" dirty="0" smtClean="0">
                <a:solidFill>
                  <a:prstClr val="black"/>
                </a:solidFill>
                <a:latin typeface="AvenirNext LT Pro Regular"/>
              </a:rPr>
              <a:t>sites</a:t>
            </a:r>
            <a:r>
              <a:rPr lang="en-US" sz="1600" kern="1200" dirty="0" smtClean="0">
                <a:solidFill>
                  <a:prstClr val="black"/>
                </a:solidFill>
                <a:latin typeface="AvenirNext LT Pro Regular"/>
                <a:ea typeface="+mn-ea"/>
                <a:cs typeface="+mn-cs"/>
              </a:rPr>
              <a:t>, </a:t>
            </a:r>
            <a:r>
              <a:rPr lang="en-US" sz="1600" kern="1200" dirty="0">
                <a:solidFill>
                  <a:prstClr val="black"/>
                </a:solidFill>
                <a:latin typeface="AvenirNext LT Pro Regular"/>
                <a:ea typeface="+mn-ea"/>
                <a:cs typeface="+mn-cs"/>
              </a:rPr>
              <a:t>including water-repelling behaviors. Plot shows </a:t>
            </a:r>
            <a:r>
              <a:rPr lang="en-US" sz="1600" kern="1200" dirty="0" smtClean="0">
                <a:solidFill>
                  <a:prstClr val="black"/>
                </a:solidFill>
                <a:latin typeface="AvenirNext LT Pro Regular"/>
                <a:ea typeface="+mn-ea"/>
                <a:cs typeface="+mn-cs"/>
              </a:rPr>
              <a:t>sulfur absorption energy, </a:t>
            </a:r>
            <a:r>
              <a:rPr lang="en-US" sz="1600" kern="1200" dirty="0">
                <a:solidFill>
                  <a:prstClr val="black"/>
                </a:solidFill>
                <a:latin typeface="AvenirNext LT Pro Regular"/>
                <a:ea typeface="+mn-ea"/>
                <a:cs typeface="+mn-cs"/>
              </a:rPr>
              <a:t>reflecting how a key catalytic </a:t>
            </a:r>
            <a:r>
              <a:rPr lang="en-US" sz="1600" kern="1200" dirty="0" smtClean="0">
                <a:solidFill>
                  <a:prstClr val="black"/>
                </a:solidFill>
                <a:latin typeface="AvenirNext LT Pro Regular"/>
                <a:ea typeface="+mn-ea"/>
                <a:cs typeface="+mn-cs"/>
              </a:rPr>
              <a:t>region interacted </a:t>
            </a:r>
            <a:r>
              <a:rPr lang="en-US" sz="1600" kern="1200" dirty="0">
                <a:solidFill>
                  <a:prstClr val="black"/>
                </a:solidFill>
                <a:latin typeface="AvenirNext LT Pro Regular"/>
                <a:ea typeface="+mn-ea"/>
                <a:cs typeface="+mn-cs"/>
              </a:rPr>
              <a:t>with water. (Credit: Ting Xu/UC Berkeley/LBNL).</a:t>
            </a:r>
          </a:p>
        </p:txBody>
      </p:sp>
      <p:pic>
        <p:nvPicPr>
          <p:cNvPr id="29" name="Google Shape;110;g3bf9c373a32_0_0">
            <a:extLst>
              <a:ext uri="{FF2B5EF4-FFF2-40B4-BE49-F238E27FC236}">
                <a16:creationId xmlns="" xmlns:a16="http://schemas.microsoft.com/office/drawing/2014/main" id="{F73B3B3E-3CB1-5F42-8C4B-39203539D6E2}"/>
              </a:ext>
            </a:extLst>
          </p:cNvPr>
          <p:cNvPicPr preferRelativeResize="0"/>
          <p:nvPr/>
        </p:nvPicPr>
        <p:blipFill rotWithShape="1">
          <a:blip r:embed="rId5">
            <a:extLst>
              <a:ext uri="{28A0092B-C50C-407E-A947-70E740481C1C}">
                <a14:useLocalDpi xmlns:a14="http://schemas.microsoft.com/office/drawing/2010/main" val="0"/>
              </a:ext>
            </a:extLst>
          </a:blip>
          <a:srcRect l="23808" r="25450"/>
          <a:stretch/>
        </p:blipFill>
        <p:spPr>
          <a:xfrm>
            <a:off x="853163" y="728405"/>
            <a:ext cx="2413654" cy="2642629"/>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059" y="5825359"/>
            <a:ext cx="1607246" cy="386783"/>
          </a:xfrm>
          <a:prstGeom prst="rect">
            <a:avLst/>
          </a:prstGeom>
        </p:spPr>
      </p:pic>
      <p:pic>
        <p:nvPicPr>
          <p:cNvPr id="31" name="Picture 30"/>
          <p:cNvPicPr>
            <a:picLocks noChangeAspect="1"/>
          </p:cNvPicPr>
          <p:nvPr/>
        </p:nvPicPr>
        <p:blipFill rotWithShape="1">
          <a:blip r:embed="rId7">
            <a:extLst>
              <a:ext uri="{28A0092B-C50C-407E-A947-70E740481C1C}">
                <a14:useLocalDpi xmlns:a14="http://schemas.microsoft.com/office/drawing/2010/main" val="0"/>
              </a:ext>
            </a:extLst>
          </a:blip>
          <a:srcRect l="9494" t="27193" r="8882" b="34216"/>
          <a:stretch/>
        </p:blipFill>
        <p:spPr>
          <a:xfrm>
            <a:off x="6342362" y="5790021"/>
            <a:ext cx="1394306" cy="422121"/>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1570" y="5916723"/>
            <a:ext cx="979375" cy="168716"/>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1724" y="5774900"/>
            <a:ext cx="598378" cy="452363"/>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22776" y="5762226"/>
            <a:ext cx="474916" cy="477710"/>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505158" y="5846462"/>
            <a:ext cx="432562" cy="309238"/>
          </a:xfrm>
          <a:prstGeom prst="rect">
            <a:avLst/>
          </a:prstGeom>
        </p:spPr>
      </p:pic>
    </p:spTree>
    <p:extLst>
      <p:ext uri="{BB962C8B-B14F-4D97-AF65-F5344CB8AC3E}">
        <p14:creationId xmlns:p14="http://schemas.microsoft.com/office/powerpoint/2010/main" val="3140476580"/>
      </p:ext>
    </p:extLst>
  </p:cSld>
  <p:clrMapOvr>
    <a:masterClrMapping/>
  </p:clrMapOvr>
  <p:extLst mod="1">
    <p:ext uri="{6950BFC3-D8DA-4A85-94F7-54DA5524770B}">
      <p188:commentRel xmlns:p188="http://schemas.microsoft.com/office/powerpoint/2018/8/main" xmlns="" r:id="rId12"/>
    </p:ext>
  </p:extLst>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38825</TotalTime>
  <Words>977</Words>
  <Application>Microsoft Macintosh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 Black</vt:lpstr>
      <vt:lpstr>Avenir Next LT Pro</vt:lpstr>
      <vt:lpstr>AvenirNext LT Pro Bold</vt:lpstr>
      <vt:lpstr>AvenirNext LT Pro Regular</vt:lpstr>
      <vt:lpstr>Calibri</vt:lpstr>
      <vt:lpstr>Segoe UI Black</vt:lpstr>
      <vt:lpstr>Wingdings</vt:lpstr>
      <vt:lpstr>Arial</vt:lpstr>
      <vt:lpstr>1_Office Theme</vt:lpstr>
      <vt:lpstr>A New Framework for Designing Synthetic Enzymes</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 Film Coating Boosts X-ray Instrument Performance</dc:title>
  <dc:creator>Houston, Karyn (EXT)</dc:creator>
  <cp:lastModifiedBy>Maritte O'Gallagher</cp:lastModifiedBy>
  <cp:revision>106</cp:revision>
  <dcterms:created xsi:type="dcterms:W3CDTF">2023-07-20T14:08:23Z</dcterms:created>
  <dcterms:modified xsi:type="dcterms:W3CDTF">2026-04-27T22:43:10Z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