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Override PartName="/ppt/comments/modernComment_79B_BB2FDEA4.xml" ContentType="application/vnd.ms-powerpoint.comment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1" r:id="rId1"/>
  </p:sldMasterIdLst>
  <p:notesMasterIdLst>
    <p:notesMasterId r:id="rId3"/>
  </p:notesMasterIdLst>
  <p:sldIdLst>
    <p:sldId id="1947" r:id="rId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2" roundtripDataSignature="AMtx7mjXOEeAAqguAV0rc9UruhV6bQBGgQ=="/>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6C1537E-6E10-61A8-2E20-0F6FF388228C}" name="Gianna FazioLiu" initials="GF" userId="Gianna FazioLiu"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330"/>
    <p:restoredTop sz="70000"/>
  </p:normalViewPr>
  <p:slideViewPr>
    <p:cSldViewPr snapToGrid="0" snapToObjects="1">
      <p:cViewPr varScale="1">
        <p:scale>
          <a:sx n="77" d="100"/>
          <a:sy n="77" d="100"/>
        </p:scale>
        <p:origin x="132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17" Type="http://schemas.microsoft.com/office/2018/10/relationships/authors" Target="authors.xml"/><Relationship Id="rId12" Type="http://customschemas.google.com/relationships/presentationmetadata" Target="metadata"/><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omments/modernComment_79B_BB2FDEA4.xml><?xml version="1.0" encoding="utf-8"?>
<p188:cmLst xmlns:a="http://schemas.openxmlformats.org/drawingml/2006/main" xmlns:r="http://schemas.openxmlformats.org/officeDocument/2006/relationships" xmlns:p188="http://schemas.microsoft.com/office/powerpoint/2018/8/main">
  <p188:cm id="{76A4A447-7755-204A-BA60-C69E535DC1F9}" authorId="{86C1537E-6E10-61A8-2E20-0F6FF388228C}" created="2026-03-27T18:32:49.990">
    <ac:txMkLst xmlns:ac="http://schemas.microsoft.com/office/drawing/2013/main/command">
      <pc:docMk xmlns:pc="http://schemas.microsoft.com/office/powerpoint/2013/main/command"/>
      <pc:sldMk xmlns:pc="http://schemas.microsoft.com/office/powerpoint/2013/main/command" cId="3140476580" sldId="1947"/>
      <ac:spMk id="7" creationId="{322F0C1E-BB76-835D-DB74-01D75D303C0B}"/>
      <ac:txMk cp="230">
        <ac:context len="689" hash="58373766"/>
      </ac:txMk>
    </ac:txMkLst>
    <p188:pos x="6861770" y="2376678"/>
    <p188:txBody>
      <a:bodyPr/>
      <a:lstStyle/>
      <a:p>
        <a:r>
          <a:rPr lang="en-US"/>
          <a:t>I'd just keep the statement the same as the web version.</a:t>
        </a:r>
      </a:p>
    </p188:txBody>
  </p188:cm>
  <p188:cm id="{A7696CDF-8D51-CD4B-A06A-DF8CA7CA6880}" authorId="{86C1537E-6E10-61A8-2E20-0F6FF388228C}" created="2026-03-27T18:43:39.194">
    <ac:txMkLst xmlns:ac="http://schemas.microsoft.com/office/drawing/2013/main/command">
      <pc:docMk xmlns:pc="http://schemas.microsoft.com/office/powerpoint/2013/main/command"/>
      <pc:sldMk xmlns:pc="http://schemas.microsoft.com/office/powerpoint/2013/main/command" cId="3140476580" sldId="1947"/>
      <ac:spMk id="7" creationId="{322F0C1E-BB76-835D-DB74-01D75D303C0B}"/>
      <ac:txMk cp="23">
        <ac:context len="689" hash="58373766"/>
      </ac:txMk>
    </ac:txMkLst>
    <p188:pos x="7837954" y="893867"/>
    <p188:txBody>
      <a:bodyPr/>
      <a:lstStyle/>
      <a:p>
        <a:r>
          <a:rPr lang="en-US"/>
          <a:t>I'd keep this more the "what was the big finding"
When we say they studied, it feels less about the result and more about the process. 
Maybe:
Researchers detected molecular behaviors of ionic liquids—which serve as high performance electrolytes in energy storage devices—under varying charge bias conditions.</a:t>
        </a:r>
      </a:p>
    </p188:txBody>
  </p188:cm>
  <p188:cm id="{B4CF5BC5-DB87-3047-B3B9-4FCDFB6A4A9F}" authorId="{86C1537E-6E10-61A8-2E20-0F6FF388228C}" created="2026-03-27T18:53:28.828">
    <ac:txMkLst xmlns:ac="http://schemas.microsoft.com/office/drawing/2013/main/command">
      <pc:docMk xmlns:pc="http://schemas.microsoft.com/office/powerpoint/2013/main/command"/>
      <pc:sldMk xmlns:pc="http://schemas.microsoft.com/office/powerpoint/2013/main/command" cId="3140476580" sldId="1947"/>
      <ac:spMk id="7" creationId="{322F0C1E-BB76-835D-DB74-01D75D303C0B}"/>
      <ac:txMk cp="627">
        <ac:context len="689" hash="58373766"/>
      </ac:txMk>
    </ac:txMkLst>
    <p188:pos x="7479608" y="5082808"/>
    <p188:txBody>
      <a:bodyPr/>
      <a:lstStyle/>
      <a:p>
        <a:r>
          <a:rPr lang="en-US"/>
          <a:t>Is it important to mention size and structure up front here? </a:t>
        </a:r>
      </a:p>
    </p188:txBody>
  </p188:cm>
  <p188:cm id="{38DD4022-C5CB-FE42-8F7C-BD4A17336CD3}" authorId="{86C1537E-6E10-61A8-2E20-0F6FF388228C}" created="2026-03-27T18:57:20.155">
    <ac:deMkLst xmlns:ac="http://schemas.microsoft.com/office/drawing/2013/main/command">
      <pc:docMk xmlns:pc="http://schemas.microsoft.com/office/powerpoint/2013/main/command"/>
      <pc:sldMk xmlns:pc="http://schemas.microsoft.com/office/powerpoint/2013/main/command" cId="3140476580" sldId="1947"/>
      <ac:picMk id="29" creationId="{F73B3B3E-3CB1-5F42-8C4B-39203539D6E2}"/>
    </ac:deMkLst>
    <p188:txBody>
      <a:bodyPr/>
      <a:lstStyle/>
      <a:p>
        <a:r>
          <a:rPr lang="en-US"/>
          <a:t>Typically we put, "Work was performed at ALS/LBNL."
</a:t>
        </a:r>
      </a:p>
    </p188:txBody>
  </p188:cm>
  <p188:cm id="{BA518FA5-6BAB-484A-980A-2553EFEC2715}" authorId="{86C1537E-6E10-61A8-2E20-0F6FF388228C}" created="2026-03-27T18:57:46.886">
    <ac:deMkLst xmlns:ac="http://schemas.microsoft.com/office/drawing/2013/main/command">
      <pc:docMk xmlns:pc="http://schemas.microsoft.com/office/powerpoint/2013/main/command"/>
      <pc:sldMk xmlns:pc="http://schemas.microsoft.com/office/powerpoint/2013/main/command" cId="3140476580" sldId="1947"/>
      <ac:picMk id="29" creationId="{F73B3B3E-3CB1-5F42-8C4B-39203539D6E2}"/>
    </ac:deMkLst>
    <p188:txBody>
      <a:bodyPr/>
      <a:lstStyle/>
      <a:p>
        <a:r>
          <a:rPr lang="en-US"/>
          <a:t>I'd recommend using the SINS data image here since DOE likes to see the data. </a:t>
        </a:r>
      </a:p>
    </p188:txBody>
  </p188:cm>
  <p188:cm id="{BEF5C9DD-E485-2749-82C2-6C985E6D9237}" authorId="{86C1537E-6E10-61A8-2E20-0F6FF388228C}" created="2026-03-27T19:05:27.972">
    <ac:txMkLst xmlns:ac="http://schemas.microsoft.com/office/drawing/2013/main/command">
      <pc:docMk xmlns:pc="http://schemas.microsoft.com/office/powerpoint/2013/main/command"/>
      <pc:sldMk xmlns:pc="http://schemas.microsoft.com/office/powerpoint/2013/main/command" cId="3140476580" sldId="1947"/>
      <ac:spMk id="7" creationId="{322F0C1E-BB76-835D-DB74-01D75D303C0B}"/>
      <ac:txMk cp="366">
        <ac:context len="689" hash="58373766"/>
      </ac:txMk>
    </ac:txMkLst>
    <p188:pos x="7862667" y="3513500"/>
    <p188:txBody>
      <a:bodyPr/>
      <a:lstStyle/>
      <a:p>
        <a:r>
          <a:rPr lang="en-US"/>
          <a:t>I'd add mention at the ALS here but be sure to not make it seem like "first use at the ALS."
Could be something like this:
The first use of synchrotron infrared nanospectroscopy (SINS) to study ionic liquids, conducted at the ALS, uncovered molecular behaviors that correspond to key electrochemical properties.</a:t>
        </a:r>
      </a:p>
    </p188:txBody>
  </p188:cm>
  <p188:cm id="{B14BB5EF-BFAD-BC40-BDFE-03575FCA29C4}" authorId="{86C1537E-6E10-61A8-2E20-0F6FF388228C}" created="2026-03-27T19:06:42.206">
    <ac:txMkLst xmlns:ac="http://schemas.microsoft.com/office/drawing/2013/main/command">
      <pc:docMk xmlns:pc="http://schemas.microsoft.com/office/powerpoint/2013/main/command"/>
      <pc:sldMk xmlns:pc="http://schemas.microsoft.com/office/powerpoint/2013/main/command" cId="3140476580" sldId="1947"/>
      <ac:spMk id="7" creationId="{322F0C1E-BB76-835D-DB74-01D75D303C0B}"/>
      <ac:txMk cp="627">
        <ac:context len="689" hash="58373766"/>
      </ac:txMk>
    </ac:txMkLst>
    <p188:pos x="7473573" y="5018438"/>
    <p188:txBody>
      <a:bodyPr/>
      <a:lstStyle/>
      <a:p>
        <a:r>
          <a:rPr lang="en-US"/>
          <a:t>Wondering if this should extrapolate more on one outperforming the other?</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 Id="rId3" Type="http://schemas.openxmlformats.org/officeDocument/2006/relationships/hyperlink" Target="https://als.lbl.gov/ai-delivers-rapid-precise-design-of-tumor-targeting-protein"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marR="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Electric double layer capacitors (EDLCs) provide a foundation for a more-resilient energy infrastructure by bridging the performance gap between conventional capacitors and rechargeable batteries. Like batteries, these supercapacitors use a chemical solution called an electrolyte to facilitate the flow of electrical charge between positively and negatively charged electrode surfaces. </a:t>
            </a:r>
          </a:p>
          <a:p>
            <a:pPr marL="0" marR="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dirty="0"/>
          </a:p>
          <a:p>
            <a:pPr marL="0" marR="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Developing advanced electrolytes with optimized properties, such as improved stability under real-world operating conditions or boosted capacity, could enhance the overall performance of these systems. Ionic liquids, which are salts that exist in liquid states under ambient conditions, show promise in their performance as electrolyte components with high electrochemical stability. Still, they are not widely used commercially due to a limited understanding of how ionic liquids behave at electrode surfaces. This is in part because few techniques are capable of detecting how ionic liquids function at the nanoscale level.</a:t>
            </a:r>
          </a:p>
          <a:p>
            <a:pPr marL="0" marR="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dirty="0"/>
          </a:p>
          <a:p>
            <a:pPr marL="0" marR="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In this work, researchers used infrared </a:t>
            </a:r>
            <a:r>
              <a:rPr lang="en-US" dirty="0" err="1"/>
              <a:t>nanospectroscopy</a:t>
            </a:r>
            <a:r>
              <a:rPr lang="en-US" dirty="0"/>
              <a:t> at the ALS to probe the </a:t>
            </a:r>
            <a:r>
              <a:rPr lang="en-US" dirty="0" err="1"/>
              <a:t>orientational</a:t>
            </a:r>
            <a:r>
              <a:rPr lang="en-US" dirty="0"/>
              <a:t> changes and behaviors of ionic liquids under different applied electrical bias conditions. Taken together, findings from this study elucidate how ionic liquids behave at electrode surfaces, representing a significant step towards optimizing the use of ionic liquids in functional applications.</a:t>
            </a:r>
            <a:r>
              <a:rPr lang="en-US" baseline="0" dirty="0"/>
              <a:t> </a:t>
            </a:r>
            <a:r>
              <a:rPr lang="en-US" sz="1200" b="0" i="0" u="none" strike="noStrike" cap="none" dirty="0">
                <a:solidFill>
                  <a:schemeClr val="dk1"/>
                </a:solidFill>
                <a:effectLst/>
                <a:latin typeface="Calibri"/>
                <a:ea typeface="Calibri"/>
                <a:cs typeface="Calibri"/>
                <a:sym typeface="Calibri"/>
              </a:rPr>
              <a:t>These</a:t>
            </a:r>
            <a:r>
              <a:rPr lang="en-US" sz="1200" b="0" i="0" u="none" strike="noStrike" cap="none" baseline="0" dirty="0">
                <a:solidFill>
                  <a:schemeClr val="dk1"/>
                </a:solidFill>
                <a:effectLst/>
                <a:latin typeface="Calibri"/>
                <a:ea typeface="Calibri"/>
                <a:cs typeface="Calibri"/>
                <a:sym typeface="Calibri"/>
              </a:rPr>
              <a:t> results define a direction for </a:t>
            </a:r>
            <a:r>
              <a:rPr lang="en-US" sz="1200" b="0" i="0" u="none" strike="noStrike" cap="none" dirty="0">
                <a:solidFill>
                  <a:schemeClr val="dk1"/>
                </a:solidFill>
                <a:effectLst/>
                <a:latin typeface="Calibri"/>
                <a:ea typeface="Calibri"/>
                <a:cs typeface="Calibri"/>
                <a:sym typeface="Calibri"/>
              </a:rPr>
              <a:t>larger-scale studies</a:t>
            </a:r>
            <a:r>
              <a:rPr lang="en-US" sz="1200" b="0" i="0" u="none" strike="noStrike" cap="none" baseline="0" dirty="0">
                <a:solidFill>
                  <a:schemeClr val="dk1"/>
                </a:solidFill>
                <a:effectLst/>
                <a:latin typeface="Calibri"/>
                <a:ea typeface="Calibri"/>
                <a:cs typeface="Calibri"/>
                <a:sym typeface="Calibri"/>
              </a:rPr>
              <a:t> that </a:t>
            </a:r>
            <a:r>
              <a:rPr lang="en-US" sz="1200" b="0" i="0" u="none" strike="noStrike" cap="none" dirty="0">
                <a:solidFill>
                  <a:schemeClr val="dk1"/>
                </a:solidFill>
                <a:effectLst/>
                <a:latin typeface="Calibri"/>
                <a:ea typeface="Calibri"/>
                <a:cs typeface="Calibri"/>
                <a:sym typeface="Calibri"/>
              </a:rPr>
              <a:t>could help determine which ionic liquids would be the most suitable for specific electrochemical devices, with different use cases lending specific optimization criteria.</a:t>
            </a:r>
            <a:endParaRPr lang="en-US" dirty="0"/>
          </a:p>
          <a:p>
            <a:pPr marL="0" indent="0"/>
            <a:endParaRPr lang="en-US" dirty="0">
              <a:effectLst/>
            </a:endParaRPr>
          </a:p>
          <a:p>
            <a:pPr marL="0" marR="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effectLst/>
              </a:rPr>
              <a:t>Researchers: </a:t>
            </a:r>
            <a:r>
              <a:rPr lang="en-US" sz="1200" b="0" i="0" u="none" strike="noStrike" cap="none" dirty="0">
                <a:solidFill>
                  <a:schemeClr val="dk1"/>
                </a:solidFill>
                <a:effectLst/>
                <a:latin typeface="Calibri"/>
                <a:ea typeface="Calibri"/>
                <a:cs typeface="Calibri"/>
                <a:sym typeface="Calibri"/>
              </a:rPr>
              <a:t>Z. Li (ALS and Hunter College of the City University of New York); K.C. Ng and M. </a:t>
            </a:r>
            <a:r>
              <a:rPr lang="en-US" sz="1200" b="0" i="0" u="none" strike="noStrike" cap="none" dirty="0" err="1">
                <a:solidFill>
                  <a:schemeClr val="dk1"/>
                </a:solidFill>
                <a:effectLst/>
                <a:latin typeface="Calibri"/>
                <a:ea typeface="Calibri"/>
                <a:cs typeface="Calibri"/>
                <a:sym typeface="Calibri"/>
              </a:rPr>
              <a:t>Jaugstetter</a:t>
            </a:r>
            <a:r>
              <a:rPr lang="en-US" sz="1200" b="0" i="0" u="none" strike="noStrike" cap="none" dirty="0">
                <a:solidFill>
                  <a:schemeClr val="dk1"/>
                </a:solidFill>
                <a:effectLst/>
                <a:latin typeface="Calibri"/>
                <a:ea typeface="Calibri"/>
                <a:cs typeface="Calibri"/>
                <a:sym typeface="Calibri"/>
              </a:rPr>
              <a:t> (Berkeley Lab); S. Anderson (University of Wisconsin, Madison); M. Salmeron (Berkeley Lab and University of California, Berkeley); and M.C. Martin, H.A. Bechtel, and S.N. Gilbert </a:t>
            </a:r>
            <a:r>
              <a:rPr lang="en-US" sz="1200" b="0" i="0" u="none" strike="noStrike" cap="none" dirty="0" err="1">
                <a:solidFill>
                  <a:schemeClr val="dk1"/>
                </a:solidFill>
                <a:effectLst/>
                <a:latin typeface="Calibri"/>
                <a:ea typeface="Calibri"/>
                <a:cs typeface="Calibri"/>
                <a:sym typeface="Calibri"/>
              </a:rPr>
              <a:t>Corder</a:t>
            </a:r>
            <a:r>
              <a:rPr lang="en-US" sz="1200" b="0" i="0" u="none" strike="noStrike" cap="none" dirty="0">
                <a:solidFill>
                  <a:schemeClr val="dk1"/>
                </a:solidFill>
                <a:effectLst/>
                <a:latin typeface="Calibri"/>
                <a:ea typeface="Calibri"/>
                <a:cs typeface="Calibri"/>
                <a:sym typeface="Calibri"/>
              </a:rPr>
              <a:t> (ALS).</a:t>
            </a:r>
          </a:p>
          <a:p>
            <a:pPr marL="0" marR="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dirty="0">
              <a:effectLst/>
            </a:endParaRPr>
          </a:p>
          <a:p>
            <a:pPr marL="0" indent="0"/>
            <a:r>
              <a:rPr lang="en-US" dirty="0">
                <a:effectLst/>
              </a:rPr>
              <a:t>Acknowledgment from paper: </a:t>
            </a:r>
            <a:r>
              <a:rPr lang="en-US" sz="1200" b="0" i="0" u="none" strike="noStrike" cap="none" dirty="0">
                <a:solidFill>
                  <a:schemeClr val="dk1"/>
                </a:solidFill>
                <a:effectLst/>
                <a:latin typeface="Calibri"/>
                <a:ea typeface="Calibri"/>
                <a:cs typeface="Calibri"/>
                <a:sym typeface="Calibri"/>
              </a:rPr>
              <a:t>Laboratory Directed Research and Development Program of Lawrence Berkeley National Laboratory. Operation of the ALS is supported by the US Department of Energy, Office of Science, Basic Energy Sciences program (DOE BES).</a:t>
            </a:r>
          </a:p>
          <a:p>
            <a:pPr marL="0" indent="0"/>
            <a:endParaRPr lang="en-US" sz="1200" b="0" i="0" u="none" strike="noStrike" cap="none" dirty="0">
              <a:solidFill>
                <a:schemeClr val="dk1"/>
              </a:solidFill>
              <a:effectLst/>
              <a:latin typeface="Calibri"/>
              <a:ea typeface="Calibri"/>
              <a:cs typeface="Calibri"/>
              <a:sym typeface="Calibri"/>
            </a:endParaRPr>
          </a:p>
          <a:p>
            <a:pPr marL="0" indent="0"/>
            <a:r>
              <a:rPr lang="en-US" dirty="0">
                <a:effectLst/>
              </a:rPr>
              <a:t>Full highlight: </a:t>
            </a:r>
            <a:r>
              <a:rPr lang="en-US" dirty="0">
                <a:effectLst/>
                <a:hlinkClick r:id="rId3"/>
              </a:rPr>
              <a:t>https://als.lbl.gov/infrared-nanospectroscopy-reveals-behaviors-of-ionic-liquids/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76D4B8-3D7E-42E7-AF06-6D9133F7F08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67286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122363"/>
            <a:ext cx="9144000" cy="2387600"/>
          </a:xfrm>
        </p:spPr>
        <p:txBody>
          <a:bodyPr anchor="b"/>
          <a:lstStyle>
            <a:lvl1pPr algn="ctr">
              <a:defRPr sz="6000">
                <a:solidFill>
                  <a:schemeClr val="bg1"/>
                </a:solidFill>
              </a:defRPr>
            </a:lvl1pPr>
          </a:lstStyle>
          <a:p>
            <a:r>
              <a:rPr lang="en-US"/>
              <a:t>Click to edit title </a:t>
            </a:r>
          </a:p>
        </p:txBody>
      </p:sp>
      <p:sp>
        <p:nvSpPr>
          <p:cNvPr id="3" name="Subtitle 2"/>
          <p:cNvSpPr>
            <a:spLocks noGrp="1"/>
          </p:cNvSpPr>
          <p:nvPr>
            <p:ph type="subTitle" idx="1" hasCustomPrompt="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subtitle</a:t>
            </a:r>
          </a:p>
        </p:txBody>
      </p:sp>
      <p:sp>
        <p:nvSpPr>
          <p:cNvPr id="4" name="Date Placeholder 3"/>
          <p:cNvSpPr>
            <a:spLocks noGrp="1"/>
          </p:cNvSpPr>
          <p:nvPr>
            <p:ph type="dt" sz="half" idx="10"/>
          </p:nvPr>
        </p:nvSpPr>
        <p:spPr>
          <a:xfrm>
            <a:off x="2928257" y="6413161"/>
            <a:ext cx="968829" cy="365125"/>
          </a:xfrm>
          <a:prstGeom prst="rect">
            <a:avLst/>
          </a:prstGeom>
        </p:spPr>
        <p:txBody>
          <a:bodyPr/>
          <a:lstStyle>
            <a:lvl1pPr algn="r">
              <a:defRPr sz="1100"/>
            </a:lvl1pPr>
          </a:lstStyle>
          <a:p>
            <a:fld id="{8F182ACA-94E5-43E6-83F8-799916BA6B59}" type="datetime1">
              <a:rPr lang="en-US" smtClean="0"/>
              <a:pPr/>
              <a:t>4/13/26</a:t>
            </a:fld>
            <a:endParaRPr lang="en-US"/>
          </a:p>
        </p:txBody>
      </p:sp>
      <p:sp>
        <p:nvSpPr>
          <p:cNvPr id="5" name="Footer Placeholder 4"/>
          <p:cNvSpPr>
            <a:spLocks noGrp="1"/>
          </p:cNvSpPr>
          <p:nvPr>
            <p:ph type="ftr" sz="quarter" idx="11"/>
          </p:nvPr>
        </p:nvSpPr>
        <p:spPr>
          <a:xfrm>
            <a:off x="4038600" y="6413160"/>
            <a:ext cx="4114800" cy="365125"/>
          </a:xfrm>
          <a:prstGeom prst="rect">
            <a:avLst/>
          </a:prstGeom>
        </p:spPr>
        <p:txBody>
          <a:bodyPr/>
          <a:lstStyle>
            <a:lvl1pPr>
              <a:defRPr sz="1100"/>
            </a:lvl1pPr>
          </a:lstStyle>
          <a:p>
            <a:endParaRPr lang="en-US"/>
          </a:p>
        </p:txBody>
      </p:sp>
      <p:sp>
        <p:nvSpPr>
          <p:cNvPr id="6" name="Rectangle 5"/>
          <p:cNvSpPr/>
          <p:nvPr userDrawn="1"/>
        </p:nvSpPr>
        <p:spPr>
          <a:xfrm>
            <a:off x="0" y="5622878"/>
            <a:ext cx="12192000" cy="12351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32289" y="5815220"/>
            <a:ext cx="4894439" cy="901108"/>
          </a:xfrm>
          <a:prstGeom prst="rect">
            <a:avLst/>
          </a:prstGeom>
        </p:spPr>
      </p:pic>
      <p:sp>
        <p:nvSpPr>
          <p:cNvPr id="8" name="TextBox 7"/>
          <p:cNvSpPr txBox="1"/>
          <p:nvPr userDrawn="1"/>
        </p:nvSpPr>
        <p:spPr>
          <a:xfrm>
            <a:off x="7162800" y="5917273"/>
            <a:ext cx="5029200" cy="646331"/>
          </a:xfrm>
          <a:prstGeom prst="rect">
            <a:avLst/>
          </a:prstGeom>
          <a:noFill/>
        </p:spPr>
        <p:txBody>
          <a:bodyPr wrap="square" rtlCol="0">
            <a:spAutoFit/>
          </a:bodyPr>
          <a:lstStyle/>
          <a:p>
            <a:pPr algn="ctr"/>
            <a:r>
              <a:rPr lang="en-US" sz="3600">
                <a:solidFill>
                  <a:schemeClr val="accent1"/>
                </a:solidFill>
                <a:latin typeface="+mj-lt"/>
              </a:rPr>
              <a:t>https://science.osti.gov/</a:t>
            </a:r>
          </a:p>
        </p:txBody>
      </p:sp>
    </p:spTree>
    <p:extLst>
      <p:ext uri="{BB962C8B-B14F-4D97-AF65-F5344CB8AC3E}">
        <p14:creationId xmlns:p14="http://schemas.microsoft.com/office/powerpoint/2010/main" val="1264630151"/>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title</a:t>
            </a:r>
          </a:p>
        </p:txBody>
      </p:sp>
      <p:sp>
        <p:nvSpPr>
          <p:cNvPr id="8" name="Rectangle 7">
            <a:extLst>
              <a:ext uri="{FF2B5EF4-FFF2-40B4-BE49-F238E27FC236}">
                <a16:creationId xmlns:a16="http://schemas.microsoft.com/office/drawing/2014/main" xmlns="" id="{9D265990-C2AC-43F4-A5F5-C94F93DD392D}"/>
              </a:ext>
            </a:extLst>
          </p:cNvPr>
          <p:cNvSpPr/>
          <p:nvPr userDrawn="1"/>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835B6AD7-18B8-4C9C-AA70-ABD830A869AC}" type="slidenum">
              <a:rPr lang="en-US" smtClean="0"/>
              <a:pPr/>
              <a:t>‹#›</a:t>
            </a:fld>
            <a:endParaRPr lang="en-US"/>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12667" y="6373156"/>
            <a:ext cx="2149533" cy="394974"/>
          </a:xfrm>
          <a:prstGeom prst="rect">
            <a:avLst/>
          </a:prstGeom>
        </p:spPr>
      </p:pic>
      <p:sp>
        <p:nvSpPr>
          <p:cNvPr id="11" name="TextBox 10"/>
          <p:cNvSpPr txBox="1"/>
          <p:nvPr userDrawn="1"/>
        </p:nvSpPr>
        <p:spPr>
          <a:xfrm>
            <a:off x="9719079" y="6398798"/>
            <a:ext cx="247292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https://science.osti.gov/</a:t>
            </a:r>
          </a:p>
        </p:txBody>
      </p:sp>
    </p:spTree>
    <p:extLst>
      <p:ext uri="{BB962C8B-B14F-4D97-AF65-F5344CB8AC3E}">
        <p14:creationId xmlns:p14="http://schemas.microsoft.com/office/powerpoint/2010/main" val="1443597926"/>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9D265990-C2AC-43F4-A5F5-C94F93DD392D}"/>
              </a:ext>
            </a:extLst>
          </p:cNvPr>
          <p:cNvSpPr/>
          <p:nvPr userDrawn="1"/>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835B6AD7-18B8-4C9C-AA70-ABD830A869AC}" type="slidenum">
              <a:rPr lang="en-US" smtClean="0"/>
              <a:pPr/>
              <a:t>‹#›</a:t>
            </a:fld>
            <a:endParaRPr lang="en-US"/>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12667" y="6373156"/>
            <a:ext cx="2149533" cy="394974"/>
          </a:xfrm>
          <a:prstGeom prst="rect">
            <a:avLst/>
          </a:prstGeom>
        </p:spPr>
      </p:pic>
      <p:sp>
        <p:nvSpPr>
          <p:cNvPr id="10" name="TextBox 9"/>
          <p:cNvSpPr txBox="1"/>
          <p:nvPr userDrawn="1"/>
        </p:nvSpPr>
        <p:spPr>
          <a:xfrm>
            <a:off x="9719079" y="6398798"/>
            <a:ext cx="247292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https://science.osti.gov/</a:t>
            </a:r>
          </a:p>
        </p:txBody>
      </p:sp>
    </p:spTree>
    <p:extLst>
      <p:ext uri="{BB962C8B-B14F-4D97-AF65-F5344CB8AC3E}">
        <p14:creationId xmlns:p14="http://schemas.microsoft.com/office/powerpoint/2010/main" val="1882022869"/>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0F554804-D3F1-4E4C-9D0A-99063A42E6CF}"/>
              </a:ext>
            </a:extLst>
          </p:cNvPr>
          <p:cNvSpPr/>
          <p:nvPr userDrawn="1"/>
        </p:nvSpPr>
        <p:spPr>
          <a:xfrm>
            <a:off x="533399" y="365125"/>
            <a:ext cx="11125199" cy="6006645"/>
          </a:xfrm>
          <a:prstGeom prst="rect">
            <a:avLst/>
          </a:prstGeom>
          <a:solidFill>
            <a:schemeClr val="bg1"/>
          </a:solidFill>
          <a:ln>
            <a:noFill/>
          </a:ln>
          <a:effectLst>
            <a:outerShdw blurRad="3937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45BD320D-9AE5-495A-8DCF-E560C7CE6942}"/>
              </a:ext>
            </a:extLst>
          </p:cNvPr>
          <p:cNvSpPr>
            <a:spLocks noGrp="1"/>
          </p:cNvSpPr>
          <p:nvPr>
            <p:ph type="title" hasCustomPrompt="1"/>
          </p:nvPr>
        </p:nvSpPr>
        <p:spPr>
          <a:xfrm>
            <a:off x="533399" y="365125"/>
            <a:ext cx="11125199" cy="1325563"/>
          </a:xfrm>
          <a:noFill/>
          <a:effectLst/>
        </p:spPr>
        <p:txBody>
          <a:bodyPr>
            <a:normAutofit/>
          </a:bodyPr>
          <a:lstStyle>
            <a:lvl1pPr>
              <a:defRPr sz="3200">
                <a:latin typeface="Arial Black" panose="020B0A04020102020204" pitchFamily="34" charset="0"/>
              </a:defRPr>
            </a:lvl1pPr>
          </a:lstStyle>
          <a:p>
            <a:r>
              <a:rPr lang="en-US"/>
              <a:t>CLICK TO EDIT MASTER TITLE STYLE</a:t>
            </a:r>
          </a:p>
        </p:txBody>
      </p:sp>
      <p:sp>
        <p:nvSpPr>
          <p:cNvPr id="8" name="Content Placeholder 7">
            <a:extLst>
              <a:ext uri="{FF2B5EF4-FFF2-40B4-BE49-F238E27FC236}">
                <a16:creationId xmlns:a16="http://schemas.microsoft.com/office/drawing/2014/main" xmlns="" id="{8FA30B88-A952-44AD-A005-15181C4C3821}"/>
              </a:ext>
            </a:extLst>
          </p:cNvPr>
          <p:cNvSpPr>
            <a:spLocks noGrp="1"/>
          </p:cNvSpPr>
          <p:nvPr>
            <p:ph sz="quarter" idx="13"/>
          </p:nvPr>
        </p:nvSpPr>
        <p:spPr>
          <a:xfrm>
            <a:off x="533400" y="1690687"/>
            <a:ext cx="11125200" cy="4681083"/>
          </a:xfrm>
          <a:noFill/>
          <a:effectLst/>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a:extLst>
              <a:ext uri="{FF2B5EF4-FFF2-40B4-BE49-F238E27FC236}">
                <a16:creationId xmlns:a16="http://schemas.microsoft.com/office/drawing/2014/main" xmlns="" id="{2B64AAD3-F0AA-4ADC-94DB-573E7A24E05D}"/>
              </a:ext>
            </a:extLst>
          </p:cNvPr>
          <p:cNvSpPr>
            <a:spLocks noGrp="1"/>
          </p:cNvSpPr>
          <p:nvPr>
            <p:ph type="dt" sz="half" idx="10"/>
          </p:nvPr>
        </p:nvSpPr>
        <p:spPr/>
        <p:txBody>
          <a:bodyPr/>
          <a:lstStyle/>
          <a:p>
            <a:fld id="{F50FB8F4-93A4-403A-9708-D7F20BB46076}" type="datetimeFigureOut">
              <a:rPr lang="en-US" smtClean="0"/>
              <a:t>4/13/26</a:t>
            </a:fld>
            <a:endParaRPr lang="en-US"/>
          </a:p>
        </p:txBody>
      </p:sp>
      <p:sp>
        <p:nvSpPr>
          <p:cNvPr id="4" name="Footer Placeholder 3">
            <a:extLst>
              <a:ext uri="{FF2B5EF4-FFF2-40B4-BE49-F238E27FC236}">
                <a16:creationId xmlns:a16="http://schemas.microsoft.com/office/drawing/2014/main" xmlns="" id="{A0DA90BE-ACA4-4FB3-94A8-F04E91F8DD8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C2D6825A-BF46-4C73-BAF3-E0F8BD54BD30}"/>
              </a:ext>
            </a:extLst>
          </p:cNvPr>
          <p:cNvSpPr>
            <a:spLocks noGrp="1"/>
          </p:cNvSpPr>
          <p:nvPr>
            <p:ph type="sldNum" sz="quarter" idx="12"/>
          </p:nvPr>
        </p:nvSpPr>
        <p:spPr/>
        <p:txBody>
          <a:bodyPr/>
          <a:lstStyle/>
          <a:p>
            <a:fld id="{2F3902C9-C47C-4EF4-BA50-DAB7C4D8D7B4}" type="slidenum">
              <a:rPr lang="en-US" smtClean="0"/>
              <a:t>‹#›</a:t>
            </a:fld>
            <a:endParaRPr lang="en-US"/>
          </a:p>
        </p:txBody>
      </p:sp>
      <p:pic>
        <p:nvPicPr>
          <p:cNvPr id="6" name="Picture 5">
            <a:extLst>
              <a:ext uri="{FF2B5EF4-FFF2-40B4-BE49-F238E27FC236}">
                <a16:creationId xmlns:a16="http://schemas.microsoft.com/office/drawing/2014/main" xmlns="" id="{1C43C625-146F-4A45-9B4B-701007EBF07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725025" y="6001949"/>
            <a:ext cx="1933575" cy="355988"/>
          </a:xfrm>
          <a:prstGeom prst="rect">
            <a:avLst/>
          </a:prstGeom>
        </p:spPr>
      </p:pic>
    </p:spTree>
    <p:extLst>
      <p:ext uri="{BB962C8B-B14F-4D97-AF65-F5344CB8AC3E}">
        <p14:creationId xmlns:p14="http://schemas.microsoft.com/office/powerpoint/2010/main" val="1465146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title</a:t>
            </a:r>
          </a:p>
        </p:txBody>
      </p:sp>
      <p:sp>
        <p:nvSpPr>
          <p:cNvPr id="3" name="Content Placeholder 2"/>
          <p:cNvSpPr>
            <a:spLocks noGrp="1"/>
          </p:cNvSpPr>
          <p:nvPr>
            <p:ph idx="1"/>
          </p:nvPr>
        </p:nvSpPr>
        <p:spPr/>
        <p:txBody>
          <a:bodyPr/>
          <a:lstStyle>
            <a:lvl1pPr marL="228600" indent="-2286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a:extLst>
              <a:ext uri="{FF2B5EF4-FFF2-40B4-BE49-F238E27FC236}">
                <a16:creationId xmlns:a16="http://schemas.microsoft.com/office/drawing/2014/main" xmlns="" id="{9D265990-C2AC-43F4-A5F5-C94F93DD392D}"/>
              </a:ext>
            </a:extLst>
          </p:cNvPr>
          <p:cNvSpPr/>
          <p:nvPr userDrawn="1"/>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835B6AD7-18B8-4C9C-AA70-ABD830A869AC}" type="slidenum">
              <a:rPr lang="en-US" smtClean="0"/>
              <a:pPr/>
              <a:t>‹#›</a:t>
            </a:fld>
            <a:endParaRPr lang="en-US"/>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12667" y="6373156"/>
            <a:ext cx="2149533" cy="394974"/>
          </a:xfrm>
          <a:prstGeom prst="rect">
            <a:avLst/>
          </a:prstGeom>
        </p:spPr>
      </p:pic>
      <p:sp>
        <p:nvSpPr>
          <p:cNvPr id="11" name="TextBox 10"/>
          <p:cNvSpPr txBox="1"/>
          <p:nvPr userDrawn="1"/>
        </p:nvSpPr>
        <p:spPr>
          <a:xfrm>
            <a:off x="9719079" y="6398798"/>
            <a:ext cx="247292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https://science.osti.gov/</a:t>
            </a:r>
          </a:p>
        </p:txBody>
      </p:sp>
    </p:spTree>
    <p:extLst>
      <p:ext uri="{BB962C8B-B14F-4D97-AF65-F5344CB8AC3E}">
        <p14:creationId xmlns:p14="http://schemas.microsoft.com/office/powerpoint/2010/main" val="1818787404"/>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with content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9D265990-C2AC-43F4-A5F5-C94F93DD392D}"/>
              </a:ext>
            </a:extLst>
          </p:cNvPr>
          <p:cNvSpPr/>
          <p:nvPr userDrawn="1"/>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12667" y="6373156"/>
            <a:ext cx="2149533" cy="394974"/>
          </a:xfrm>
          <a:prstGeom prst="rect">
            <a:avLst/>
          </a:prstGeom>
        </p:spPr>
      </p:pic>
      <p:sp>
        <p:nvSpPr>
          <p:cNvPr id="6" name="TextBox 5"/>
          <p:cNvSpPr txBox="1"/>
          <p:nvPr userDrawn="1"/>
        </p:nvSpPr>
        <p:spPr>
          <a:xfrm>
            <a:off x="9719079" y="6398798"/>
            <a:ext cx="247292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https://science.osti.gov/</a:t>
            </a:r>
          </a:p>
        </p:txBody>
      </p:sp>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fld id="{835B6AD7-18B8-4C9C-AA70-ABD830A869AC}" type="slidenum">
              <a:rPr lang="en-US" smtClean="0"/>
              <a:pPr/>
              <a:t>‹#›</a:t>
            </a:fld>
            <a:endParaRPr lang="en-US"/>
          </a:p>
        </p:txBody>
      </p:sp>
      <p:sp>
        <p:nvSpPr>
          <p:cNvPr id="11" name="Content Placeholder 10"/>
          <p:cNvSpPr>
            <a:spLocks noGrp="1"/>
          </p:cNvSpPr>
          <p:nvPr>
            <p:ph sz="quarter" idx="11"/>
          </p:nvPr>
        </p:nvSpPr>
        <p:spPr>
          <a:xfrm>
            <a:off x="439738" y="1681163"/>
            <a:ext cx="5430484" cy="4143375"/>
          </a:xfrm>
          <a:solidFill>
            <a:schemeClr val="accent1"/>
          </a:solidFill>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14"/>
          <p:cNvSpPr>
            <a:spLocks noGrp="1"/>
          </p:cNvSpPr>
          <p:nvPr>
            <p:ph sz="quarter" idx="13"/>
          </p:nvPr>
        </p:nvSpPr>
        <p:spPr>
          <a:xfrm>
            <a:off x="6333067" y="1681163"/>
            <a:ext cx="5454121" cy="4143375"/>
          </a:xfrm>
          <a:solidFill>
            <a:schemeClr val="accent2">
              <a:lumMod val="50000"/>
            </a:schemeClr>
          </a:solidFill>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58580367"/>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with content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9D265990-C2AC-43F4-A5F5-C94F93DD392D}"/>
              </a:ext>
            </a:extLst>
          </p:cNvPr>
          <p:cNvSpPr/>
          <p:nvPr userDrawn="1"/>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12667" y="6373156"/>
            <a:ext cx="2149533" cy="394974"/>
          </a:xfrm>
          <a:prstGeom prst="rect">
            <a:avLst/>
          </a:prstGeom>
        </p:spPr>
      </p:pic>
      <p:sp>
        <p:nvSpPr>
          <p:cNvPr id="6" name="TextBox 5"/>
          <p:cNvSpPr txBox="1"/>
          <p:nvPr userDrawn="1"/>
        </p:nvSpPr>
        <p:spPr>
          <a:xfrm>
            <a:off x="9719079" y="6398798"/>
            <a:ext cx="247292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https://science.osti.gov/</a:t>
            </a:r>
          </a:p>
        </p:txBody>
      </p:sp>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fld id="{835B6AD7-18B8-4C9C-AA70-ABD830A869AC}" type="slidenum">
              <a:rPr lang="en-US" smtClean="0"/>
              <a:pPr/>
              <a:t>‹#›</a:t>
            </a:fld>
            <a:endParaRPr lang="en-US"/>
          </a:p>
        </p:txBody>
      </p:sp>
      <p:sp>
        <p:nvSpPr>
          <p:cNvPr id="11" name="Content Placeholder 10"/>
          <p:cNvSpPr>
            <a:spLocks noGrp="1"/>
          </p:cNvSpPr>
          <p:nvPr>
            <p:ph sz="quarter" idx="11"/>
          </p:nvPr>
        </p:nvSpPr>
        <p:spPr>
          <a:xfrm>
            <a:off x="439738" y="1681163"/>
            <a:ext cx="3578225" cy="4143375"/>
          </a:xfrm>
          <a:solidFill>
            <a:schemeClr val="accent1"/>
          </a:solidFill>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12"/>
          </p:nvPr>
        </p:nvSpPr>
        <p:spPr>
          <a:xfrm>
            <a:off x="4327525" y="1681163"/>
            <a:ext cx="3576638" cy="4143375"/>
          </a:xfrm>
          <a:solidFill>
            <a:schemeClr val="accent4"/>
          </a:solidFill>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14"/>
          <p:cNvSpPr>
            <a:spLocks noGrp="1"/>
          </p:cNvSpPr>
          <p:nvPr>
            <p:ph sz="quarter" idx="13"/>
          </p:nvPr>
        </p:nvSpPr>
        <p:spPr>
          <a:xfrm>
            <a:off x="8212138" y="1681163"/>
            <a:ext cx="3575050" cy="4143375"/>
          </a:xfrm>
          <a:solidFill>
            <a:schemeClr val="accent2">
              <a:lumMod val="50000"/>
            </a:schemeClr>
          </a:solidFill>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88949624"/>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with picture (round)">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title</a:t>
            </a:r>
          </a:p>
        </p:txBody>
      </p:sp>
      <p:sp>
        <p:nvSpPr>
          <p:cNvPr id="4" name="Rectangle 3">
            <a:extLst>
              <a:ext uri="{FF2B5EF4-FFF2-40B4-BE49-F238E27FC236}">
                <a16:creationId xmlns:a16="http://schemas.microsoft.com/office/drawing/2014/main" xmlns="" id="{9D265990-C2AC-43F4-A5F5-C94F93DD392D}"/>
              </a:ext>
            </a:extLst>
          </p:cNvPr>
          <p:cNvSpPr/>
          <p:nvPr userDrawn="1"/>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835B6AD7-18B8-4C9C-AA70-ABD830A869AC}" type="slidenum">
              <a:rPr lang="en-US" smtClean="0"/>
              <a:pPr/>
              <a:t>‹#›</a:t>
            </a:fld>
            <a:endParaRPr lang="en-US"/>
          </a:p>
        </p:txBody>
      </p:sp>
      <p:pic>
        <p:nvPicPr>
          <p:cNvPr id="6" name="Picture 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12667" y="6373156"/>
            <a:ext cx="2149533" cy="394974"/>
          </a:xfrm>
          <a:prstGeom prst="rect">
            <a:avLst/>
          </a:prstGeom>
        </p:spPr>
      </p:pic>
      <p:sp>
        <p:nvSpPr>
          <p:cNvPr id="7" name="TextBox 6"/>
          <p:cNvSpPr txBox="1"/>
          <p:nvPr userDrawn="1"/>
        </p:nvSpPr>
        <p:spPr>
          <a:xfrm>
            <a:off x="9719079" y="6398798"/>
            <a:ext cx="247292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https://science.osti.gov/</a:t>
            </a:r>
          </a:p>
        </p:txBody>
      </p:sp>
      <p:sp>
        <p:nvSpPr>
          <p:cNvPr id="12" name="Picture Placeholder 11"/>
          <p:cNvSpPr>
            <a:spLocks noGrp="1"/>
          </p:cNvSpPr>
          <p:nvPr>
            <p:ph type="pic" sz="quarter" idx="10"/>
          </p:nvPr>
        </p:nvSpPr>
        <p:spPr>
          <a:xfrm>
            <a:off x="6920089" y="1045804"/>
            <a:ext cx="5271912" cy="5274034"/>
          </a:xfrm>
          <a:custGeom>
            <a:avLst/>
            <a:gdLst>
              <a:gd name="connsiteX0" fmla="*/ 3962270 w 5375563"/>
              <a:gd name="connsiteY0" fmla="*/ 0 h 5377727"/>
              <a:gd name="connsiteX1" fmla="*/ 5140529 w 5375563"/>
              <a:gd name="connsiteY1" fmla="*/ 168208 h 5377727"/>
              <a:gd name="connsiteX2" fmla="*/ 5375563 w 5375563"/>
              <a:gd name="connsiteY2" fmla="*/ 249437 h 5377727"/>
              <a:gd name="connsiteX3" fmla="*/ 5375563 w 5375563"/>
              <a:gd name="connsiteY3" fmla="*/ 5377727 h 5377727"/>
              <a:gd name="connsiteX4" fmla="*/ 398434 w 5375563"/>
              <a:gd name="connsiteY4" fmla="*/ 5377727 h 5377727"/>
              <a:gd name="connsiteX5" fmla="*/ 390724 w 5375563"/>
              <a:gd name="connsiteY5" fmla="*/ 5363513 h 5377727"/>
              <a:gd name="connsiteX6" fmla="*/ 0 w 5375563"/>
              <a:gd name="connsiteY6" fmla="*/ 3741443 h 5377727"/>
              <a:gd name="connsiteX7" fmla="*/ 3962270 w 5375563"/>
              <a:gd name="connsiteY7" fmla="*/ 0 h 5377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75563" h="5377727">
                <a:moveTo>
                  <a:pt x="3962270" y="0"/>
                </a:moveTo>
                <a:cubicBezTo>
                  <a:pt x="4372577" y="0"/>
                  <a:pt x="4768317" y="58891"/>
                  <a:pt x="5140529" y="168208"/>
                </a:cubicBezTo>
                <a:lnTo>
                  <a:pt x="5375563" y="249437"/>
                </a:lnTo>
                <a:lnTo>
                  <a:pt x="5375563" y="5377727"/>
                </a:lnTo>
                <a:lnTo>
                  <a:pt x="398434" y="5377727"/>
                </a:lnTo>
                <a:lnTo>
                  <a:pt x="390724" y="5363513"/>
                </a:lnTo>
                <a:cubicBezTo>
                  <a:pt x="140324" y="4872813"/>
                  <a:pt x="0" y="4322602"/>
                  <a:pt x="0" y="3741443"/>
                </a:cubicBezTo>
                <a:cubicBezTo>
                  <a:pt x="0" y="1675101"/>
                  <a:pt x="1773969" y="0"/>
                  <a:pt x="3962270" y="0"/>
                </a:cubicBezTo>
                <a:close/>
              </a:path>
            </a:pathLst>
          </a:custGeom>
          <a:noFill/>
        </p:spPr>
        <p:txBody>
          <a:bodyPr wrap="square" anchor="ctr" anchorCtr="1">
            <a:noAutofit/>
          </a:bodyPr>
          <a:lstStyle>
            <a:lvl1pPr marL="0" indent="0">
              <a:buNone/>
              <a:defRPr/>
            </a:lvl1pPr>
          </a:lstStyle>
          <a:p>
            <a:r>
              <a:rPr lang="en-US"/>
              <a:t>Click icon to add picture</a:t>
            </a:r>
          </a:p>
        </p:txBody>
      </p:sp>
      <p:sp>
        <p:nvSpPr>
          <p:cNvPr id="14" name="Text Placeholder 13"/>
          <p:cNvSpPr>
            <a:spLocks noGrp="1"/>
          </p:cNvSpPr>
          <p:nvPr>
            <p:ph type="body" sz="quarter" idx="11"/>
          </p:nvPr>
        </p:nvSpPr>
        <p:spPr>
          <a:xfrm>
            <a:off x="409575" y="1389063"/>
            <a:ext cx="6227763" cy="4662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43989582"/>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with picture (circle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08791" y="177283"/>
            <a:ext cx="8668421" cy="801663"/>
          </a:xfrm>
        </p:spPr>
        <p:txBody>
          <a:bodyPr/>
          <a:lstStyle/>
          <a:p>
            <a:r>
              <a:rPr lang="en-US"/>
              <a:t>Click to edit title</a:t>
            </a:r>
          </a:p>
        </p:txBody>
      </p:sp>
      <p:sp>
        <p:nvSpPr>
          <p:cNvPr id="4" name="Rectangle 3">
            <a:extLst>
              <a:ext uri="{FF2B5EF4-FFF2-40B4-BE49-F238E27FC236}">
                <a16:creationId xmlns:a16="http://schemas.microsoft.com/office/drawing/2014/main" xmlns="" id="{9D265990-C2AC-43F4-A5F5-C94F93DD392D}"/>
              </a:ext>
            </a:extLst>
          </p:cNvPr>
          <p:cNvSpPr/>
          <p:nvPr userDrawn="1"/>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835B6AD7-18B8-4C9C-AA70-ABD830A869AC}" type="slidenum">
              <a:rPr lang="en-US" smtClean="0"/>
              <a:pPr/>
              <a:t>‹#›</a:t>
            </a:fld>
            <a:endParaRPr lang="en-US"/>
          </a:p>
        </p:txBody>
      </p:sp>
      <p:pic>
        <p:nvPicPr>
          <p:cNvPr id="6" name="Picture 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12667" y="6373156"/>
            <a:ext cx="2149533" cy="394974"/>
          </a:xfrm>
          <a:prstGeom prst="rect">
            <a:avLst/>
          </a:prstGeom>
        </p:spPr>
      </p:pic>
      <p:sp>
        <p:nvSpPr>
          <p:cNvPr id="7" name="TextBox 6"/>
          <p:cNvSpPr txBox="1"/>
          <p:nvPr userDrawn="1"/>
        </p:nvSpPr>
        <p:spPr>
          <a:xfrm>
            <a:off x="9719079" y="6398798"/>
            <a:ext cx="247292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https://science.osti.gov/</a:t>
            </a:r>
          </a:p>
        </p:txBody>
      </p:sp>
      <p:sp>
        <p:nvSpPr>
          <p:cNvPr id="14" name="Text Placeholder 13"/>
          <p:cNvSpPr>
            <a:spLocks noGrp="1"/>
          </p:cNvSpPr>
          <p:nvPr>
            <p:ph type="body" sz="quarter" idx="11"/>
          </p:nvPr>
        </p:nvSpPr>
        <p:spPr>
          <a:xfrm>
            <a:off x="409575" y="1389063"/>
            <a:ext cx="4580089" cy="4662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Picture Placeholder 7"/>
          <p:cNvSpPr>
            <a:spLocks noGrp="1"/>
          </p:cNvSpPr>
          <p:nvPr>
            <p:ph type="pic" sz="quarter" idx="12"/>
          </p:nvPr>
        </p:nvSpPr>
        <p:spPr>
          <a:xfrm>
            <a:off x="6164263" y="1320659"/>
            <a:ext cx="1543050" cy="1543191"/>
          </a:xfrm>
          <a:prstGeom prst="ellipse">
            <a:avLst/>
          </a:prstGeom>
        </p:spPr>
        <p:txBody>
          <a:bodyPr>
            <a:normAutofit/>
          </a:bodyPr>
          <a:lstStyle>
            <a:lvl1pPr>
              <a:defRPr sz="1400"/>
            </a:lvl1pPr>
          </a:lstStyle>
          <a:p>
            <a:r>
              <a:rPr lang="en-US"/>
              <a:t>Click icon to add picture</a:t>
            </a:r>
          </a:p>
        </p:txBody>
      </p:sp>
      <p:sp>
        <p:nvSpPr>
          <p:cNvPr id="17" name="Picture Placeholder 16"/>
          <p:cNvSpPr>
            <a:spLocks noGrp="1"/>
          </p:cNvSpPr>
          <p:nvPr>
            <p:ph type="pic" sz="quarter" idx="13"/>
          </p:nvPr>
        </p:nvSpPr>
        <p:spPr>
          <a:xfrm>
            <a:off x="8918700" y="529330"/>
            <a:ext cx="2835150" cy="2834583"/>
          </a:xfrm>
          <a:prstGeom prst="ellipse">
            <a:avLst/>
          </a:prstGeom>
        </p:spPr>
        <p:txBody>
          <a:bodyPr/>
          <a:lstStyle/>
          <a:p>
            <a:r>
              <a:rPr lang="en-US"/>
              <a:t>Click icon to add picture</a:t>
            </a:r>
          </a:p>
        </p:txBody>
      </p:sp>
      <p:sp>
        <p:nvSpPr>
          <p:cNvPr id="20" name="Picture Placeholder 19"/>
          <p:cNvSpPr>
            <a:spLocks noGrp="1"/>
          </p:cNvSpPr>
          <p:nvPr>
            <p:ph type="pic" sz="quarter" idx="14"/>
          </p:nvPr>
        </p:nvSpPr>
        <p:spPr>
          <a:xfrm>
            <a:off x="7245351" y="2667000"/>
            <a:ext cx="1831861" cy="1833563"/>
          </a:xfrm>
          <a:prstGeom prst="ellipse">
            <a:avLst/>
          </a:prstGeom>
        </p:spPr>
        <p:txBody>
          <a:bodyPr>
            <a:normAutofit/>
          </a:bodyPr>
          <a:lstStyle>
            <a:lvl1pPr>
              <a:defRPr sz="1800"/>
            </a:lvl1pPr>
          </a:lstStyle>
          <a:p>
            <a:r>
              <a:rPr lang="en-US"/>
              <a:t>Click icon to add picture</a:t>
            </a:r>
          </a:p>
        </p:txBody>
      </p:sp>
      <p:sp>
        <p:nvSpPr>
          <p:cNvPr id="22" name="Picture Placeholder 21"/>
          <p:cNvSpPr>
            <a:spLocks noGrp="1"/>
          </p:cNvSpPr>
          <p:nvPr>
            <p:ph type="pic" sz="quarter" idx="15"/>
          </p:nvPr>
        </p:nvSpPr>
        <p:spPr>
          <a:xfrm>
            <a:off x="5463822" y="4007983"/>
            <a:ext cx="2210192" cy="2210466"/>
          </a:xfrm>
          <a:prstGeom prst="ellipse">
            <a:avLst/>
          </a:prstGeom>
        </p:spPr>
        <p:txBody>
          <a:bodyPr/>
          <a:lstStyle/>
          <a:p>
            <a:r>
              <a:rPr lang="en-US"/>
              <a:t>Click icon to add picture</a:t>
            </a:r>
          </a:p>
        </p:txBody>
      </p:sp>
      <p:sp>
        <p:nvSpPr>
          <p:cNvPr id="24" name="Picture Placeholder 23"/>
          <p:cNvSpPr>
            <a:spLocks noGrp="1"/>
          </p:cNvSpPr>
          <p:nvPr>
            <p:ph type="pic" sz="quarter" idx="16"/>
          </p:nvPr>
        </p:nvSpPr>
        <p:spPr>
          <a:xfrm>
            <a:off x="9218855" y="3630613"/>
            <a:ext cx="2392119" cy="2392362"/>
          </a:xfrm>
          <a:prstGeom prst="ellipse">
            <a:avLst/>
          </a:prstGeom>
        </p:spPr>
        <p:txBody>
          <a:bodyPr/>
          <a:lstStyle/>
          <a:p>
            <a:r>
              <a:rPr lang="en-US"/>
              <a:t>Click icon to add picture</a:t>
            </a:r>
          </a:p>
        </p:txBody>
      </p:sp>
    </p:spTree>
    <p:extLst>
      <p:ext uri="{BB962C8B-B14F-4D97-AF65-F5344CB8AC3E}">
        <p14:creationId xmlns:p14="http://schemas.microsoft.com/office/powerpoint/2010/main" val="3807169618"/>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with picture (strip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title</a:t>
            </a:r>
          </a:p>
        </p:txBody>
      </p:sp>
      <p:sp>
        <p:nvSpPr>
          <p:cNvPr id="4" name="Rectangle 3">
            <a:extLst>
              <a:ext uri="{FF2B5EF4-FFF2-40B4-BE49-F238E27FC236}">
                <a16:creationId xmlns:a16="http://schemas.microsoft.com/office/drawing/2014/main" xmlns="" id="{9D265990-C2AC-43F4-A5F5-C94F93DD392D}"/>
              </a:ext>
            </a:extLst>
          </p:cNvPr>
          <p:cNvSpPr/>
          <p:nvPr userDrawn="1"/>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835B6AD7-18B8-4C9C-AA70-ABD830A869AC}" type="slidenum">
              <a:rPr lang="en-US" smtClean="0"/>
              <a:pPr/>
              <a:t>‹#›</a:t>
            </a:fld>
            <a:endParaRPr lang="en-US"/>
          </a:p>
        </p:txBody>
      </p:sp>
      <p:pic>
        <p:nvPicPr>
          <p:cNvPr id="6" name="Picture 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12667" y="6373156"/>
            <a:ext cx="2149533" cy="394974"/>
          </a:xfrm>
          <a:prstGeom prst="rect">
            <a:avLst/>
          </a:prstGeom>
        </p:spPr>
      </p:pic>
      <p:sp>
        <p:nvSpPr>
          <p:cNvPr id="7" name="TextBox 6"/>
          <p:cNvSpPr txBox="1"/>
          <p:nvPr userDrawn="1"/>
        </p:nvSpPr>
        <p:spPr>
          <a:xfrm>
            <a:off x="9719079" y="6398798"/>
            <a:ext cx="247292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https://science.osti.gov/</a:t>
            </a:r>
          </a:p>
        </p:txBody>
      </p:sp>
      <p:sp>
        <p:nvSpPr>
          <p:cNvPr id="14" name="Text Placeholder 13"/>
          <p:cNvSpPr>
            <a:spLocks noGrp="1"/>
          </p:cNvSpPr>
          <p:nvPr>
            <p:ph type="body" sz="quarter" idx="11"/>
          </p:nvPr>
        </p:nvSpPr>
        <p:spPr>
          <a:xfrm>
            <a:off x="409576" y="1389063"/>
            <a:ext cx="5212292" cy="4662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Picture Placeholder 12"/>
          <p:cNvSpPr>
            <a:spLocks noGrp="1"/>
          </p:cNvSpPr>
          <p:nvPr>
            <p:ph type="pic" sz="quarter" idx="12"/>
          </p:nvPr>
        </p:nvSpPr>
        <p:spPr>
          <a:xfrm>
            <a:off x="5947085" y="1446839"/>
            <a:ext cx="6244914" cy="4481287"/>
          </a:xfrm>
          <a:custGeom>
            <a:avLst/>
            <a:gdLst>
              <a:gd name="connsiteX0" fmla="*/ 743081 w 6244914"/>
              <a:gd name="connsiteY0" fmla="*/ 3021747 h 4481287"/>
              <a:gd name="connsiteX1" fmla="*/ 6244914 w 6244914"/>
              <a:gd name="connsiteY1" fmla="*/ 3021747 h 4481287"/>
              <a:gd name="connsiteX2" fmla="*/ 6244914 w 6244914"/>
              <a:gd name="connsiteY2" fmla="*/ 4481287 h 4481287"/>
              <a:gd name="connsiteX3" fmla="*/ 1475626 w 6244914"/>
              <a:gd name="connsiteY3" fmla="*/ 4481287 h 4481287"/>
              <a:gd name="connsiteX4" fmla="*/ 0 w 6244914"/>
              <a:gd name="connsiteY4" fmla="*/ 1510873 h 4481287"/>
              <a:gd name="connsiteX5" fmla="*/ 6244914 w 6244914"/>
              <a:gd name="connsiteY5" fmla="*/ 1510873 h 4481287"/>
              <a:gd name="connsiteX6" fmla="*/ 6244914 w 6244914"/>
              <a:gd name="connsiteY6" fmla="*/ 2970413 h 4481287"/>
              <a:gd name="connsiteX7" fmla="*/ 733392 w 6244914"/>
              <a:gd name="connsiteY7" fmla="*/ 2970413 h 4481287"/>
              <a:gd name="connsiteX8" fmla="*/ 723088 w 6244914"/>
              <a:gd name="connsiteY8" fmla="*/ 0 h 4481287"/>
              <a:gd name="connsiteX9" fmla="*/ 6244914 w 6244914"/>
              <a:gd name="connsiteY9" fmla="*/ 0 h 4481287"/>
              <a:gd name="connsiteX10" fmla="*/ 6244914 w 6244914"/>
              <a:gd name="connsiteY10" fmla="*/ 1459540 h 4481287"/>
              <a:gd name="connsiteX11" fmla="*/ 0 w 6244914"/>
              <a:gd name="connsiteY11" fmla="*/ 1459540 h 4481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244914" h="4481287">
                <a:moveTo>
                  <a:pt x="743081" y="3021747"/>
                </a:moveTo>
                <a:lnTo>
                  <a:pt x="6244914" y="3021747"/>
                </a:lnTo>
                <a:lnTo>
                  <a:pt x="6244914" y="4481287"/>
                </a:lnTo>
                <a:lnTo>
                  <a:pt x="1475626" y="4481287"/>
                </a:lnTo>
                <a:close/>
                <a:moveTo>
                  <a:pt x="0" y="1510873"/>
                </a:moveTo>
                <a:lnTo>
                  <a:pt x="6244914" y="1510873"/>
                </a:lnTo>
                <a:lnTo>
                  <a:pt x="6244914" y="2970413"/>
                </a:lnTo>
                <a:lnTo>
                  <a:pt x="733392" y="2970413"/>
                </a:lnTo>
                <a:close/>
                <a:moveTo>
                  <a:pt x="723088" y="0"/>
                </a:moveTo>
                <a:lnTo>
                  <a:pt x="6244914" y="0"/>
                </a:lnTo>
                <a:lnTo>
                  <a:pt x="6244914" y="1459540"/>
                </a:lnTo>
                <a:lnTo>
                  <a:pt x="0" y="1459540"/>
                </a:lnTo>
                <a:close/>
              </a:path>
            </a:pathLst>
          </a:custGeom>
        </p:spPr>
        <p:txBody>
          <a:bodyPr wrap="square" anchor="ctr" anchorCtr="1">
            <a:noAutofit/>
          </a:bodyPr>
          <a:lstStyle>
            <a:lvl1pPr marL="0" indent="0">
              <a:buNone/>
              <a:defRPr/>
            </a:lvl1pPr>
          </a:lstStyle>
          <a:p>
            <a:r>
              <a:rPr lang="en-US"/>
              <a:t>Click icon to add picture</a:t>
            </a:r>
          </a:p>
        </p:txBody>
      </p:sp>
    </p:spTree>
    <p:extLst>
      <p:ext uri="{BB962C8B-B14F-4D97-AF65-F5344CB8AC3E}">
        <p14:creationId xmlns:p14="http://schemas.microsoft.com/office/powerpoint/2010/main" val="3570777024"/>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ext with picture (strip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08791" y="177283"/>
            <a:ext cx="8723920" cy="801663"/>
          </a:xfrm>
        </p:spPr>
        <p:txBody>
          <a:bodyPr/>
          <a:lstStyle/>
          <a:p>
            <a:r>
              <a:rPr lang="en-US"/>
              <a:t>Click to edit title</a:t>
            </a:r>
          </a:p>
        </p:txBody>
      </p:sp>
      <p:sp>
        <p:nvSpPr>
          <p:cNvPr id="4" name="Rectangle 3">
            <a:extLst>
              <a:ext uri="{FF2B5EF4-FFF2-40B4-BE49-F238E27FC236}">
                <a16:creationId xmlns:a16="http://schemas.microsoft.com/office/drawing/2014/main" xmlns="" id="{9D265990-C2AC-43F4-A5F5-C94F93DD392D}"/>
              </a:ext>
            </a:extLst>
          </p:cNvPr>
          <p:cNvSpPr/>
          <p:nvPr userDrawn="1"/>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835B6AD7-18B8-4C9C-AA70-ABD830A869AC}" type="slidenum">
              <a:rPr lang="en-US" smtClean="0"/>
              <a:pPr/>
              <a:t>‹#›</a:t>
            </a:fld>
            <a:endParaRPr lang="en-US"/>
          </a:p>
        </p:txBody>
      </p:sp>
      <p:pic>
        <p:nvPicPr>
          <p:cNvPr id="6" name="Picture 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12667" y="6373156"/>
            <a:ext cx="2149533" cy="394974"/>
          </a:xfrm>
          <a:prstGeom prst="rect">
            <a:avLst/>
          </a:prstGeom>
        </p:spPr>
      </p:pic>
      <p:sp>
        <p:nvSpPr>
          <p:cNvPr id="7" name="TextBox 6"/>
          <p:cNvSpPr txBox="1"/>
          <p:nvPr userDrawn="1"/>
        </p:nvSpPr>
        <p:spPr>
          <a:xfrm>
            <a:off x="9719079" y="6398798"/>
            <a:ext cx="247292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https://science.osti.gov/</a:t>
            </a:r>
          </a:p>
        </p:txBody>
      </p:sp>
      <p:sp>
        <p:nvSpPr>
          <p:cNvPr id="14" name="Text Placeholder 13"/>
          <p:cNvSpPr>
            <a:spLocks noGrp="1"/>
          </p:cNvSpPr>
          <p:nvPr>
            <p:ph type="body" sz="quarter" idx="11"/>
          </p:nvPr>
        </p:nvSpPr>
        <p:spPr>
          <a:xfrm>
            <a:off x="409576" y="1389063"/>
            <a:ext cx="5212292" cy="4662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Picture Placeholder 11"/>
          <p:cNvSpPr>
            <a:spLocks noGrp="1"/>
          </p:cNvSpPr>
          <p:nvPr>
            <p:ph type="pic" sz="quarter" idx="12"/>
          </p:nvPr>
        </p:nvSpPr>
        <p:spPr>
          <a:xfrm>
            <a:off x="5856088" y="1"/>
            <a:ext cx="6335912" cy="6263859"/>
          </a:xfrm>
          <a:custGeom>
            <a:avLst/>
            <a:gdLst>
              <a:gd name="connsiteX0" fmla="*/ 6335911 w 6335912"/>
              <a:gd name="connsiteY0" fmla="*/ 2555883 h 6263859"/>
              <a:gd name="connsiteX1" fmla="*/ 6335911 w 6335912"/>
              <a:gd name="connsiteY1" fmla="*/ 4093940 h 6263859"/>
              <a:gd name="connsiteX2" fmla="*/ 2473897 w 6335912"/>
              <a:gd name="connsiteY2" fmla="*/ 6182304 h 6263859"/>
              <a:gd name="connsiteX3" fmla="*/ 1634032 w 6335912"/>
              <a:gd name="connsiteY3" fmla="*/ 6022415 h 6263859"/>
              <a:gd name="connsiteX4" fmla="*/ 1557097 w 6335912"/>
              <a:gd name="connsiteY4" fmla="*/ 5909031 h 6263859"/>
              <a:gd name="connsiteX5" fmla="*/ 1504339 w 6335912"/>
              <a:gd name="connsiteY5" fmla="*/ 5782574 h 6263859"/>
              <a:gd name="connsiteX6" fmla="*/ 1830371 w 6335912"/>
              <a:gd name="connsiteY6" fmla="*/ 4992231 h 6263859"/>
              <a:gd name="connsiteX7" fmla="*/ 6335912 w 6335912"/>
              <a:gd name="connsiteY7" fmla="*/ 1016220 h 6263859"/>
              <a:gd name="connsiteX8" fmla="*/ 6335912 w 6335912"/>
              <a:gd name="connsiteY8" fmla="*/ 2459009 h 6263859"/>
              <a:gd name="connsiteX9" fmla="*/ 936517 w 6335912"/>
              <a:gd name="connsiteY9" fmla="*/ 5378703 h 6263859"/>
              <a:gd name="connsiteX10" fmla="*/ 148674 w 6335912"/>
              <a:gd name="connsiteY10" fmla="*/ 5228717 h 6263859"/>
              <a:gd name="connsiteX11" fmla="*/ 76504 w 6335912"/>
              <a:gd name="connsiteY11" fmla="*/ 5122356 h 6263859"/>
              <a:gd name="connsiteX12" fmla="*/ 27015 w 6335912"/>
              <a:gd name="connsiteY12" fmla="*/ 5003733 h 6263859"/>
              <a:gd name="connsiteX13" fmla="*/ 332851 w 6335912"/>
              <a:gd name="connsiteY13" fmla="*/ 4262345 h 6263859"/>
              <a:gd name="connsiteX14" fmla="*/ 5370853 w 6335912"/>
              <a:gd name="connsiteY14" fmla="*/ 0 h 6263859"/>
              <a:gd name="connsiteX15" fmla="*/ 6335912 w 6335912"/>
              <a:gd name="connsiteY15" fmla="*/ 0 h 6263859"/>
              <a:gd name="connsiteX16" fmla="*/ 6335910 w 6335912"/>
              <a:gd name="connsiteY16" fmla="*/ 920939 h 6263859"/>
              <a:gd name="connsiteX17" fmla="*/ 1426128 w 6335912"/>
              <a:gd name="connsiteY17" fmla="*/ 3575878 h 6263859"/>
              <a:gd name="connsiteX18" fmla="*/ 638286 w 6335912"/>
              <a:gd name="connsiteY18" fmla="*/ 3425891 h 6263859"/>
              <a:gd name="connsiteX19" fmla="*/ 566116 w 6335912"/>
              <a:gd name="connsiteY19" fmla="*/ 3319531 h 6263859"/>
              <a:gd name="connsiteX20" fmla="*/ 516627 w 6335912"/>
              <a:gd name="connsiteY20" fmla="*/ 3200907 h 6263859"/>
              <a:gd name="connsiteX21" fmla="*/ 822463 w 6335912"/>
              <a:gd name="connsiteY21" fmla="*/ 2459519 h 6263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335912" h="6263859">
                <a:moveTo>
                  <a:pt x="6335911" y="2555883"/>
                </a:moveTo>
                <a:lnTo>
                  <a:pt x="6335911" y="4093940"/>
                </a:lnTo>
                <a:lnTo>
                  <a:pt x="2473897" y="6182304"/>
                </a:lnTo>
                <a:cubicBezTo>
                  <a:pt x="2186346" y="6337796"/>
                  <a:pt x="1836138" y="6263560"/>
                  <a:pt x="1634032" y="6022415"/>
                </a:cubicBezTo>
                <a:lnTo>
                  <a:pt x="1557097" y="5909031"/>
                </a:lnTo>
                <a:lnTo>
                  <a:pt x="1504339" y="5782574"/>
                </a:lnTo>
                <a:cubicBezTo>
                  <a:pt x="1413202" y="5481421"/>
                  <a:pt x="1542819" y="5147723"/>
                  <a:pt x="1830371" y="4992231"/>
                </a:cubicBezTo>
                <a:close/>
                <a:moveTo>
                  <a:pt x="6335912" y="1016220"/>
                </a:moveTo>
                <a:lnTo>
                  <a:pt x="6335912" y="2459009"/>
                </a:lnTo>
                <a:lnTo>
                  <a:pt x="936517" y="5378703"/>
                </a:lnTo>
                <a:cubicBezTo>
                  <a:pt x="666777" y="5524564"/>
                  <a:pt x="338262" y="5454925"/>
                  <a:pt x="148674" y="5228717"/>
                </a:cubicBezTo>
                <a:lnTo>
                  <a:pt x="76504" y="5122356"/>
                </a:lnTo>
                <a:lnTo>
                  <a:pt x="27015" y="5003733"/>
                </a:lnTo>
                <a:cubicBezTo>
                  <a:pt x="-58478" y="4721235"/>
                  <a:pt x="63112" y="4408205"/>
                  <a:pt x="332851" y="4262345"/>
                </a:cubicBezTo>
                <a:close/>
                <a:moveTo>
                  <a:pt x="5370853" y="0"/>
                </a:moveTo>
                <a:lnTo>
                  <a:pt x="6335912" y="0"/>
                </a:lnTo>
                <a:lnTo>
                  <a:pt x="6335910" y="920939"/>
                </a:lnTo>
                <a:lnTo>
                  <a:pt x="1426128" y="3575878"/>
                </a:lnTo>
                <a:cubicBezTo>
                  <a:pt x="1156389" y="3721738"/>
                  <a:pt x="827875" y="3652099"/>
                  <a:pt x="638286" y="3425891"/>
                </a:cubicBezTo>
                <a:lnTo>
                  <a:pt x="566116" y="3319531"/>
                </a:lnTo>
                <a:lnTo>
                  <a:pt x="516627" y="3200907"/>
                </a:lnTo>
                <a:cubicBezTo>
                  <a:pt x="431135" y="2918409"/>
                  <a:pt x="552724" y="2605379"/>
                  <a:pt x="822463" y="2459519"/>
                </a:cubicBezTo>
                <a:close/>
              </a:path>
            </a:pathLst>
          </a:custGeom>
        </p:spPr>
        <p:txBody>
          <a:bodyPr wrap="square" anchor="ctr" anchorCtr="1">
            <a:noAutofit/>
          </a:bodyPr>
          <a:lstStyle>
            <a:lvl1pPr marL="0" indent="0">
              <a:buNone/>
              <a:defRPr/>
            </a:lvl1pPr>
          </a:lstStyle>
          <a:p>
            <a:r>
              <a:rPr lang="en-US"/>
              <a:t>Click icon to add picture</a:t>
            </a:r>
          </a:p>
        </p:txBody>
      </p:sp>
    </p:spTree>
    <p:extLst>
      <p:ext uri="{BB962C8B-B14F-4D97-AF65-F5344CB8AC3E}">
        <p14:creationId xmlns:p14="http://schemas.microsoft.com/office/powerpoint/2010/main" val="3904941660"/>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6096000" y="1"/>
            <a:ext cx="6095999" cy="6324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2" name="Title 1"/>
          <p:cNvSpPr>
            <a:spLocks noGrp="1"/>
          </p:cNvSpPr>
          <p:nvPr>
            <p:ph type="title" hasCustomPrompt="1"/>
          </p:nvPr>
        </p:nvSpPr>
        <p:spPr>
          <a:xfrm>
            <a:off x="361950" y="352977"/>
            <a:ext cx="5448300" cy="1418889"/>
          </a:xfrm>
        </p:spPr>
        <p:txBody>
          <a:bodyPr anchor="b"/>
          <a:lstStyle>
            <a:lvl1pPr algn="ctr">
              <a:defRPr sz="3200"/>
            </a:lvl1pPr>
          </a:lstStyle>
          <a:p>
            <a:r>
              <a:rPr lang="en-US"/>
              <a:t>Click to edit title</a:t>
            </a:r>
          </a:p>
        </p:txBody>
      </p:sp>
      <p:sp>
        <p:nvSpPr>
          <p:cNvPr id="4" name="Text Placeholder 3"/>
          <p:cNvSpPr>
            <a:spLocks noGrp="1"/>
          </p:cNvSpPr>
          <p:nvPr>
            <p:ph type="body" sz="half" idx="2"/>
          </p:nvPr>
        </p:nvSpPr>
        <p:spPr>
          <a:xfrm>
            <a:off x="361950" y="2043953"/>
            <a:ext cx="5448300" cy="382503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Rectangle 9">
            <a:extLst>
              <a:ext uri="{FF2B5EF4-FFF2-40B4-BE49-F238E27FC236}">
                <a16:creationId xmlns:a16="http://schemas.microsoft.com/office/drawing/2014/main" xmlns="" id="{9D265990-C2AC-43F4-A5F5-C94F93DD392D}"/>
              </a:ext>
            </a:extLst>
          </p:cNvPr>
          <p:cNvSpPr/>
          <p:nvPr userDrawn="1"/>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835B6AD7-18B8-4C9C-AA70-ABD830A869AC}" type="slidenum">
              <a:rPr lang="en-US" smtClean="0"/>
              <a:pPr/>
              <a:t>‹#›</a:t>
            </a:fld>
            <a:endParaRPr lang="en-US"/>
          </a:p>
        </p:txBody>
      </p:sp>
      <p:pic>
        <p:nvPicPr>
          <p:cNvPr id="12" name="Picture 11"/>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12667" y="6373156"/>
            <a:ext cx="2149533" cy="394974"/>
          </a:xfrm>
          <a:prstGeom prst="rect">
            <a:avLst/>
          </a:prstGeom>
        </p:spPr>
      </p:pic>
      <p:sp>
        <p:nvSpPr>
          <p:cNvPr id="13" name="TextBox 12"/>
          <p:cNvSpPr txBox="1"/>
          <p:nvPr userDrawn="1"/>
        </p:nvSpPr>
        <p:spPr>
          <a:xfrm>
            <a:off x="9719079" y="6398798"/>
            <a:ext cx="247292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https://science.osti.gov/</a:t>
            </a:r>
          </a:p>
        </p:txBody>
      </p:sp>
    </p:spTree>
    <p:extLst>
      <p:ext uri="{BB962C8B-B14F-4D97-AF65-F5344CB8AC3E}">
        <p14:creationId xmlns:p14="http://schemas.microsoft.com/office/powerpoint/2010/main" val="1968447206"/>
      </p:ext>
    </p:extLst>
  </p:cSld>
  <p:clrMapOvr>
    <a:masterClrMapping/>
  </p:clrMapOvr>
  <p:hf hdr="0" dt="0"/>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8791" y="177283"/>
            <a:ext cx="11317044" cy="801663"/>
          </a:xfrm>
          <a:prstGeom prst="rect">
            <a:avLst/>
          </a:prstGeom>
        </p:spPr>
        <p:txBody>
          <a:bodyPr vert="horz" lIns="91440" tIns="45720" rIns="91440" bIns="45720" rtlCol="0" anchor="ctr">
            <a:normAutofit/>
          </a:bodyPr>
          <a:lstStyle/>
          <a:p>
            <a:r>
              <a:rPr lang="en-US"/>
              <a:t>Click to edit title</a:t>
            </a:r>
          </a:p>
        </p:txBody>
      </p:sp>
      <p:sp>
        <p:nvSpPr>
          <p:cNvPr id="3" name="Text Placeholder 2"/>
          <p:cNvSpPr>
            <a:spLocks noGrp="1"/>
          </p:cNvSpPr>
          <p:nvPr>
            <p:ph type="body" idx="1"/>
          </p:nvPr>
        </p:nvSpPr>
        <p:spPr>
          <a:xfrm>
            <a:off x="408791" y="1194099"/>
            <a:ext cx="11317044" cy="498286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835B6AD7-18B8-4C9C-AA70-ABD830A869AC}" type="slidenum">
              <a:rPr lang="en-US" smtClean="0"/>
              <a:pPr/>
              <a:t>‹#›</a:t>
            </a:fld>
            <a:endParaRPr lang="en-US"/>
          </a:p>
        </p:txBody>
      </p:sp>
    </p:spTree>
    <p:extLst>
      <p:ext uri="{BB962C8B-B14F-4D97-AF65-F5344CB8AC3E}">
        <p14:creationId xmlns:p14="http://schemas.microsoft.com/office/powerpoint/2010/main" val="412040447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dt="0"/>
  <p:txStyles>
    <p:titleStyle>
      <a:lvl1pPr algn="l" defTabSz="914400" rtl="0" eaLnBrk="1" latinLnBrk="0" hangingPunct="1">
        <a:lnSpc>
          <a:spcPct val="90000"/>
        </a:lnSpc>
        <a:spcBef>
          <a:spcPct val="0"/>
        </a:spcBef>
        <a:buNone/>
        <a:defRPr sz="4000" b="1" kern="1200">
          <a:solidFill>
            <a:schemeClr val="tx1"/>
          </a:solidFill>
          <a:latin typeface="+mj-lt"/>
          <a:ea typeface="Segoe UI Black" panose="020B0A02040204020203" pitchFamily="34" charset="0"/>
          <a:cs typeface="+mj-cs"/>
        </a:defRPr>
      </a:lvl1pPr>
    </p:titleStyle>
    <p:bodyStyle>
      <a:lvl1pPr marL="228600" indent="-228600" algn="l" defTabSz="914400" rtl="0" eaLnBrk="1" latinLnBrk="0" hangingPunct="1">
        <a:lnSpc>
          <a:spcPct val="90000"/>
        </a:lnSpc>
        <a:spcBef>
          <a:spcPts val="1000"/>
        </a:spcBef>
        <a:buClrTx/>
        <a:buFont typeface="Arial" panose="020B0604020202020204" pitchFamily="34" charset="0"/>
        <a:buChar char="•"/>
        <a:defRPr sz="2400" kern="1200">
          <a:solidFill>
            <a:schemeClr val="tx1"/>
          </a:solidFill>
          <a:latin typeface="Avenir Next LT Pro" panose="020B0504020202020204" pitchFamily="34" charset="0"/>
          <a:ea typeface="+mn-ea"/>
          <a:cs typeface="+mn-cs"/>
        </a:defRPr>
      </a:lvl1pPr>
      <a:lvl2pPr marL="685800" indent="-228600" algn="l" defTabSz="914400" rtl="0" eaLnBrk="1" latinLnBrk="0" hangingPunct="1">
        <a:lnSpc>
          <a:spcPct val="90000"/>
        </a:lnSpc>
        <a:spcBef>
          <a:spcPts val="500"/>
        </a:spcBef>
        <a:buClrTx/>
        <a:buFontTx/>
        <a:buChar char="◦"/>
        <a:defRPr sz="2000" kern="1200">
          <a:solidFill>
            <a:schemeClr val="tx1"/>
          </a:solidFill>
          <a:latin typeface="Avenir Next LT Pro" panose="020B0504020202020204" pitchFamily="34" charset="0"/>
          <a:ea typeface="+mn-ea"/>
          <a:cs typeface="+mn-cs"/>
        </a:defRPr>
      </a:lvl2pPr>
      <a:lvl3pPr marL="1143000" indent="-228600" algn="l" defTabSz="914400" rtl="0" eaLnBrk="1" latinLnBrk="0" hangingPunct="1">
        <a:lnSpc>
          <a:spcPct val="90000"/>
        </a:lnSpc>
        <a:spcBef>
          <a:spcPts val="500"/>
        </a:spcBef>
        <a:buClrTx/>
        <a:buFont typeface="Wingdings" panose="05000000000000000000" pitchFamily="2" charset="2"/>
        <a:buChar char="§"/>
        <a:defRPr sz="1800" kern="1200">
          <a:solidFill>
            <a:schemeClr val="tx1"/>
          </a:solidFill>
          <a:latin typeface="Avenir Next LT Pro" panose="020B05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venir Next LT Pro" panose="020B05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venir Next LT Pro" panose="020B05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jpeg"/><Relationship Id="rId6" Type="http://schemas.openxmlformats.org/officeDocument/2006/relationships/image" Target="../media/image8.png"/><Relationship Id="rId7" Type="http://schemas.openxmlformats.org/officeDocument/2006/relationships/image" Target="../media/image9.png"/><Relationship Id="rId8" Type="http://schemas.openxmlformats.org/officeDocument/2006/relationships/image" Target="../media/image10.png"/><Relationship Id="rId9" Type="http://schemas.microsoft.com/office/2018/10/relationships/comments" Target="../comments/modernComment_79B_BB2FDEA4.xm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xmlns="" id="{0AA899E0-809B-46E5-9CA7-368D37C42E37}"/>
              </a:ext>
            </a:extLst>
          </p:cNvPr>
          <p:cNvSpPr>
            <a:spLocks noGrp="1"/>
          </p:cNvSpPr>
          <p:nvPr>
            <p:ph type="sldNum" sz="quarter" idx="12"/>
          </p:nvPr>
        </p:nvSpPr>
        <p:spPr>
          <a:xfrm>
            <a:off x="11436808" y="6308056"/>
            <a:ext cx="576296" cy="365125"/>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accent1">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6CA2777-A89F-4130-B308-73BB65955918}" type="slidenum">
              <a:rPr kumimoji="0" lang="en-US" sz="1000" b="0" i="0" u="none" strike="noStrike" kern="1200" cap="none" spc="0" normalizeH="0" baseline="0" noProof="0" smtClean="0">
                <a:ln>
                  <a:noFill/>
                </a:ln>
                <a:solidFill>
                  <a:srgbClr val="10436A">
                    <a:lumMod val="75000"/>
                  </a:srgbClr>
                </a:solidFill>
                <a:effectLst/>
                <a:uLnTx/>
                <a:uFillTx/>
                <a:latin typeface="AvenirNext LT Pro Regular"/>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sz="1000" b="0" i="0" u="none" strike="noStrike" kern="1200" cap="none" spc="0" normalizeH="0" baseline="0" noProof="0">
              <a:ln>
                <a:noFill/>
              </a:ln>
              <a:solidFill>
                <a:srgbClr val="0F3F66"/>
              </a:solidFill>
              <a:effectLst/>
              <a:uLnTx/>
              <a:uFillTx/>
              <a:latin typeface="Arial" charset="0"/>
              <a:ea typeface="+mn-ea"/>
              <a:cs typeface="+mn-cs"/>
            </a:endParaRPr>
          </a:p>
        </p:txBody>
      </p:sp>
      <p:sp>
        <p:nvSpPr>
          <p:cNvPr id="23" name="Rectangle 22">
            <a:extLst>
              <a:ext uri="{FF2B5EF4-FFF2-40B4-BE49-F238E27FC236}">
                <a16:creationId xmlns:a16="http://schemas.microsoft.com/office/drawing/2014/main" xmlns="" id="{61E319B0-40C1-4006-BDAD-053C6FD8ABA8}"/>
              </a:ext>
            </a:extLst>
          </p:cNvPr>
          <p:cNvSpPr/>
          <p:nvPr/>
        </p:nvSpPr>
        <p:spPr>
          <a:xfrm>
            <a:off x="96912" y="4985158"/>
            <a:ext cx="4173471" cy="1192634"/>
          </a:xfrm>
          <a:prstGeom prst="rect">
            <a:avLst/>
          </a:prstGeom>
          <a:noFill/>
        </p:spPr>
        <p:txBody>
          <a:bodyPr wrap="square">
            <a:spAutoFit/>
          </a:bodyPr>
          <a:lstStyle/>
          <a:p>
            <a:pPr lvl="0">
              <a:spcBef>
                <a:spcPts val="600"/>
              </a:spcBef>
              <a:buClrTx/>
              <a:defRPr/>
            </a:pPr>
            <a:r>
              <a:rPr lang="en-US" sz="1050" dirty="0">
                <a:latin typeface="+mn-lt"/>
              </a:rPr>
              <a:t>Z. Li, K.C. Ng, S. Anderson, M. </a:t>
            </a:r>
            <a:r>
              <a:rPr lang="en-US" sz="1050" dirty="0" err="1">
                <a:latin typeface="+mn-lt"/>
              </a:rPr>
              <a:t>Jaugstetter</a:t>
            </a:r>
            <a:r>
              <a:rPr lang="en-US" sz="1050" dirty="0">
                <a:latin typeface="+mn-lt"/>
              </a:rPr>
              <a:t>, M. Salmeron, M.C. Martin, H.A. Bechtel, and S.N. Gilbert Corder, “Electrochemical dynamics of imidazolium ionic liquids at graphene electrodes for energy storage applications,” </a:t>
            </a:r>
            <a:r>
              <a:rPr lang="en-US" sz="1050" i="1" dirty="0">
                <a:latin typeface="+mn-lt"/>
              </a:rPr>
              <a:t>Nano Energy</a:t>
            </a:r>
            <a:r>
              <a:rPr lang="en-US" sz="1050" b="1" dirty="0">
                <a:latin typeface="+mn-lt"/>
              </a:rPr>
              <a:t> 151</a:t>
            </a:r>
            <a:r>
              <a:rPr lang="en-US" sz="1050" dirty="0">
                <a:latin typeface="+mn-lt"/>
              </a:rPr>
              <a:t>, 111785 (2026), doi:10.1016/j.nanoen.2026.111785</a:t>
            </a:r>
            <a:r>
              <a:rPr lang="en-US" dirty="0"/>
              <a:t>.</a:t>
            </a:r>
          </a:p>
          <a:p>
            <a:pPr lvl="0">
              <a:spcBef>
                <a:spcPts val="600"/>
              </a:spcBef>
              <a:buClrTx/>
              <a:defRPr/>
            </a:pPr>
            <a:r>
              <a:rPr lang="en-US" sz="1050" kern="1200" dirty="0">
                <a:solidFill>
                  <a:prstClr val="black"/>
                </a:solidFill>
                <a:latin typeface="AvenirNext LT Pro Regular"/>
                <a:cs typeface="Arial" panose="020B0604020202020204" pitchFamily="34" charset="0"/>
              </a:rPr>
              <a:t>Work was performed at ALS/LBNL. </a:t>
            </a:r>
          </a:p>
        </p:txBody>
      </p:sp>
      <p:sp>
        <p:nvSpPr>
          <p:cNvPr id="11" name="Title 1">
            <a:extLst>
              <a:ext uri="{FF2B5EF4-FFF2-40B4-BE49-F238E27FC236}">
                <a16:creationId xmlns:a16="http://schemas.microsoft.com/office/drawing/2014/main" xmlns="" id="{D7747B4D-9046-8D0D-DAD5-B6C30624EFD2}"/>
              </a:ext>
            </a:extLst>
          </p:cNvPr>
          <p:cNvSpPr>
            <a:spLocks noGrp="1"/>
          </p:cNvSpPr>
          <p:nvPr>
            <p:ph type="title"/>
          </p:nvPr>
        </p:nvSpPr>
        <p:spPr>
          <a:xfrm>
            <a:off x="145053" y="23286"/>
            <a:ext cx="11901893" cy="902525"/>
          </a:xfrm>
        </p:spPr>
        <p:txBody>
          <a:bodyPr>
            <a:normAutofit/>
          </a:bodyPr>
          <a:lstStyle/>
          <a:p>
            <a:pPr algn="ctr"/>
            <a:r>
              <a:rPr lang="en-US" sz="2800" dirty="0"/>
              <a:t>Infrared </a:t>
            </a:r>
            <a:r>
              <a:rPr lang="en-US" sz="2800" dirty="0" err="1"/>
              <a:t>Nanospectroscopy</a:t>
            </a:r>
            <a:r>
              <a:rPr lang="en-US" sz="2800" dirty="0"/>
              <a:t> Reveals Behaviors of Ionic Liquids</a:t>
            </a:r>
          </a:p>
        </p:txBody>
      </p:sp>
      <p:sp>
        <p:nvSpPr>
          <p:cNvPr id="7" name="Rectangle 35">
            <a:extLst>
              <a:ext uri="{FF2B5EF4-FFF2-40B4-BE49-F238E27FC236}">
                <a16:creationId xmlns:a16="http://schemas.microsoft.com/office/drawing/2014/main" xmlns="" id="{322F0C1E-BB76-835D-DB74-01D75D303C0B}"/>
              </a:ext>
            </a:extLst>
          </p:cNvPr>
          <p:cNvSpPr>
            <a:spLocks noChangeArrowheads="1"/>
          </p:cNvSpPr>
          <p:nvPr/>
        </p:nvSpPr>
        <p:spPr bwMode="auto">
          <a:xfrm>
            <a:off x="4222241" y="712511"/>
            <a:ext cx="7954568" cy="501162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p>
            <a:pPr marL="0" marR="0" lvl="0" indent="0" algn="l" defTabSz="914400" rtl="0" eaLnBrk="1" fontAlgn="base" latinLnBrk="0" hangingPunct="1">
              <a:lnSpc>
                <a:spcPct val="100000"/>
              </a:lnSpc>
              <a:spcBef>
                <a:spcPct val="0"/>
              </a:spcBef>
              <a:spcAft>
                <a:spcPts val="30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venirNext LT Pro Bold"/>
                <a:ea typeface="Calibri" pitchFamily="34" charset="0"/>
                <a:cs typeface="Calibri"/>
              </a:rPr>
              <a:t>Scientific Achievement</a:t>
            </a:r>
          </a:p>
          <a:p>
            <a:pPr marL="114300" lvl="0" fontAlgn="base">
              <a:spcBef>
                <a:spcPct val="0"/>
              </a:spcBef>
              <a:spcAft>
                <a:spcPts val="600"/>
              </a:spcAft>
              <a:buClrTx/>
              <a:defRPr/>
            </a:pPr>
            <a:r>
              <a:rPr lang="en-US" sz="2200" kern="1200" dirty="0">
                <a:solidFill>
                  <a:prstClr val="black"/>
                </a:solidFill>
                <a:latin typeface="AvenirNext LT Pro Bold"/>
              </a:rPr>
              <a:t>Researchers detected molecular behaviors of ionic liquids on the nanoscale under varying charge bias conditions.</a:t>
            </a:r>
          </a:p>
          <a:p>
            <a:pPr marL="0" marR="0" lvl="0" indent="0" algn="l" defTabSz="914400" rtl="0" eaLnBrk="1" fontAlgn="base" latinLnBrk="0" hangingPunct="1">
              <a:lnSpc>
                <a:spcPct val="100000"/>
              </a:lnSpc>
              <a:spcBef>
                <a:spcPct val="0"/>
              </a:spcBef>
              <a:spcAft>
                <a:spcPts val="300"/>
              </a:spcAft>
              <a:buClrTx/>
              <a:buSzTx/>
              <a:buFontTx/>
              <a:buNone/>
              <a:tabLst/>
              <a:defRPr/>
            </a:pPr>
            <a:r>
              <a:rPr kumimoji="0" lang="en-US" altLang="ja-JP" sz="2400" b="1" i="0" u="none" strike="noStrike" kern="1200" cap="none" spc="0" normalizeH="0" baseline="0" noProof="0" dirty="0">
                <a:ln>
                  <a:noFill/>
                </a:ln>
                <a:solidFill>
                  <a:prstClr val="black"/>
                </a:solidFill>
                <a:effectLst/>
                <a:uLnTx/>
                <a:uFillTx/>
                <a:latin typeface="AvenirNext LT Pro Bold"/>
                <a:ea typeface="Calibri" pitchFamily="34" charset="0"/>
                <a:cs typeface="Calibri"/>
              </a:rPr>
              <a:t>Significance </a:t>
            </a:r>
            <a:r>
              <a:rPr kumimoji="0" lang="en-US" altLang="ja-JP" sz="2400" b="1" i="0" u="none" strike="noStrike" kern="1200" cap="none" spc="0" normalizeH="0" baseline="0" noProof="0" dirty="0">
                <a:ln>
                  <a:noFill/>
                </a:ln>
                <a:solidFill>
                  <a:prstClr val="black"/>
                </a:solidFill>
                <a:effectLst/>
                <a:uLnTx/>
                <a:uFillTx/>
                <a:latin typeface="AvenirNext LT Pro Bold"/>
                <a:ea typeface="Calibri" panose="020F0502020204030204" pitchFamily="34" charset="0"/>
                <a:cs typeface="Calibri" panose="020F0502020204030204" pitchFamily="34" charset="0"/>
              </a:rPr>
              <a:t>and</a:t>
            </a:r>
            <a:r>
              <a:rPr kumimoji="0" lang="en-US" altLang="ja-JP" sz="2400" b="1" i="0" u="none" strike="noStrike" kern="1200" cap="none" spc="0" normalizeH="0" baseline="0" noProof="0" dirty="0">
                <a:ln>
                  <a:noFill/>
                </a:ln>
                <a:solidFill>
                  <a:prstClr val="black"/>
                </a:solidFill>
                <a:effectLst/>
                <a:uLnTx/>
                <a:uFillTx/>
                <a:latin typeface="AvenirNext LT Pro Bold"/>
                <a:ea typeface="Calibri" pitchFamily="34" charset="0"/>
                <a:cs typeface="Calibri"/>
              </a:rPr>
              <a:t> Impact</a:t>
            </a:r>
          </a:p>
          <a:p>
            <a:pPr marL="114300" lvl="0" fontAlgn="base">
              <a:spcBef>
                <a:spcPct val="0"/>
              </a:spcBef>
              <a:spcAft>
                <a:spcPts val="600"/>
              </a:spcAft>
              <a:buClrTx/>
              <a:defRPr/>
            </a:pPr>
            <a:r>
              <a:rPr lang="en-US" sz="2200" kern="1200" dirty="0">
                <a:solidFill>
                  <a:prstClr val="black"/>
                </a:solidFill>
                <a:latin typeface="AvenirNext LT Pro Bold"/>
                <a:ea typeface="+mn-ea"/>
                <a:cs typeface="+mn-cs"/>
              </a:rPr>
              <a:t>The insights inform the targeted design of high-performance ionic-liquid-based electrolytes for energy storage devices.</a:t>
            </a:r>
          </a:p>
          <a:p>
            <a:pPr marL="0" marR="0" lvl="0" indent="0" algn="l" defTabSz="914400" rtl="0" eaLnBrk="1" fontAlgn="base" latinLnBrk="0" hangingPunct="1">
              <a:lnSpc>
                <a:spcPct val="100000"/>
              </a:lnSpc>
              <a:spcBef>
                <a:spcPct val="0"/>
              </a:spcBef>
              <a:spcAft>
                <a:spcPts val="400"/>
              </a:spcAft>
              <a:buClrTx/>
              <a:buSzTx/>
              <a:buFontTx/>
              <a:buNone/>
              <a:tabLst/>
              <a:defRPr/>
            </a:pPr>
            <a:r>
              <a:rPr kumimoji="0" lang="en-US" altLang="ja-JP" sz="2200" b="1" i="0" u="none" strike="noStrike" kern="1200" cap="none" spc="0" normalizeH="0" baseline="0" noProof="0" dirty="0">
                <a:ln>
                  <a:noFill/>
                </a:ln>
                <a:solidFill>
                  <a:prstClr val="black"/>
                </a:solidFill>
                <a:effectLst/>
                <a:uLnTx/>
                <a:uFillTx/>
                <a:latin typeface="AvenirNext LT Pro Bold"/>
                <a:ea typeface="Calibri" pitchFamily="34" charset="0"/>
                <a:cs typeface="Calibri"/>
              </a:rPr>
              <a:t>Research Details</a:t>
            </a:r>
          </a:p>
          <a:p>
            <a:pPr marL="288925" lvl="1" indent="-165100" fontAlgn="base">
              <a:spcAft>
                <a:spcPts val="200"/>
              </a:spcAft>
              <a:buClrTx/>
              <a:buFont typeface="Arial" panose="020B0604020202020204" pitchFamily="34" charset="0"/>
              <a:buChar char="•"/>
              <a:defRPr/>
            </a:pPr>
            <a:r>
              <a:rPr lang="en-US" altLang="ja-JP" sz="2000" kern="1200" dirty="0">
                <a:solidFill>
                  <a:prstClr val="black"/>
                </a:solidFill>
                <a:latin typeface="AvenirNext LT Pro Bold"/>
                <a:ea typeface="+mn-ea"/>
                <a:cs typeface="Calibri"/>
              </a:rPr>
              <a:t>First use of synchrotron infrared </a:t>
            </a:r>
            <a:r>
              <a:rPr lang="en-US" altLang="ja-JP" sz="2000" kern="1200" dirty="0" err="1">
                <a:solidFill>
                  <a:prstClr val="black"/>
                </a:solidFill>
                <a:latin typeface="AvenirNext LT Pro Bold"/>
                <a:ea typeface="+mn-ea"/>
                <a:cs typeface="Calibri"/>
              </a:rPr>
              <a:t>nanospectroscopy</a:t>
            </a:r>
            <a:r>
              <a:rPr lang="en-US" altLang="ja-JP" sz="2000" kern="1200" dirty="0">
                <a:solidFill>
                  <a:prstClr val="black"/>
                </a:solidFill>
                <a:latin typeface="AvenirNext LT Pro Bold"/>
                <a:ea typeface="+mn-ea"/>
                <a:cs typeface="Calibri"/>
              </a:rPr>
              <a:t> (SINS) to study ionic liquids uncovered molecular behaviors that correspond to key electrochemical properties.</a:t>
            </a:r>
          </a:p>
          <a:p>
            <a:pPr marL="288925" lvl="1" indent="-165100" fontAlgn="base">
              <a:spcAft>
                <a:spcPts val="200"/>
              </a:spcAft>
              <a:buClrTx/>
              <a:buFont typeface="Arial" panose="020B0604020202020204" pitchFamily="34" charset="0"/>
              <a:buChar char="•"/>
              <a:defRPr/>
            </a:pPr>
            <a:r>
              <a:rPr lang="en-US" altLang="ja-JP" sz="2000" kern="1200" dirty="0">
                <a:solidFill>
                  <a:prstClr val="black"/>
                </a:solidFill>
                <a:latin typeface="AvenirNext LT Pro Bold"/>
                <a:ea typeface="+mn-ea"/>
                <a:cs typeface="Calibri"/>
              </a:rPr>
              <a:t>Ions near electrode surfaces changed orientation under varying applied electrical bias conditions.</a:t>
            </a:r>
          </a:p>
          <a:p>
            <a:pPr marL="288925" lvl="1" indent="-165100" fontAlgn="base">
              <a:spcAft>
                <a:spcPts val="200"/>
              </a:spcAft>
              <a:buClrTx/>
              <a:buFont typeface="Arial" panose="020B0604020202020204" pitchFamily="34" charset="0"/>
              <a:buChar char="•"/>
              <a:defRPr/>
            </a:pPr>
            <a:r>
              <a:rPr lang="en-US" altLang="ja-JP" sz="2000" kern="1200" dirty="0">
                <a:solidFill>
                  <a:prstClr val="black"/>
                </a:solidFill>
                <a:latin typeface="AvenirNext LT Pro Bold"/>
                <a:ea typeface="+mn-ea"/>
                <a:cs typeface="Calibri"/>
              </a:rPr>
              <a:t>Ion size tuned the ionic liquid’s ability to form compact double layer structures, a critical property for capacitive performance.</a:t>
            </a:r>
          </a:p>
        </p:txBody>
      </p:sp>
      <p:pic>
        <p:nvPicPr>
          <p:cNvPr id="21" name="Picture 20" descr="0000_2016_ALS_Primary_Multiblue_SIgnature_RGB_ELCTRONIC.png">
            <a:extLst>
              <a:ext uri="{FF2B5EF4-FFF2-40B4-BE49-F238E27FC236}">
                <a16:creationId xmlns:a16="http://schemas.microsoft.com/office/drawing/2014/main" xmlns="" id="{E91A8843-D6D1-83BD-ED73-598872EC52B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10993004" y="5778986"/>
            <a:ext cx="761505" cy="512552"/>
          </a:xfrm>
          <a:prstGeom prst="rect">
            <a:avLst/>
          </a:prstGeom>
        </p:spPr>
      </p:pic>
      <p:pic>
        <p:nvPicPr>
          <p:cNvPr id="22" name="Picture 21">
            <a:extLst>
              <a:ext uri="{FF2B5EF4-FFF2-40B4-BE49-F238E27FC236}">
                <a16:creationId xmlns:a16="http://schemas.microsoft.com/office/drawing/2014/main" xmlns="" id="{2426A68E-081E-2579-6CBC-3F109EEF0C6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01888" y="5815592"/>
            <a:ext cx="336124" cy="436336"/>
          </a:xfrm>
          <a:prstGeom prst="rect">
            <a:avLst/>
          </a:prstGeom>
        </p:spPr>
      </p:pic>
      <p:sp>
        <p:nvSpPr>
          <p:cNvPr id="5" name="TextBox 4">
            <a:extLst>
              <a:ext uri="{FF2B5EF4-FFF2-40B4-BE49-F238E27FC236}">
                <a16:creationId xmlns:a16="http://schemas.microsoft.com/office/drawing/2014/main" xmlns="" id="{49B2BCC9-030F-8595-73CD-F119708DF463}"/>
              </a:ext>
            </a:extLst>
          </p:cNvPr>
          <p:cNvSpPr txBox="1"/>
          <p:nvPr/>
        </p:nvSpPr>
        <p:spPr>
          <a:xfrm>
            <a:off x="96912" y="3439702"/>
            <a:ext cx="3986357" cy="1477328"/>
          </a:xfrm>
          <a:prstGeom prst="rect">
            <a:avLst/>
          </a:prstGeom>
          <a:noFill/>
        </p:spPr>
        <p:txBody>
          <a:bodyPr wrap="square" rtlCol="0">
            <a:spAutoFit/>
          </a:bodyPr>
          <a:lstStyle/>
          <a:p>
            <a:pPr lvl="0" fontAlgn="base">
              <a:spcBef>
                <a:spcPct val="0"/>
              </a:spcBef>
              <a:spcAft>
                <a:spcPct val="0"/>
              </a:spcAft>
              <a:buClrTx/>
              <a:defRPr/>
            </a:pPr>
            <a:r>
              <a:rPr lang="en-US" sz="1500" kern="1200" dirty="0">
                <a:solidFill>
                  <a:prstClr val="black"/>
                </a:solidFill>
                <a:latin typeface="AvenirNext LT Pro Regular"/>
                <a:ea typeface="+mn-ea"/>
                <a:cs typeface="+mn-cs"/>
              </a:rPr>
              <a:t>SINS spectral data obtained at ALS Beamline 5.4 revealed cation dynamics in a sample ionic liquid at the electrode surface under varying charge bias conditions. Blue arrows highlight changes in absorption intensity in response to applied electrode bias. (Credit: </a:t>
            </a:r>
            <a:r>
              <a:rPr lang="en-US" sz="1500" kern="1200" dirty="0" err="1">
                <a:solidFill>
                  <a:prstClr val="black"/>
                </a:solidFill>
                <a:latin typeface="AvenirNext LT Pro Regular"/>
                <a:ea typeface="+mn-ea"/>
                <a:cs typeface="+mn-cs"/>
              </a:rPr>
              <a:t>Zixuan</a:t>
            </a:r>
            <a:r>
              <a:rPr lang="en-US" sz="1500" kern="1200" dirty="0">
                <a:solidFill>
                  <a:prstClr val="black"/>
                </a:solidFill>
                <a:latin typeface="AvenirNext LT Pro Regular"/>
                <a:ea typeface="+mn-ea"/>
                <a:cs typeface="+mn-cs"/>
              </a:rPr>
              <a:t> Li/Berkeley Lab)</a:t>
            </a:r>
          </a:p>
        </p:txBody>
      </p:sp>
      <p:pic>
        <p:nvPicPr>
          <p:cNvPr id="29" name="Google Shape;110;g3bf9c373a32_0_0">
            <a:extLst>
              <a:ext uri="{FF2B5EF4-FFF2-40B4-BE49-F238E27FC236}">
                <a16:creationId xmlns:a16="http://schemas.microsoft.com/office/drawing/2014/main" xmlns="" id="{F73B3B3E-3CB1-5F42-8C4B-39203539D6E2}"/>
              </a:ext>
            </a:extLst>
          </p:cNvPr>
          <p:cNvPicPr preferRelativeResize="0"/>
          <p:nvPr/>
        </p:nvPicPr>
        <p:blipFill>
          <a:blip r:embed="rId5">
            <a:extLst>
              <a:ext uri="{28A0092B-C50C-407E-A947-70E740481C1C}">
                <a14:useLocalDpi xmlns:a14="http://schemas.microsoft.com/office/drawing/2010/main" val="0"/>
              </a:ext>
            </a:extLst>
          </a:blip>
          <a:stretch>
            <a:fillRect/>
          </a:stretch>
        </p:blipFill>
        <p:spPr>
          <a:xfrm>
            <a:off x="212775" y="1117037"/>
            <a:ext cx="3712186" cy="2064368"/>
          </a:xfrm>
          <a:prstGeom prst="rect">
            <a:avLst/>
          </a:prstGeom>
          <a:noFill/>
          <a:ln>
            <a:noFill/>
          </a:ln>
        </p:spPr>
      </p:pic>
      <p:pic>
        <p:nvPicPr>
          <p:cNvPr id="2" name="Picture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820253" y="5835816"/>
            <a:ext cx="1526643" cy="423823"/>
          </a:xfrm>
          <a:prstGeom prst="rect">
            <a:avLst/>
          </a:prstGeom>
        </p:spPr>
      </p:pic>
      <p:pic>
        <p:nvPicPr>
          <p:cNvPr id="4" name="Picture 3"/>
          <p:cNvPicPr>
            <a:picLocks noChangeAspect="1"/>
          </p:cNvPicPr>
          <p:nvPr/>
        </p:nvPicPr>
        <p:blipFill rotWithShape="1">
          <a:blip r:embed="rId7">
            <a:extLst>
              <a:ext uri="{28A0092B-C50C-407E-A947-70E740481C1C}">
                <a14:useLocalDpi xmlns:a14="http://schemas.microsoft.com/office/drawing/2010/main" val="0"/>
              </a:ext>
            </a:extLst>
          </a:blip>
          <a:srcRect l="9494" t="27193" r="8882" b="34216"/>
          <a:stretch/>
        </p:blipFill>
        <p:spPr>
          <a:xfrm>
            <a:off x="7270955" y="5835816"/>
            <a:ext cx="1394306" cy="422121"/>
          </a:xfrm>
          <a:prstGeom prst="rect">
            <a:avLst/>
          </a:prstGeom>
        </p:spPr>
      </p:pic>
      <p:pic>
        <p:nvPicPr>
          <p:cNvPr id="6" name="Picture 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841774" y="5813935"/>
            <a:ext cx="1298803" cy="437994"/>
          </a:xfrm>
          <a:prstGeom prst="rect">
            <a:avLst/>
          </a:prstGeom>
        </p:spPr>
      </p:pic>
    </p:spTree>
    <p:extLst>
      <p:ext uri="{BB962C8B-B14F-4D97-AF65-F5344CB8AC3E}">
        <p14:creationId xmlns:p14="http://schemas.microsoft.com/office/powerpoint/2010/main" val="3140476580"/>
      </p:ext>
    </p:extLst>
  </p:cSld>
  <p:clrMapOvr>
    <a:masterClrMapping/>
  </p:clrMapOvr>
  <p:extLst mod="1">
    <p:ext uri="{6950BFC3-D8DA-4A85-94F7-54DA5524770B}">
      <p188:commentRel xmlns:p188="http://schemas.microsoft.com/office/powerpoint/2018/8/main" xmlns="" r:id="rId9"/>
    </p:ext>
  </p:extLst>
</p:sld>
</file>

<file path=ppt/theme/theme1.xml><?xml version="1.0" encoding="utf-8"?>
<a:theme xmlns:a="http://schemas.openxmlformats.org/drawingml/2006/main" name="1_Office Theme">
  <a:themeElements>
    <a:clrScheme name="New Science">
      <a:dk1>
        <a:sysClr val="windowText" lastClr="000000"/>
      </a:dk1>
      <a:lt1>
        <a:sysClr val="window" lastClr="FFFFFF"/>
      </a:lt1>
      <a:dk2>
        <a:srgbClr val="44546A"/>
      </a:dk2>
      <a:lt2>
        <a:srgbClr val="E7E6E6"/>
      </a:lt2>
      <a:accent1>
        <a:srgbClr val="10436A"/>
      </a:accent1>
      <a:accent2>
        <a:srgbClr val="92DCE5"/>
      </a:accent2>
      <a:accent3>
        <a:srgbClr val="D64933"/>
      </a:accent3>
      <a:accent4>
        <a:srgbClr val="7C7C7C"/>
      </a:accent4>
      <a:accent5>
        <a:srgbClr val="EFCB68"/>
      </a:accent5>
      <a:accent6>
        <a:srgbClr val="70AD47"/>
      </a:accent6>
      <a:hlink>
        <a:srgbClr val="0563C1"/>
      </a:hlink>
      <a:folHlink>
        <a:srgbClr val="954F72"/>
      </a:folHlink>
    </a:clrScheme>
    <a:fontScheme name="SC new">
      <a:majorFont>
        <a:latin typeface="AvenirNext LT Pro Bold"/>
        <a:ea typeface=""/>
        <a:cs typeface=""/>
      </a:majorFont>
      <a:minorFont>
        <a:latin typeface="AvenirNext LT Pro Regula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SC PowerPoint base template for staff.potx" id="{4612F961-56E9-4EB7-9A44-11671DE64C64}" vid="{D4CA479C-CAD5-4C1B-93CE-2627735869DC}"/>
    </a:ext>
  </a:ext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27726</TotalTime>
  <Words>562</Words>
  <Application>Microsoft Macintosh PowerPoint</Application>
  <PresentationFormat>Widescreen</PresentationFormat>
  <Paragraphs>25</Paragraphs>
  <Slides>1</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 Black</vt:lpstr>
      <vt:lpstr>Avenir Next LT Pro</vt:lpstr>
      <vt:lpstr>AvenirNext LT Pro Bold</vt:lpstr>
      <vt:lpstr>AvenirNext LT Pro Regular</vt:lpstr>
      <vt:lpstr>Calibri</vt:lpstr>
      <vt:lpstr>Segoe UI Black</vt:lpstr>
      <vt:lpstr>Wingdings</vt:lpstr>
      <vt:lpstr>Arial</vt:lpstr>
      <vt:lpstr>1_Office Theme</vt:lpstr>
      <vt:lpstr>Infrared Nanospectroscopy Reveals Behaviors of Ionic Liquids</vt:lpstr>
    </vt:vector>
  </TitlesOfParts>
  <LinksUpToDate>false</LinksUpToDate>
  <SharedDoc>false</SharedDoc>
  <HyperlinksChanged>false</HyperlinksChanged>
  <AppVersion>15.0037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Thin Film Coating Boosts X-ray Instrument Performance</dc:title>
  <dc:creator>Houston, Karyn (EXT)</dc:creator>
  <cp:lastModifiedBy>Maritte O'Gallagher</cp:lastModifiedBy>
  <cp:revision>78</cp:revision>
  <dcterms:created xsi:type="dcterms:W3CDTF">2023-07-20T14:08:23Z</dcterms:created>
  <dcterms:modified xsi:type="dcterms:W3CDTF">2026-04-13T23:28:06Z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0x010100D0BF6F177D6D67458FBB47B7752A5A77</vt:lpwstr>
  </property>
  <property fmtid="{D5CDD505-2E9C-101B-9397-08002B2CF9AE}" pid="3" name="MediaServiceImageTags">
    <vt:lpwstr/>
  </property>
  <property fmtid="{D5CDD505-2E9C-101B-9397-08002B2CF9AE}" pid="4" name="ComplianceAssetId">
    <vt:lpwstr/>
  </property>
  <property fmtid="{D5CDD505-2E9C-101B-9397-08002B2CF9AE}" pid="5" name="_ExtendedDescription">
    <vt:lpwstr/>
  </property>
  <property fmtid="{D5CDD505-2E9C-101B-9397-08002B2CF9AE}" pid="6" name="_activity">
    <vt:lpwstr>{"FileActivityType":"9","FileActivityTimeStamp":"2023-08-30T15:28:56.170Z","FileActivityUsersOnPage":[{"DisplayName":"Houston, Karyn (EXT)","Id":"karyn.houston@science.doe.gov"},{"DisplayName":"Klausing, Kathleen","Id":"kathleen.klausing@science.doe.gov"}</vt:lpwstr>
  </property>
  <property fmtid="{D5CDD505-2E9C-101B-9397-08002B2CF9AE}" pid="7" name="TriggerFlowInfo">
    <vt:lpwstr/>
  </property>
</Properties>
</file>