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194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86" autoAdjust="0"/>
    <p:restoredTop sz="68116"/>
  </p:normalViewPr>
  <p:slideViewPr>
    <p:cSldViewPr snapToGrid="0">
      <p:cViewPr varScale="1">
        <p:scale>
          <a:sx n="75" d="100"/>
          <a:sy n="75" d="100"/>
        </p:scale>
        <p:origin x="1496" y="168"/>
      </p:cViewPr>
      <p:guideLst/>
    </p:cSldViewPr>
  </p:slideViewPr>
  <p:outlineViewPr>
    <p:cViewPr>
      <p:scale>
        <a:sx n="33" d="100"/>
        <a:sy n="33" d="100"/>
      </p:scale>
      <p:origin x="0" y="0"/>
    </p:cViewPr>
  </p:outlineViewPr>
  <p:notesTextViewPr>
    <p:cViewPr>
      <p:scale>
        <a:sx n="1" d="1"/>
        <a:sy n="1" d="1"/>
      </p:scale>
      <p:origin x="0" y="-2448"/>
    </p:cViewPr>
  </p:notesTextViewPr>
  <p:notesViewPr>
    <p:cSldViewPr snapToGrid="0">
      <p:cViewPr>
        <p:scale>
          <a:sx n="270" d="100"/>
          <a:sy n="270" d="100"/>
        </p:scale>
        <p:origin x="112" y="14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0A6040-0C3C-44FD-9379-09F79A85B395}" type="datetimeFigureOut">
              <a:rPr lang="en-US" smtClean="0"/>
              <a:t>8/12/26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77FC7A-15B8-4666-ADF4-94FD06153BB8}" type="slidenum">
              <a:rPr lang="en-US" smtClean="0"/>
              <a:t>‹#›</a:t>
            </a:fld>
            <a:endParaRPr lang="en-US"/>
          </a:p>
        </p:txBody>
      </p:sp>
    </p:spTree>
    <p:extLst>
      <p:ext uri="{BB962C8B-B14F-4D97-AF65-F5344CB8AC3E}">
        <p14:creationId xmlns:p14="http://schemas.microsoft.com/office/powerpoint/2010/main" val="225907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ls.lbl.gov/beamlines/11-0-1-1/"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doi.org/10.1038/s41586-026-10583-8"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rtl="0"/>
            <a:r>
              <a:rPr lang="en-US" sz="1200" b="0" i="0" u="none" strike="noStrike" kern="1200" dirty="0">
                <a:solidFill>
                  <a:schemeClr val="tx1"/>
                </a:solidFill>
                <a:effectLst/>
                <a:latin typeface="+mn-lt"/>
                <a:ea typeface="+mn-ea"/>
                <a:cs typeface="+mn-cs"/>
              </a:rPr>
              <a:t>Primates in varying biomes have access to different types of food. This dietary range is reflected in primates’ bodies, down to tooth size. Similarly, evolutionary adaptations occurred in the nanocrystals of the tooth enamel, imperceptible to the naked eye.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At the ALS, researchers have uncovered the details of these adaptations, distinguishing between the tooth enamel nanocrystals of different species that track with their different diets. Crystal misorientation is a well-known toughening mechanism, but how it works at the nanoscale was previously unknown.</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The team performed photoemission electron microscopy (PEEM) at ALS </a:t>
            </a:r>
            <a:r>
              <a:rPr lang="en-US" sz="1200" b="0" i="0" u="sng" strike="noStrike" kern="1200" dirty="0">
                <a:solidFill>
                  <a:schemeClr val="tx1"/>
                </a:solidFill>
                <a:effectLst/>
                <a:latin typeface="+mn-lt"/>
                <a:ea typeface="+mn-ea"/>
                <a:cs typeface="+mn-cs"/>
                <a:hlinkClick r:id="rId3"/>
              </a:rPr>
              <a:t>beamline 11.0.1.1</a:t>
            </a:r>
            <a:r>
              <a:rPr lang="en-US" sz="1200" b="0" i="0" u="none" strike="noStrike" kern="1200" dirty="0">
                <a:solidFill>
                  <a:schemeClr val="tx1"/>
                </a:solidFill>
                <a:effectLst/>
                <a:latin typeface="+mn-lt"/>
                <a:ea typeface="+mn-ea"/>
                <a:cs typeface="+mn-cs"/>
              </a:rPr>
              <a:t> on teeth from different primate species, including hominins before and after the introduction of meat and agriculture. They developed a method, Polarization Enabled Large Input of Crystal Angles at the Nanoscale (PELICAN), to interpret the PEEM data and reveal the arrangement of the tooth enamel nanocrystals.</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A chimpanzee that eats ripe fruit had the least nanocrystal misorientation in the tooth enamel; a monkey that cracks nuts had the most misorientation. PELICAN demonstrated such a difference in humans with divergent diets, too. In an individual from Spain, 40,000 years before present (BP), the tooth enamel had very little nanocrystal misorientation. Samples from British agricultural populations, 1,500 and 700 years BP, had almost double the level of misorientation.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Through PELICAN, the team traced the relationship between dietary requirements and nanocrystal misorientation in tooth enamel. Primates that consume soft foods have very little misorientation in their enamel, whereas teeth with greater misorientation could withstand the forces required to chew through seed casings and grain-based food. Still, the misorientation angles are small, indicating that tens of degree differences are sufficient to toughen enamel.</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Not only do these findings show how primate teeth fit their diets, but they also have applications in designing coatings, structural ceramics, and other materials. This nanocrystal basis for tooth enamel resilience could shape bio-inspired materials of the future.</a:t>
            </a:r>
            <a:br>
              <a:rPr lang="en-US" dirty="0"/>
            </a:br>
            <a:endParaRPr lang="en-US" b="0" dirty="0">
              <a:effectLst/>
            </a:endParaRPr>
          </a:p>
          <a:p>
            <a:pPr rtl="0"/>
            <a:r>
              <a:rPr lang="en-US" sz="1200" b="0" i="0" u="none" strike="noStrike" kern="1200" dirty="0">
                <a:solidFill>
                  <a:schemeClr val="tx1"/>
                </a:solidFill>
                <a:effectLst/>
                <a:latin typeface="+mn-lt"/>
                <a:ea typeface="+mn-ea"/>
                <a:cs typeface="+mn-cs"/>
              </a:rPr>
              <a:t>Acknowledgments from paper: Lawrence Berkeley National Laboratory: Advanced Light Source, Chemical Sciences Division, Energy Geosciences Division. University of Wisconsin, Madison. Harvard University. University of Kent. Ohio State University. National Museum of Kenya. Musee de </a:t>
            </a:r>
            <a:r>
              <a:rPr lang="en-US" sz="1200" b="0" i="0" u="none" strike="noStrike" kern="1200" dirty="0" err="1">
                <a:solidFill>
                  <a:schemeClr val="tx1"/>
                </a:solidFill>
                <a:effectLst/>
                <a:latin typeface="+mn-lt"/>
                <a:ea typeface="+mn-ea"/>
                <a:cs typeface="+mn-cs"/>
              </a:rPr>
              <a:t>l’Homme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UCite</a:t>
            </a:r>
            <a:r>
              <a:rPr lang="en-US" sz="1200" b="0" i="0" u="none" strike="noStrike" kern="1200" dirty="0">
                <a:solidFill>
                  <a:schemeClr val="tx1"/>
                </a:solidFill>
                <a:effectLst/>
                <a:latin typeface="+mn-lt"/>
                <a:ea typeface="+mn-ea"/>
                <a:cs typeface="+mn-cs"/>
              </a:rPr>
              <a:t> Paris. University of California Berkeley. Ball State University.</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US Department of Energy, Basic Energy Science, Chemical Sciences, Geosciences, Biosciences, Geosciences (DOE–BES–CSGB-Geosciences) program; National Science Foundation (NSF), Biomaterials; European Union Horizon 2020 Research and Innovation </a:t>
            </a:r>
            <a:r>
              <a:rPr lang="en-US" sz="1200" b="0" i="0" u="none" strike="noStrike" kern="1200" dirty="0" err="1">
                <a:solidFill>
                  <a:schemeClr val="tx1"/>
                </a:solidFill>
                <a:effectLst/>
                <a:latin typeface="+mn-lt"/>
                <a:ea typeface="+mn-ea"/>
                <a:cs typeface="+mn-cs"/>
              </a:rPr>
              <a:t>programme</a:t>
            </a:r>
            <a:r>
              <a:rPr lang="en-US" sz="1200" b="0" i="0" u="none" strike="noStrike" kern="1200" dirty="0">
                <a:solidFill>
                  <a:schemeClr val="tx1"/>
                </a:solidFill>
                <a:effectLst/>
                <a:latin typeface="+mn-lt"/>
                <a:ea typeface="+mn-ea"/>
                <a:cs typeface="+mn-cs"/>
              </a:rPr>
              <a:t>; Turkana Basin Institute; Columbia University, Lamont-Doherty Earth Observatory, Climate Center Grant; Harvard University American School of Prehistoric Research. Operation of the ALS is supported by DOE BES.</a:t>
            </a:r>
            <a:endParaRPr lang="en-US" b="0" dirty="0">
              <a:effectLst/>
            </a:endParaRPr>
          </a:p>
          <a:p>
            <a:br>
              <a:rPr lang="en-US" dirty="0"/>
            </a:br>
            <a:endParaRPr lang="en-US" dirty="0"/>
          </a:p>
          <a:p>
            <a:r>
              <a:rPr lang="en-US" sz="1200" b="0" i="0" u="none" strike="noStrike" kern="1200" dirty="0">
                <a:solidFill>
                  <a:schemeClr val="tx1"/>
                </a:solidFill>
                <a:effectLst/>
                <a:latin typeface="+mn-lt"/>
                <a:ea typeface="+mn-ea"/>
                <a:cs typeface="+mn-cs"/>
              </a:rPr>
              <a:t>P.U.P.A. Gilbert, D.R. Green, P. Mahoney, D. </a:t>
            </a:r>
            <a:r>
              <a:rPr lang="en-US" sz="1200" b="0" i="0" u="none" strike="noStrike" kern="1200" dirty="0" err="1">
                <a:solidFill>
                  <a:schemeClr val="tx1"/>
                </a:solidFill>
                <a:effectLst/>
                <a:latin typeface="+mn-lt"/>
                <a:ea typeface="+mn-ea"/>
                <a:cs typeface="+mn-cs"/>
              </a:rPr>
              <a:t>Guatelli</a:t>
            </a:r>
            <a:r>
              <a:rPr lang="en-US" sz="1200" b="0" i="0" u="none" strike="noStrike" kern="1200" dirty="0">
                <a:solidFill>
                  <a:schemeClr val="tx1"/>
                </a:solidFill>
                <a:effectLst/>
                <a:latin typeface="+mn-lt"/>
                <a:ea typeface="+mn-ea"/>
                <a:cs typeface="+mn-cs"/>
              </a:rPr>
              <a:t>-Steinberg, W.S. McGraw, E. Lagan, F.K. </a:t>
            </a:r>
            <a:r>
              <a:rPr lang="en-US" sz="1200" b="0" i="0" u="none" strike="noStrike" kern="1200" dirty="0" err="1">
                <a:solidFill>
                  <a:schemeClr val="tx1"/>
                </a:solidFill>
                <a:effectLst/>
                <a:latin typeface="+mn-lt"/>
                <a:ea typeface="+mn-ea"/>
                <a:cs typeface="+mn-cs"/>
              </a:rPr>
              <a:t>Manthi</a:t>
            </a:r>
            <a:r>
              <a:rPr lang="en-US" sz="1200" b="0" i="0" u="none" strike="noStrike" kern="1200" dirty="0">
                <a:solidFill>
                  <a:schemeClr val="tx1"/>
                </a:solidFill>
                <a:effectLst/>
                <a:latin typeface="+mn-lt"/>
                <a:ea typeface="+mn-ea"/>
                <a:cs typeface="+mn-cs"/>
              </a:rPr>
              <a:t>, S. Muteti, E. Ndiema, F. Ramirez Rozzi, C.A. Stifler, C.A. Schmidt, B. </a:t>
            </a:r>
            <a:r>
              <a:rPr lang="en-US" sz="1200" b="0" i="0" u="none" strike="noStrike" kern="1200" dirty="0" err="1">
                <a:solidFill>
                  <a:schemeClr val="tx1"/>
                </a:solidFill>
                <a:effectLst/>
                <a:latin typeface="+mn-lt"/>
                <a:ea typeface="+mn-ea"/>
                <a:cs typeface="+mn-cs"/>
              </a:rPr>
              <a:t>Achinuq</a:t>
            </a:r>
            <a:r>
              <a:rPr lang="en-US" sz="1200" b="0" i="0" u="none" strike="noStrike" kern="1200" dirty="0">
                <a:solidFill>
                  <a:schemeClr val="tx1"/>
                </a:solidFill>
                <a:effectLst/>
                <a:latin typeface="+mn-lt"/>
                <a:ea typeface="+mn-ea"/>
                <a:cs typeface="+mn-cs"/>
              </a:rPr>
              <a:t>, A. Scholl, B. Gilbert, and M.C. O’Hara, “</a:t>
            </a:r>
            <a:r>
              <a:rPr lang="en-US" sz="1200" b="0" i="0" u="sng" strike="noStrike" kern="1200" dirty="0">
                <a:solidFill>
                  <a:schemeClr val="tx1"/>
                </a:solidFill>
                <a:effectLst/>
                <a:latin typeface="+mn-lt"/>
                <a:ea typeface="+mn-ea"/>
                <a:cs typeface="+mn-cs"/>
                <a:hlinkClick r:id="rId4"/>
              </a:rPr>
              <a:t>Enamel nanocrystal misorientation increased with meat-eating and agriculture</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Nature</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654,</a:t>
            </a:r>
            <a:r>
              <a:rPr lang="en-US" sz="1200" b="0" i="0" u="none" strike="noStrike" kern="1200" dirty="0">
                <a:solidFill>
                  <a:schemeClr val="tx1"/>
                </a:solidFill>
                <a:effectLst/>
                <a:latin typeface="+mn-lt"/>
                <a:ea typeface="+mn-ea"/>
                <a:cs typeface="+mn-cs"/>
              </a:rPr>
              <a:t> 76 (2026), doi:10.1038/s41586-026-10583-8.</a:t>
            </a:r>
          </a:p>
          <a:p>
            <a:endParaRPr kumimoji="0" lang="en-US" sz="1200" b="0" i="0" u="none" strike="noStrike" kern="1200" cap="none" spc="0" normalizeH="0" baseline="0" noProof="0" dirty="0">
              <a:ln>
                <a:noFill/>
              </a:ln>
              <a:solidFill>
                <a:schemeClr val="tx1"/>
              </a:solidFill>
              <a:effectLst/>
              <a:uLnTx/>
              <a:uFillTx/>
              <a:latin typeface="+mn-lt"/>
              <a:ea typeface="+mn-ea"/>
              <a:cs typeface="+mn-cs"/>
            </a:endParaRPr>
          </a:p>
          <a:p>
            <a:r>
              <a:rPr kumimoji="0" lang="en-US" sz="1200" b="0" i="0" u="none" strike="noStrike" kern="1200" cap="none" spc="0" normalizeH="0" baseline="0" noProof="0" dirty="0">
                <a:ln>
                  <a:noFill/>
                </a:ln>
                <a:solidFill>
                  <a:srgbClr val="106636"/>
                </a:solidFill>
                <a:effectLst/>
                <a:uLnTx/>
                <a:uFillTx/>
                <a:latin typeface="+mn-lt"/>
                <a:ea typeface="+mn-ea"/>
                <a:cs typeface="+mn-cs"/>
              </a:rPr>
              <a:t>https://</a:t>
            </a:r>
            <a:r>
              <a:rPr kumimoji="0" lang="en-US" sz="1200" b="0" i="0" u="none" strike="noStrike" kern="1200" cap="none" spc="0" normalizeH="0" baseline="0" noProof="0" dirty="0" err="1">
                <a:ln>
                  <a:noFill/>
                </a:ln>
                <a:solidFill>
                  <a:srgbClr val="106636"/>
                </a:solidFill>
                <a:effectLst/>
                <a:uLnTx/>
                <a:uFillTx/>
                <a:latin typeface="+mn-lt"/>
                <a:ea typeface="+mn-ea"/>
                <a:cs typeface="+mn-cs"/>
              </a:rPr>
              <a:t>als.lbl.gov</a:t>
            </a:r>
            <a:r>
              <a:rPr kumimoji="0" lang="en-US" sz="1200" b="0" i="0" u="none" strike="noStrike" kern="1200" cap="none" spc="0" normalizeH="0" baseline="0" noProof="0" dirty="0">
                <a:ln>
                  <a:noFill/>
                </a:ln>
                <a:solidFill>
                  <a:srgbClr val="106636"/>
                </a:solidFill>
                <a:effectLst/>
                <a:uLnTx/>
                <a:uFillTx/>
                <a:latin typeface="+mn-lt"/>
                <a:ea typeface="+mn-ea"/>
                <a:cs typeface="+mn-cs"/>
              </a:rPr>
              <a:t>/microscopy-reveals-how-early-human-diets-led-to-tougher-teeth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76D4B8-3D7E-42E7-AF06-6D9133F7F08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9726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a:solidFill>
                  <a:schemeClr val="bg1"/>
                </a:solidFill>
              </a:defRPr>
            </a:lvl1pPr>
          </a:lstStyle>
          <a:p>
            <a:r>
              <a:rPr lang="en-US"/>
              <a:t>Click to edit title </a:t>
            </a:r>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p>
        </p:txBody>
      </p:sp>
      <p:sp>
        <p:nvSpPr>
          <p:cNvPr id="4" name="Date Placeholder 3"/>
          <p:cNvSpPr>
            <a:spLocks noGrp="1"/>
          </p:cNvSpPr>
          <p:nvPr>
            <p:ph type="dt" sz="half" idx="10"/>
          </p:nvPr>
        </p:nvSpPr>
        <p:spPr>
          <a:xfrm>
            <a:off x="2928257" y="6413161"/>
            <a:ext cx="968829" cy="365125"/>
          </a:xfrm>
          <a:prstGeom prst="rect">
            <a:avLst/>
          </a:prstGeom>
        </p:spPr>
        <p:txBody>
          <a:bodyPr/>
          <a:lstStyle>
            <a:lvl1pPr algn="r">
              <a:defRPr sz="1100"/>
            </a:lvl1pPr>
          </a:lstStyle>
          <a:p>
            <a:fld id="{8F182ACA-94E5-43E6-83F8-799916BA6B59}" type="datetime1">
              <a:rPr lang="en-US" smtClean="0"/>
              <a:pPr/>
              <a:t>8/12/26</a:t>
            </a:fld>
            <a:endParaRPr lang="en-US"/>
          </a:p>
        </p:txBody>
      </p:sp>
      <p:sp>
        <p:nvSpPr>
          <p:cNvPr id="5" name="Footer Placeholder 4"/>
          <p:cNvSpPr>
            <a:spLocks noGrp="1"/>
          </p:cNvSpPr>
          <p:nvPr>
            <p:ph type="ftr" sz="quarter" idx="11"/>
          </p:nvPr>
        </p:nvSpPr>
        <p:spPr>
          <a:xfrm>
            <a:off x="4038600" y="6413160"/>
            <a:ext cx="4114800" cy="365125"/>
          </a:xfrm>
          <a:prstGeom prst="rect">
            <a:avLst/>
          </a:prstGeom>
        </p:spPr>
        <p:txBody>
          <a:bodyPr/>
          <a:lstStyle>
            <a:lvl1pPr>
              <a:defRPr sz="1100"/>
            </a:lvl1pPr>
          </a:lstStyle>
          <a:p>
            <a:endParaRPr lang="en-US"/>
          </a:p>
        </p:txBody>
      </p:sp>
      <p:sp>
        <p:nvSpPr>
          <p:cNvPr id="6" name="Rectangle 5"/>
          <p:cNvSpPr/>
          <p:nvPr userDrawn="1"/>
        </p:nvSpPr>
        <p:spPr>
          <a:xfrm>
            <a:off x="0" y="5622878"/>
            <a:ext cx="12192000" cy="12351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289" y="5815220"/>
            <a:ext cx="4894439" cy="901108"/>
          </a:xfrm>
          <a:prstGeom prst="rect">
            <a:avLst/>
          </a:prstGeom>
        </p:spPr>
      </p:pic>
      <p:sp>
        <p:nvSpPr>
          <p:cNvPr id="8" name="TextBox 7"/>
          <p:cNvSpPr txBox="1"/>
          <p:nvPr userDrawn="1"/>
        </p:nvSpPr>
        <p:spPr>
          <a:xfrm>
            <a:off x="7162800" y="5917273"/>
            <a:ext cx="5029200" cy="646331"/>
          </a:xfrm>
          <a:prstGeom prst="rect">
            <a:avLst/>
          </a:prstGeom>
          <a:noFill/>
        </p:spPr>
        <p:txBody>
          <a:bodyPr wrap="square" rtlCol="0">
            <a:spAutoFit/>
          </a:bodyPr>
          <a:lstStyle/>
          <a:p>
            <a:pPr algn="ctr"/>
            <a:r>
              <a:rPr lang="en-US" sz="3600">
                <a:solidFill>
                  <a:schemeClr val="accent1"/>
                </a:solidFill>
                <a:latin typeface="+mj-lt"/>
              </a:rPr>
              <a:t>https://science.osti.gov/</a:t>
            </a:r>
          </a:p>
        </p:txBody>
      </p:sp>
    </p:spTree>
    <p:extLst>
      <p:ext uri="{BB962C8B-B14F-4D97-AF65-F5344CB8AC3E}">
        <p14:creationId xmlns:p14="http://schemas.microsoft.com/office/powerpoint/2010/main" val="359242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8" name="Rectangle 7">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11" name="TextBox 10"/>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Tree>
    <p:extLst>
      <p:ext uri="{BB962C8B-B14F-4D97-AF65-F5344CB8AC3E}">
        <p14:creationId xmlns:p14="http://schemas.microsoft.com/office/powerpoint/2010/main" val="54398523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10" name="TextBox 9"/>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Tree>
    <p:extLst>
      <p:ext uri="{BB962C8B-B14F-4D97-AF65-F5344CB8AC3E}">
        <p14:creationId xmlns:p14="http://schemas.microsoft.com/office/powerpoint/2010/main" val="2039374868"/>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554804-D3F1-4E4C-9D0A-99063A42E6CF}"/>
              </a:ext>
            </a:extLst>
          </p:cNvPr>
          <p:cNvSpPr/>
          <p:nvPr userDrawn="1"/>
        </p:nvSpPr>
        <p:spPr>
          <a:xfrm>
            <a:off x="533399" y="365125"/>
            <a:ext cx="11125199" cy="6006645"/>
          </a:xfrm>
          <a:prstGeom prst="rect">
            <a:avLst/>
          </a:prstGeom>
          <a:solidFill>
            <a:schemeClr val="bg1"/>
          </a:solidFill>
          <a:ln>
            <a:noFill/>
          </a:ln>
          <a:effectLst>
            <a:outerShdw blurRad="393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BD320D-9AE5-495A-8DCF-E560C7CE6942}"/>
              </a:ext>
            </a:extLst>
          </p:cNvPr>
          <p:cNvSpPr>
            <a:spLocks noGrp="1"/>
          </p:cNvSpPr>
          <p:nvPr>
            <p:ph type="title" hasCustomPrompt="1"/>
          </p:nvPr>
        </p:nvSpPr>
        <p:spPr>
          <a:xfrm>
            <a:off x="533399" y="365125"/>
            <a:ext cx="11125199" cy="1325563"/>
          </a:xfrm>
          <a:noFill/>
          <a:effectLst/>
        </p:spPr>
        <p:txBody>
          <a:bodyPr>
            <a:normAutofit/>
          </a:bodyPr>
          <a:lstStyle>
            <a:lvl1pPr>
              <a:defRPr sz="3200">
                <a:latin typeface="Arial Black" panose="020B0A04020102020204" pitchFamily="34" charset="0"/>
              </a:defRPr>
            </a:lvl1pPr>
          </a:lstStyle>
          <a:p>
            <a:r>
              <a:rPr lang="en-US"/>
              <a:t>CLICK TO EDIT MASTER TITLE STYLE</a:t>
            </a:r>
          </a:p>
        </p:txBody>
      </p:sp>
      <p:sp>
        <p:nvSpPr>
          <p:cNvPr id="8" name="Content Placeholder 7">
            <a:extLst>
              <a:ext uri="{FF2B5EF4-FFF2-40B4-BE49-F238E27FC236}">
                <a16:creationId xmlns:a16="http://schemas.microsoft.com/office/drawing/2014/main" id="{8FA30B88-A952-44AD-A005-15181C4C3821}"/>
              </a:ext>
            </a:extLst>
          </p:cNvPr>
          <p:cNvSpPr>
            <a:spLocks noGrp="1"/>
          </p:cNvSpPr>
          <p:nvPr>
            <p:ph sz="quarter" idx="13"/>
          </p:nvPr>
        </p:nvSpPr>
        <p:spPr>
          <a:xfrm>
            <a:off x="533400" y="1690687"/>
            <a:ext cx="11125200" cy="4681083"/>
          </a:xfrm>
          <a:noFill/>
          <a:effec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B64AAD3-F0AA-4ADC-94DB-573E7A24E05D}"/>
              </a:ext>
            </a:extLst>
          </p:cNvPr>
          <p:cNvSpPr>
            <a:spLocks noGrp="1"/>
          </p:cNvSpPr>
          <p:nvPr>
            <p:ph type="dt" sz="half" idx="10"/>
          </p:nvPr>
        </p:nvSpPr>
        <p:spPr/>
        <p:txBody>
          <a:bodyPr/>
          <a:lstStyle/>
          <a:p>
            <a:fld id="{F50FB8F4-93A4-403A-9708-D7F20BB46076}" type="datetimeFigureOut">
              <a:rPr lang="en-US" smtClean="0"/>
              <a:t>8/12/26</a:t>
            </a:fld>
            <a:endParaRPr lang="en-US"/>
          </a:p>
        </p:txBody>
      </p:sp>
      <p:sp>
        <p:nvSpPr>
          <p:cNvPr id="4" name="Footer Placeholder 3">
            <a:extLst>
              <a:ext uri="{FF2B5EF4-FFF2-40B4-BE49-F238E27FC236}">
                <a16:creationId xmlns:a16="http://schemas.microsoft.com/office/drawing/2014/main" id="{A0DA90BE-ACA4-4FB3-94A8-F04E91F8DD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D6825A-BF46-4C73-BAF3-E0F8BD54BD30}"/>
              </a:ext>
            </a:extLst>
          </p:cNvPr>
          <p:cNvSpPr>
            <a:spLocks noGrp="1"/>
          </p:cNvSpPr>
          <p:nvPr>
            <p:ph type="sldNum" sz="quarter" idx="12"/>
          </p:nvPr>
        </p:nvSpPr>
        <p:spPr/>
        <p:txBody>
          <a:bodyPr/>
          <a:lstStyle/>
          <a:p>
            <a:fld id="{2F3902C9-C47C-4EF4-BA50-DAB7C4D8D7B4}" type="slidenum">
              <a:rPr lang="en-US" smtClean="0"/>
              <a:t>‹#›</a:t>
            </a:fld>
            <a:endParaRPr lang="en-US"/>
          </a:p>
        </p:txBody>
      </p:sp>
      <p:pic>
        <p:nvPicPr>
          <p:cNvPr id="6" name="Picture 5">
            <a:extLst>
              <a:ext uri="{FF2B5EF4-FFF2-40B4-BE49-F238E27FC236}">
                <a16:creationId xmlns:a16="http://schemas.microsoft.com/office/drawing/2014/main" id="{1C43C625-146F-4A45-9B4B-701007EBF0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5025" y="6001949"/>
            <a:ext cx="1933575" cy="355988"/>
          </a:xfrm>
          <a:prstGeom prst="rect">
            <a:avLst/>
          </a:prstGeom>
        </p:spPr>
      </p:pic>
    </p:spTree>
    <p:extLst>
      <p:ext uri="{BB962C8B-B14F-4D97-AF65-F5344CB8AC3E}">
        <p14:creationId xmlns:p14="http://schemas.microsoft.com/office/powerpoint/2010/main" val="1540521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Content Placeholder 2"/>
          <p:cNvSpPr>
            <a:spLocks noGrp="1"/>
          </p:cNvSpPr>
          <p:nvPr>
            <p:ph idx="1"/>
          </p:nvPr>
        </p:nvSpPr>
        <p:spPr/>
        <p:txBody>
          <a:bodyPr/>
          <a:lstStyle>
            <a:lvl1pPr marL="228600" indent="-2286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11" name="TextBox 10"/>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Tree>
    <p:extLst>
      <p:ext uri="{BB962C8B-B14F-4D97-AF65-F5344CB8AC3E}">
        <p14:creationId xmlns:p14="http://schemas.microsoft.com/office/powerpoint/2010/main" val="1293025347"/>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content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6" name="TextBox 5"/>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835B6AD7-18B8-4C9C-AA70-ABD830A869AC}" type="slidenum">
              <a:rPr lang="en-US" smtClean="0"/>
              <a:pPr/>
              <a:t>‹#›</a:t>
            </a:fld>
            <a:endParaRPr lang="en-US"/>
          </a:p>
        </p:txBody>
      </p:sp>
      <p:sp>
        <p:nvSpPr>
          <p:cNvPr id="11" name="Content Placeholder 10"/>
          <p:cNvSpPr>
            <a:spLocks noGrp="1"/>
          </p:cNvSpPr>
          <p:nvPr>
            <p:ph sz="quarter" idx="11"/>
          </p:nvPr>
        </p:nvSpPr>
        <p:spPr>
          <a:xfrm>
            <a:off x="439738" y="1681163"/>
            <a:ext cx="5430484" cy="4143375"/>
          </a:xfrm>
          <a:solidFill>
            <a:schemeClr val="accent1"/>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p:cNvSpPr>
            <a:spLocks noGrp="1"/>
          </p:cNvSpPr>
          <p:nvPr>
            <p:ph sz="quarter" idx="13"/>
          </p:nvPr>
        </p:nvSpPr>
        <p:spPr>
          <a:xfrm>
            <a:off x="6333067" y="1681163"/>
            <a:ext cx="5454121" cy="4143375"/>
          </a:xfrm>
          <a:solidFill>
            <a:schemeClr val="accent2">
              <a:lumMod val="50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5567205"/>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6" name="TextBox 5"/>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835B6AD7-18B8-4C9C-AA70-ABD830A869AC}" type="slidenum">
              <a:rPr lang="en-US" smtClean="0"/>
              <a:pPr/>
              <a:t>‹#›</a:t>
            </a:fld>
            <a:endParaRPr lang="en-US"/>
          </a:p>
        </p:txBody>
      </p:sp>
      <p:sp>
        <p:nvSpPr>
          <p:cNvPr id="11" name="Content Placeholder 10"/>
          <p:cNvSpPr>
            <a:spLocks noGrp="1"/>
          </p:cNvSpPr>
          <p:nvPr>
            <p:ph sz="quarter" idx="11"/>
          </p:nvPr>
        </p:nvSpPr>
        <p:spPr>
          <a:xfrm>
            <a:off x="439738" y="1681163"/>
            <a:ext cx="3578225" cy="4143375"/>
          </a:xfrm>
          <a:solidFill>
            <a:schemeClr val="accent1"/>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2"/>
          </p:nvPr>
        </p:nvSpPr>
        <p:spPr>
          <a:xfrm>
            <a:off x="4327525" y="1681163"/>
            <a:ext cx="3576638" cy="4143375"/>
          </a:xfrm>
          <a:solidFill>
            <a:schemeClr val="accent4"/>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p:cNvSpPr>
            <a:spLocks noGrp="1"/>
          </p:cNvSpPr>
          <p:nvPr>
            <p:ph sz="quarter" idx="13"/>
          </p:nvPr>
        </p:nvSpPr>
        <p:spPr>
          <a:xfrm>
            <a:off x="8212138" y="1681163"/>
            <a:ext cx="3575050" cy="4143375"/>
          </a:xfrm>
          <a:solidFill>
            <a:schemeClr val="accent2">
              <a:lumMod val="50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14304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roun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4" name="Rectangle 3">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7" name="TextBox 6"/>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
        <p:nvSpPr>
          <p:cNvPr id="12" name="Picture Placeholder 11"/>
          <p:cNvSpPr>
            <a:spLocks noGrp="1"/>
          </p:cNvSpPr>
          <p:nvPr>
            <p:ph type="pic" sz="quarter" idx="10"/>
          </p:nvPr>
        </p:nvSpPr>
        <p:spPr>
          <a:xfrm>
            <a:off x="6920089" y="1045804"/>
            <a:ext cx="5271912" cy="5274034"/>
          </a:xfrm>
          <a:custGeom>
            <a:avLst/>
            <a:gdLst>
              <a:gd name="connsiteX0" fmla="*/ 3962270 w 5375563"/>
              <a:gd name="connsiteY0" fmla="*/ 0 h 5377727"/>
              <a:gd name="connsiteX1" fmla="*/ 5140529 w 5375563"/>
              <a:gd name="connsiteY1" fmla="*/ 168208 h 5377727"/>
              <a:gd name="connsiteX2" fmla="*/ 5375563 w 5375563"/>
              <a:gd name="connsiteY2" fmla="*/ 249437 h 5377727"/>
              <a:gd name="connsiteX3" fmla="*/ 5375563 w 5375563"/>
              <a:gd name="connsiteY3" fmla="*/ 5377727 h 5377727"/>
              <a:gd name="connsiteX4" fmla="*/ 398434 w 5375563"/>
              <a:gd name="connsiteY4" fmla="*/ 5377727 h 5377727"/>
              <a:gd name="connsiteX5" fmla="*/ 390724 w 5375563"/>
              <a:gd name="connsiteY5" fmla="*/ 5363513 h 5377727"/>
              <a:gd name="connsiteX6" fmla="*/ 0 w 5375563"/>
              <a:gd name="connsiteY6" fmla="*/ 3741443 h 5377727"/>
              <a:gd name="connsiteX7" fmla="*/ 3962270 w 5375563"/>
              <a:gd name="connsiteY7" fmla="*/ 0 h 537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75563" h="5377727">
                <a:moveTo>
                  <a:pt x="3962270" y="0"/>
                </a:moveTo>
                <a:cubicBezTo>
                  <a:pt x="4372577" y="0"/>
                  <a:pt x="4768317" y="58891"/>
                  <a:pt x="5140529" y="168208"/>
                </a:cubicBezTo>
                <a:lnTo>
                  <a:pt x="5375563" y="249437"/>
                </a:lnTo>
                <a:lnTo>
                  <a:pt x="5375563" y="5377727"/>
                </a:lnTo>
                <a:lnTo>
                  <a:pt x="398434" y="5377727"/>
                </a:lnTo>
                <a:lnTo>
                  <a:pt x="390724" y="5363513"/>
                </a:lnTo>
                <a:cubicBezTo>
                  <a:pt x="140324" y="4872813"/>
                  <a:pt x="0" y="4322602"/>
                  <a:pt x="0" y="3741443"/>
                </a:cubicBezTo>
                <a:cubicBezTo>
                  <a:pt x="0" y="1675101"/>
                  <a:pt x="1773969" y="0"/>
                  <a:pt x="3962270" y="0"/>
                </a:cubicBezTo>
                <a:close/>
              </a:path>
            </a:pathLst>
          </a:custGeom>
          <a:noFill/>
        </p:spPr>
        <p:txBody>
          <a:bodyPr wrap="square" anchor="ctr" anchorCtr="1">
            <a:noAutofit/>
          </a:bodyPr>
          <a:lstStyle>
            <a:lvl1pPr marL="0" indent="0">
              <a:buNone/>
              <a:defRPr/>
            </a:lvl1pPr>
          </a:lstStyle>
          <a:p>
            <a:r>
              <a:rPr lang="en-US"/>
              <a:t>Click icon to add picture</a:t>
            </a:r>
          </a:p>
        </p:txBody>
      </p:sp>
      <p:sp>
        <p:nvSpPr>
          <p:cNvPr id="14" name="Text Placeholder 13"/>
          <p:cNvSpPr>
            <a:spLocks noGrp="1"/>
          </p:cNvSpPr>
          <p:nvPr>
            <p:ph type="body" sz="quarter" idx="11"/>
          </p:nvPr>
        </p:nvSpPr>
        <p:spPr>
          <a:xfrm>
            <a:off x="409575" y="1389063"/>
            <a:ext cx="6227763"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446202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with picture (circl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8791" y="177283"/>
            <a:ext cx="8668421" cy="801663"/>
          </a:xfrm>
        </p:spPr>
        <p:txBody>
          <a:bodyPr/>
          <a:lstStyle/>
          <a:p>
            <a:r>
              <a:rPr lang="en-US"/>
              <a:t>Click to edit title</a:t>
            </a:r>
          </a:p>
        </p:txBody>
      </p:sp>
      <p:sp>
        <p:nvSpPr>
          <p:cNvPr id="4" name="Rectangle 3">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7" name="TextBox 6"/>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
        <p:nvSpPr>
          <p:cNvPr id="14" name="Text Placeholder 13"/>
          <p:cNvSpPr>
            <a:spLocks noGrp="1"/>
          </p:cNvSpPr>
          <p:nvPr>
            <p:ph type="body" sz="quarter" idx="11"/>
          </p:nvPr>
        </p:nvSpPr>
        <p:spPr>
          <a:xfrm>
            <a:off x="409575" y="1389063"/>
            <a:ext cx="4580089"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p:cNvSpPr>
            <a:spLocks noGrp="1"/>
          </p:cNvSpPr>
          <p:nvPr>
            <p:ph type="pic" sz="quarter" idx="12"/>
          </p:nvPr>
        </p:nvSpPr>
        <p:spPr>
          <a:xfrm>
            <a:off x="6164263" y="1320659"/>
            <a:ext cx="1543050" cy="1543191"/>
          </a:xfrm>
          <a:prstGeom prst="ellipse">
            <a:avLst/>
          </a:prstGeom>
        </p:spPr>
        <p:txBody>
          <a:bodyPr>
            <a:normAutofit/>
          </a:bodyPr>
          <a:lstStyle>
            <a:lvl1pPr>
              <a:defRPr sz="1400"/>
            </a:lvl1pPr>
          </a:lstStyle>
          <a:p>
            <a:r>
              <a:rPr lang="en-US"/>
              <a:t>Click icon to add picture</a:t>
            </a:r>
          </a:p>
        </p:txBody>
      </p:sp>
      <p:sp>
        <p:nvSpPr>
          <p:cNvPr id="17" name="Picture Placeholder 16"/>
          <p:cNvSpPr>
            <a:spLocks noGrp="1"/>
          </p:cNvSpPr>
          <p:nvPr>
            <p:ph type="pic" sz="quarter" idx="13"/>
          </p:nvPr>
        </p:nvSpPr>
        <p:spPr>
          <a:xfrm>
            <a:off x="8918700" y="529330"/>
            <a:ext cx="2835150" cy="2834583"/>
          </a:xfrm>
          <a:prstGeom prst="ellipse">
            <a:avLst/>
          </a:prstGeom>
        </p:spPr>
        <p:txBody>
          <a:bodyPr/>
          <a:lstStyle/>
          <a:p>
            <a:r>
              <a:rPr lang="en-US"/>
              <a:t>Click icon to add picture</a:t>
            </a:r>
          </a:p>
        </p:txBody>
      </p:sp>
      <p:sp>
        <p:nvSpPr>
          <p:cNvPr id="20" name="Picture Placeholder 19"/>
          <p:cNvSpPr>
            <a:spLocks noGrp="1"/>
          </p:cNvSpPr>
          <p:nvPr>
            <p:ph type="pic" sz="quarter" idx="14"/>
          </p:nvPr>
        </p:nvSpPr>
        <p:spPr>
          <a:xfrm>
            <a:off x="7245351" y="2667000"/>
            <a:ext cx="1831861" cy="1833563"/>
          </a:xfrm>
          <a:prstGeom prst="ellipse">
            <a:avLst/>
          </a:prstGeom>
        </p:spPr>
        <p:txBody>
          <a:bodyPr>
            <a:normAutofit/>
          </a:bodyPr>
          <a:lstStyle>
            <a:lvl1pPr>
              <a:defRPr sz="1800"/>
            </a:lvl1pPr>
          </a:lstStyle>
          <a:p>
            <a:r>
              <a:rPr lang="en-US"/>
              <a:t>Click icon to add picture</a:t>
            </a:r>
          </a:p>
        </p:txBody>
      </p:sp>
      <p:sp>
        <p:nvSpPr>
          <p:cNvPr id="22" name="Picture Placeholder 21"/>
          <p:cNvSpPr>
            <a:spLocks noGrp="1"/>
          </p:cNvSpPr>
          <p:nvPr>
            <p:ph type="pic" sz="quarter" idx="15"/>
          </p:nvPr>
        </p:nvSpPr>
        <p:spPr>
          <a:xfrm>
            <a:off x="5463822" y="4007983"/>
            <a:ext cx="2210192" cy="2210466"/>
          </a:xfrm>
          <a:prstGeom prst="ellipse">
            <a:avLst/>
          </a:prstGeom>
        </p:spPr>
        <p:txBody>
          <a:bodyPr/>
          <a:lstStyle/>
          <a:p>
            <a:r>
              <a:rPr lang="en-US"/>
              <a:t>Click icon to add picture</a:t>
            </a:r>
          </a:p>
        </p:txBody>
      </p:sp>
      <p:sp>
        <p:nvSpPr>
          <p:cNvPr id="24" name="Picture Placeholder 23"/>
          <p:cNvSpPr>
            <a:spLocks noGrp="1"/>
          </p:cNvSpPr>
          <p:nvPr>
            <p:ph type="pic" sz="quarter" idx="16"/>
          </p:nvPr>
        </p:nvSpPr>
        <p:spPr>
          <a:xfrm>
            <a:off x="9218855" y="3630613"/>
            <a:ext cx="2392119" cy="2392362"/>
          </a:xfrm>
          <a:prstGeom prst="ellipse">
            <a:avLst/>
          </a:prstGeom>
        </p:spPr>
        <p:txBody>
          <a:bodyPr/>
          <a:lstStyle/>
          <a:p>
            <a:r>
              <a:rPr lang="en-US"/>
              <a:t>Click icon to add picture</a:t>
            </a:r>
          </a:p>
        </p:txBody>
      </p:sp>
    </p:spTree>
    <p:extLst>
      <p:ext uri="{BB962C8B-B14F-4D97-AF65-F5344CB8AC3E}">
        <p14:creationId xmlns:p14="http://schemas.microsoft.com/office/powerpoint/2010/main" val="2899201305"/>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picture (strip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4" name="Rectangle 3">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7" name="TextBox 6"/>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
        <p:nvSpPr>
          <p:cNvPr id="14" name="Text Placeholder 13"/>
          <p:cNvSpPr>
            <a:spLocks noGrp="1"/>
          </p:cNvSpPr>
          <p:nvPr>
            <p:ph type="body" sz="quarter" idx="11"/>
          </p:nvPr>
        </p:nvSpPr>
        <p:spPr>
          <a:xfrm>
            <a:off x="409576" y="1389063"/>
            <a:ext cx="5212292"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p:cNvSpPr>
            <a:spLocks noGrp="1"/>
          </p:cNvSpPr>
          <p:nvPr>
            <p:ph type="pic" sz="quarter" idx="12"/>
          </p:nvPr>
        </p:nvSpPr>
        <p:spPr>
          <a:xfrm>
            <a:off x="5947085" y="1446839"/>
            <a:ext cx="6244914" cy="4481287"/>
          </a:xfrm>
          <a:custGeom>
            <a:avLst/>
            <a:gdLst>
              <a:gd name="connsiteX0" fmla="*/ 743081 w 6244914"/>
              <a:gd name="connsiteY0" fmla="*/ 3021747 h 4481287"/>
              <a:gd name="connsiteX1" fmla="*/ 6244914 w 6244914"/>
              <a:gd name="connsiteY1" fmla="*/ 3021747 h 4481287"/>
              <a:gd name="connsiteX2" fmla="*/ 6244914 w 6244914"/>
              <a:gd name="connsiteY2" fmla="*/ 4481287 h 4481287"/>
              <a:gd name="connsiteX3" fmla="*/ 1475626 w 6244914"/>
              <a:gd name="connsiteY3" fmla="*/ 4481287 h 4481287"/>
              <a:gd name="connsiteX4" fmla="*/ 0 w 6244914"/>
              <a:gd name="connsiteY4" fmla="*/ 1510873 h 4481287"/>
              <a:gd name="connsiteX5" fmla="*/ 6244914 w 6244914"/>
              <a:gd name="connsiteY5" fmla="*/ 1510873 h 4481287"/>
              <a:gd name="connsiteX6" fmla="*/ 6244914 w 6244914"/>
              <a:gd name="connsiteY6" fmla="*/ 2970413 h 4481287"/>
              <a:gd name="connsiteX7" fmla="*/ 733392 w 6244914"/>
              <a:gd name="connsiteY7" fmla="*/ 2970413 h 4481287"/>
              <a:gd name="connsiteX8" fmla="*/ 723088 w 6244914"/>
              <a:gd name="connsiteY8" fmla="*/ 0 h 4481287"/>
              <a:gd name="connsiteX9" fmla="*/ 6244914 w 6244914"/>
              <a:gd name="connsiteY9" fmla="*/ 0 h 4481287"/>
              <a:gd name="connsiteX10" fmla="*/ 6244914 w 6244914"/>
              <a:gd name="connsiteY10" fmla="*/ 1459540 h 4481287"/>
              <a:gd name="connsiteX11" fmla="*/ 0 w 6244914"/>
              <a:gd name="connsiteY11" fmla="*/ 1459540 h 4481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44914" h="4481287">
                <a:moveTo>
                  <a:pt x="743081" y="3021747"/>
                </a:moveTo>
                <a:lnTo>
                  <a:pt x="6244914" y="3021747"/>
                </a:lnTo>
                <a:lnTo>
                  <a:pt x="6244914" y="4481287"/>
                </a:lnTo>
                <a:lnTo>
                  <a:pt x="1475626" y="4481287"/>
                </a:lnTo>
                <a:close/>
                <a:moveTo>
                  <a:pt x="0" y="1510873"/>
                </a:moveTo>
                <a:lnTo>
                  <a:pt x="6244914" y="1510873"/>
                </a:lnTo>
                <a:lnTo>
                  <a:pt x="6244914" y="2970413"/>
                </a:lnTo>
                <a:lnTo>
                  <a:pt x="733392" y="2970413"/>
                </a:lnTo>
                <a:close/>
                <a:moveTo>
                  <a:pt x="723088" y="0"/>
                </a:moveTo>
                <a:lnTo>
                  <a:pt x="6244914" y="0"/>
                </a:lnTo>
                <a:lnTo>
                  <a:pt x="6244914" y="1459540"/>
                </a:lnTo>
                <a:lnTo>
                  <a:pt x="0" y="1459540"/>
                </a:lnTo>
                <a:close/>
              </a:path>
            </a:pathLst>
          </a:custGeom>
        </p:spPr>
        <p:txBody>
          <a:bodyPr wrap="square" anchor="ctr" anchorCtr="1">
            <a:noAutofit/>
          </a:bodyPr>
          <a:lstStyle>
            <a:lvl1pPr marL="0" indent="0">
              <a:buNone/>
              <a:defRPr/>
            </a:lvl1pPr>
          </a:lstStyle>
          <a:p>
            <a:r>
              <a:rPr lang="en-US"/>
              <a:t>Click icon to add picture</a:t>
            </a:r>
          </a:p>
        </p:txBody>
      </p:sp>
    </p:spTree>
    <p:extLst>
      <p:ext uri="{BB962C8B-B14F-4D97-AF65-F5344CB8AC3E}">
        <p14:creationId xmlns:p14="http://schemas.microsoft.com/office/powerpoint/2010/main" val="1933100067"/>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with picture (strip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8791" y="177283"/>
            <a:ext cx="8723920" cy="801663"/>
          </a:xfrm>
        </p:spPr>
        <p:txBody>
          <a:bodyPr/>
          <a:lstStyle/>
          <a:p>
            <a:r>
              <a:rPr lang="en-US"/>
              <a:t>Click to edit title</a:t>
            </a:r>
          </a:p>
        </p:txBody>
      </p:sp>
      <p:sp>
        <p:nvSpPr>
          <p:cNvPr id="4" name="Rectangle 3">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7" name="TextBox 6"/>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
        <p:nvSpPr>
          <p:cNvPr id="14" name="Text Placeholder 13"/>
          <p:cNvSpPr>
            <a:spLocks noGrp="1"/>
          </p:cNvSpPr>
          <p:nvPr>
            <p:ph type="body" sz="quarter" idx="11"/>
          </p:nvPr>
        </p:nvSpPr>
        <p:spPr>
          <a:xfrm>
            <a:off x="409576" y="1389063"/>
            <a:ext cx="5212292" cy="4662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p:cNvSpPr>
            <a:spLocks noGrp="1"/>
          </p:cNvSpPr>
          <p:nvPr>
            <p:ph type="pic" sz="quarter" idx="12"/>
          </p:nvPr>
        </p:nvSpPr>
        <p:spPr>
          <a:xfrm>
            <a:off x="5856088" y="1"/>
            <a:ext cx="6335912" cy="6263859"/>
          </a:xfrm>
          <a:custGeom>
            <a:avLst/>
            <a:gdLst>
              <a:gd name="connsiteX0" fmla="*/ 6335911 w 6335912"/>
              <a:gd name="connsiteY0" fmla="*/ 2555883 h 6263859"/>
              <a:gd name="connsiteX1" fmla="*/ 6335911 w 6335912"/>
              <a:gd name="connsiteY1" fmla="*/ 4093940 h 6263859"/>
              <a:gd name="connsiteX2" fmla="*/ 2473897 w 6335912"/>
              <a:gd name="connsiteY2" fmla="*/ 6182304 h 6263859"/>
              <a:gd name="connsiteX3" fmla="*/ 1634032 w 6335912"/>
              <a:gd name="connsiteY3" fmla="*/ 6022415 h 6263859"/>
              <a:gd name="connsiteX4" fmla="*/ 1557097 w 6335912"/>
              <a:gd name="connsiteY4" fmla="*/ 5909031 h 6263859"/>
              <a:gd name="connsiteX5" fmla="*/ 1504339 w 6335912"/>
              <a:gd name="connsiteY5" fmla="*/ 5782574 h 6263859"/>
              <a:gd name="connsiteX6" fmla="*/ 1830371 w 6335912"/>
              <a:gd name="connsiteY6" fmla="*/ 4992231 h 6263859"/>
              <a:gd name="connsiteX7" fmla="*/ 6335912 w 6335912"/>
              <a:gd name="connsiteY7" fmla="*/ 1016220 h 6263859"/>
              <a:gd name="connsiteX8" fmla="*/ 6335912 w 6335912"/>
              <a:gd name="connsiteY8" fmla="*/ 2459009 h 6263859"/>
              <a:gd name="connsiteX9" fmla="*/ 936517 w 6335912"/>
              <a:gd name="connsiteY9" fmla="*/ 5378703 h 6263859"/>
              <a:gd name="connsiteX10" fmla="*/ 148674 w 6335912"/>
              <a:gd name="connsiteY10" fmla="*/ 5228717 h 6263859"/>
              <a:gd name="connsiteX11" fmla="*/ 76504 w 6335912"/>
              <a:gd name="connsiteY11" fmla="*/ 5122356 h 6263859"/>
              <a:gd name="connsiteX12" fmla="*/ 27015 w 6335912"/>
              <a:gd name="connsiteY12" fmla="*/ 5003733 h 6263859"/>
              <a:gd name="connsiteX13" fmla="*/ 332851 w 6335912"/>
              <a:gd name="connsiteY13" fmla="*/ 4262345 h 6263859"/>
              <a:gd name="connsiteX14" fmla="*/ 5370853 w 6335912"/>
              <a:gd name="connsiteY14" fmla="*/ 0 h 6263859"/>
              <a:gd name="connsiteX15" fmla="*/ 6335912 w 6335912"/>
              <a:gd name="connsiteY15" fmla="*/ 0 h 6263859"/>
              <a:gd name="connsiteX16" fmla="*/ 6335910 w 6335912"/>
              <a:gd name="connsiteY16" fmla="*/ 920939 h 6263859"/>
              <a:gd name="connsiteX17" fmla="*/ 1426128 w 6335912"/>
              <a:gd name="connsiteY17" fmla="*/ 3575878 h 6263859"/>
              <a:gd name="connsiteX18" fmla="*/ 638286 w 6335912"/>
              <a:gd name="connsiteY18" fmla="*/ 3425891 h 6263859"/>
              <a:gd name="connsiteX19" fmla="*/ 566116 w 6335912"/>
              <a:gd name="connsiteY19" fmla="*/ 3319531 h 6263859"/>
              <a:gd name="connsiteX20" fmla="*/ 516627 w 6335912"/>
              <a:gd name="connsiteY20" fmla="*/ 3200907 h 6263859"/>
              <a:gd name="connsiteX21" fmla="*/ 822463 w 6335912"/>
              <a:gd name="connsiteY21" fmla="*/ 2459519 h 626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335912" h="6263859">
                <a:moveTo>
                  <a:pt x="6335911" y="2555883"/>
                </a:moveTo>
                <a:lnTo>
                  <a:pt x="6335911" y="4093940"/>
                </a:lnTo>
                <a:lnTo>
                  <a:pt x="2473897" y="6182304"/>
                </a:lnTo>
                <a:cubicBezTo>
                  <a:pt x="2186346" y="6337796"/>
                  <a:pt x="1836138" y="6263560"/>
                  <a:pt x="1634032" y="6022415"/>
                </a:cubicBezTo>
                <a:lnTo>
                  <a:pt x="1557097" y="5909031"/>
                </a:lnTo>
                <a:lnTo>
                  <a:pt x="1504339" y="5782574"/>
                </a:lnTo>
                <a:cubicBezTo>
                  <a:pt x="1413202" y="5481421"/>
                  <a:pt x="1542819" y="5147723"/>
                  <a:pt x="1830371" y="4992231"/>
                </a:cubicBezTo>
                <a:close/>
                <a:moveTo>
                  <a:pt x="6335912" y="1016220"/>
                </a:moveTo>
                <a:lnTo>
                  <a:pt x="6335912" y="2459009"/>
                </a:lnTo>
                <a:lnTo>
                  <a:pt x="936517" y="5378703"/>
                </a:lnTo>
                <a:cubicBezTo>
                  <a:pt x="666777" y="5524564"/>
                  <a:pt x="338262" y="5454925"/>
                  <a:pt x="148674" y="5228717"/>
                </a:cubicBezTo>
                <a:lnTo>
                  <a:pt x="76504" y="5122356"/>
                </a:lnTo>
                <a:lnTo>
                  <a:pt x="27015" y="5003733"/>
                </a:lnTo>
                <a:cubicBezTo>
                  <a:pt x="-58478" y="4721235"/>
                  <a:pt x="63112" y="4408205"/>
                  <a:pt x="332851" y="4262345"/>
                </a:cubicBezTo>
                <a:close/>
                <a:moveTo>
                  <a:pt x="5370853" y="0"/>
                </a:moveTo>
                <a:lnTo>
                  <a:pt x="6335912" y="0"/>
                </a:lnTo>
                <a:lnTo>
                  <a:pt x="6335910" y="920939"/>
                </a:lnTo>
                <a:lnTo>
                  <a:pt x="1426128" y="3575878"/>
                </a:lnTo>
                <a:cubicBezTo>
                  <a:pt x="1156389" y="3721738"/>
                  <a:pt x="827875" y="3652099"/>
                  <a:pt x="638286" y="3425891"/>
                </a:cubicBezTo>
                <a:lnTo>
                  <a:pt x="566116" y="3319531"/>
                </a:lnTo>
                <a:lnTo>
                  <a:pt x="516627" y="3200907"/>
                </a:lnTo>
                <a:cubicBezTo>
                  <a:pt x="431135" y="2918409"/>
                  <a:pt x="552724" y="2605379"/>
                  <a:pt x="822463" y="2459519"/>
                </a:cubicBezTo>
                <a:close/>
              </a:path>
            </a:pathLst>
          </a:custGeom>
        </p:spPr>
        <p:txBody>
          <a:bodyPr wrap="square" anchor="ctr" anchorCtr="1">
            <a:noAutofit/>
          </a:bodyPr>
          <a:lstStyle>
            <a:lvl1pPr marL="0" indent="0">
              <a:buNone/>
              <a:defRPr/>
            </a:lvl1pPr>
          </a:lstStyle>
          <a:p>
            <a:r>
              <a:rPr lang="en-US"/>
              <a:t>Click icon to add picture</a:t>
            </a:r>
          </a:p>
        </p:txBody>
      </p:sp>
    </p:spTree>
    <p:extLst>
      <p:ext uri="{BB962C8B-B14F-4D97-AF65-F5344CB8AC3E}">
        <p14:creationId xmlns:p14="http://schemas.microsoft.com/office/powerpoint/2010/main" val="73162486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096000" y="1"/>
            <a:ext cx="6095999" cy="6324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hasCustomPrompt="1"/>
          </p:nvPr>
        </p:nvSpPr>
        <p:spPr>
          <a:xfrm>
            <a:off x="361950" y="352977"/>
            <a:ext cx="5448300" cy="1418889"/>
          </a:xfrm>
        </p:spPr>
        <p:txBody>
          <a:bodyPr anchor="b"/>
          <a:lstStyle>
            <a:lvl1pPr algn="ctr">
              <a:defRPr sz="3200"/>
            </a:lvl1pPr>
          </a:lstStyle>
          <a:p>
            <a:r>
              <a:rPr lang="en-US"/>
              <a:t>Click to edit title</a:t>
            </a:r>
          </a:p>
        </p:txBody>
      </p:sp>
      <p:sp>
        <p:nvSpPr>
          <p:cNvPr id="4" name="Text Placeholder 3"/>
          <p:cNvSpPr>
            <a:spLocks noGrp="1"/>
          </p:cNvSpPr>
          <p:nvPr>
            <p:ph type="body" sz="half" idx="2"/>
          </p:nvPr>
        </p:nvSpPr>
        <p:spPr>
          <a:xfrm>
            <a:off x="361950" y="2043953"/>
            <a:ext cx="5448300" cy="3825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Rectangle 9">
            <a:extLst>
              <a:ext uri="{FF2B5EF4-FFF2-40B4-BE49-F238E27FC236}">
                <a16:creationId xmlns:a16="http://schemas.microsoft.com/office/drawing/2014/main" id="{9D265990-C2AC-43F4-A5F5-C94F93DD392D}"/>
              </a:ext>
            </a:extLst>
          </p:cNvPr>
          <p:cNvSpPr/>
          <p:nvPr userDrawn="1"/>
        </p:nvSpPr>
        <p:spPr>
          <a:xfrm>
            <a:off x="0" y="6320118"/>
            <a:ext cx="12192000" cy="537882"/>
          </a:xfrm>
          <a:prstGeom prst="rect">
            <a:avLst/>
          </a:prstGeom>
          <a:solidFill>
            <a:srgbClr val="0B2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67" y="6373156"/>
            <a:ext cx="2149533" cy="394974"/>
          </a:xfrm>
          <a:prstGeom prst="rect">
            <a:avLst/>
          </a:prstGeom>
        </p:spPr>
      </p:pic>
      <p:sp>
        <p:nvSpPr>
          <p:cNvPr id="13" name="TextBox 12"/>
          <p:cNvSpPr txBox="1"/>
          <p:nvPr userDrawn="1"/>
        </p:nvSpPr>
        <p:spPr>
          <a:xfrm>
            <a:off x="9719079" y="6398798"/>
            <a:ext cx="2472921" cy="369332"/>
          </a:xfrm>
          <a:prstGeom prst="rect">
            <a:avLst/>
          </a:prstGeom>
          <a:noFill/>
        </p:spPr>
        <p:txBody>
          <a:bodyPr wrap="none" rtlCol="0">
            <a:spAutoFit/>
          </a:bodyPr>
          <a:lstStyle/>
          <a:p>
            <a:pPr algn="r"/>
            <a:r>
              <a:rPr lang="en-US">
                <a:solidFill>
                  <a:schemeClr val="bg1"/>
                </a:solidFill>
                <a:latin typeface="AvenirNext LT Pro Regular" panose="020B0504020202020204" pitchFamily="34" charset="0"/>
              </a:rPr>
              <a:t>https://science.osti.gov/</a:t>
            </a:r>
          </a:p>
        </p:txBody>
      </p:sp>
    </p:spTree>
    <p:extLst>
      <p:ext uri="{BB962C8B-B14F-4D97-AF65-F5344CB8AC3E}">
        <p14:creationId xmlns:p14="http://schemas.microsoft.com/office/powerpoint/2010/main" val="2871717997"/>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8791" y="177283"/>
            <a:ext cx="11317044" cy="801663"/>
          </a:xfrm>
          <a:prstGeom prst="rect">
            <a:avLst/>
          </a:prstGeom>
        </p:spPr>
        <p:txBody>
          <a:bodyPr vert="horz" lIns="91440" tIns="45720" rIns="91440" bIns="45720" rtlCol="0" anchor="ctr">
            <a:normAutofit/>
          </a:bodyPr>
          <a:lstStyle/>
          <a:p>
            <a:r>
              <a:rPr lang="en-US"/>
              <a:t>Click to edit title</a:t>
            </a:r>
          </a:p>
        </p:txBody>
      </p:sp>
      <p:sp>
        <p:nvSpPr>
          <p:cNvPr id="3" name="Text Placeholder 2"/>
          <p:cNvSpPr>
            <a:spLocks noGrp="1"/>
          </p:cNvSpPr>
          <p:nvPr>
            <p:ph type="body" idx="1"/>
          </p:nvPr>
        </p:nvSpPr>
        <p:spPr>
          <a:xfrm>
            <a:off x="408791" y="1194099"/>
            <a:ext cx="11317044" cy="49828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4724400" y="6403005"/>
            <a:ext cx="2743200" cy="365125"/>
          </a:xfrm>
          <a:prstGeom prst="rect">
            <a:avLst/>
          </a:prstGeom>
        </p:spPr>
        <p:txBody>
          <a:bodyPr vert="horz" lIns="91440" tIns="45720" rIns="91440" bIns="45720" rtlCol="0" anchor="ctr"/>
          <a:lstStyle>
            <a:lvl1pPr algn="ctr">
              <a:defRPr sz="1400">
                <a:solidFill>
                  <a:schemeClr val="bg1"/>
                </a:solidFill>
                <a:latin typeface="AvenirNext LT Pro Regular" panose="020B0504020202020204" pitchFamily="34" charset="0"/>
              </a:defRPr>
            </a:lvl1pPr>
          </a:lstStyle>
          <a:p>
            <a:fld id="{835B6AD7-18B8-4C9C-AA70-ABD830A869AC}" type="slidenum">
              <a:rPr lang="en-US" smtClean="0"/>
              <a:pPr/>
              <a:t>‹#›</a:t>
            </a:fld>
            <a:endParaRPr lang="en-US"/>
          </a:p>
        </p:txBody>
      </p:sp>
    </p:spTree>
    <p:extLst>
      <p:ext uri="{BB962C8B-B14F-4D97-AF65-F5344CB8AC3E}">
        <p14:creationId xmlns:p14="http://schemas.microsoft.com/office/powerpoint/2010/main" val="3741765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Segoe UI Black" panose="020B0A02040204020203" pitchFamily="34" charset="0"/>
          <a:cs typeface="+mj-cs"/>
        </a:defRPr>
      </a:lvl1pPr>
    </p:titleStyle>
    <p:bodyStyle>
      <a:lvl1pPr marL="228600" indent="-22860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ClrTx/>
        <a:buFontTx/>
        <a:buChar char="◦"/>
        <a:defRPr sz="20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ClrTx/>
        <a:buFont typeface="Wingdings" panose="05000000000000000000" pitchFamily="2" charset="2"/>
        <a:buChar char="§"/>
        <a:defRPr sz="18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1.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A899E0-809B-46E5-9CA7-368D37C42E37}"/>
              </a:ext>
            </a:extLst>
          </p:cNvPr>
          <p:cNvSpPr>
            <a:spLocks noGrp="1"/>
          </p:cNvSpPr>
          <p:nvPr>
            <p:ph type="sldNum" sz="quarter" idx="12"/>
          </p:nvPr>
        </p:nvSpPr>
        <p:spPr>
          <a:xfrm>
            <a:off x="11436808" y="6308056"/>
            <a:ext cx="576296"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CA2777-A89F-4130-B308-73BB65955918}" type="slidenum">
              <a:rPr kumimoji="0" lang="en-US" sz="1000" b="0" i="0" u="none" strike="noStrike" kern="1200" cap="none" spc="0" normalizeH="0" baseline="0" noProof="0" smtClean="0">
                <a:ln>
                  <a:noFill/>
                </a:ln>
                <a:solidFill>
                  <a:srgbClr val="10436A">
                    <a:lumMod val="75000"/>
                  </a:srgbClr>
                </a:solidFill>
                <a:effectLst/>
                <a:uLnTx/>
                <a:uFillTx/>
                <a:latin typeface="AvenirNext LT Pro Regular"/>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000" b="0" i="0" u="none" strike="noStrike" kern="1200" cap="none" spc="0" normalizeH="0" baseline="0" noProof="0">
              <a:ln>
                <a:noFill/>
              </a:ln>
              <a:solidFill>
                <a:srgbClr val="0F3F66"/>
              </a:solidFill>
              <a:effectLst/>
              <a:uLnTx/>
              <a:uFillTx/>
              <a:latin typeface="Arial" charset="0"/>
              <a:ea typeface="+mn-ea"/>
              <a:cs typeface="+mn-cs"/>
            </a:endParaRPr>
          </a:p>
        </p:txBody>
      </p:sp>
      <p:sp>
        <p:nvSpPr>
          <p:cNvPr id="23" name="Rectangle 22">
            <a:extLst>
              <a:ext uri="{FF2B5EF4-FFF2-40B4-BE49-F238E27FC236}">
                <a16:creationId xmlns:a16="http://schemas.microsoft.com/office/drawing/2014/main" id="{61E319B0-40C1-4006-BDAD-053C6FD8ABA8}"/>
              </a:ext>
            </a:extLst>
          </p:cNvPr>
          <p:cNvSpPr/>
          <p:nvPr/>
        </p:nvSpPr>
        <p:spPr>
          <a:xfrm>
            <a:off x="102933" y="5233582"/>
            <a:ext cx="3966704" cy="1461939"/>
          </a:xfrm>
          <a:prstGeom prst="rect">
            <a:avLst/>
          </a:prstGeom>
          <a:noFill/>
        </p:spPr>
        <p:txBody>
          <a:bodyPr wrap="square">
            <a:spAutoFit/>
          </a:bodyPr>
          <a:lstStyle/>
          <a:p>
            <a:pPr lvl="0">
              <a:spcBef>
                <a:spcPts val="600"/>
              </a:spcBef>
              <a:defRPr/>
            </a:pPr>
            <a:r>
              <a:rPr lang="en-US" sz="1050" dirty="0">
                <a:solidFill>
                  <a:prstClr val="black"/>
                </a:solidFill>
                <a:cs typeface="Arial" panose="020B0604020202020204" pitchFamily="34" charset="0"/>
              </a:rPr>
              <a:t>P.U.P.A. Gilbert, D.R. Green, P. Mahoney, D. </a:t>
            </a:r>
            <a:r>
              <a:rPr lang="en-US" sz="1050" dirty="0" err="1">
                <a:solidFill>
                  <a:prstClr val="black"/>
                </a:solidFill>
                <a:cs typeface="Arial" panose="020B0604020202020204" pitchFamily="34" charset="0"/>
              </a:rPr>
              <a:t>Guatelli</a:t>
            </a:r>
            <a:r>
              <a:rPr lang="en-US" sz="1050" dirty="0">
                <a:solidFill>
                  <a:prstClr val="black"/>
                </a:solidFill>
                <a:cs typeface="Arial" panose="020B0604020202020204" pitchFamily="34" charset="0"/>
              </a:rPr>
              <a:t>-Steinberg, W.S. McGraw, E. Lagan, F.K. </a:t>
            </a:r>
            <a:r>
              <a:rPr lang="en-US" sz="1050" dirty="0" err="1">
                <a:solidFill>
                  <a:prstClr val="black"/>
                </a:solidFill>
                <a:cs typeface="Arial" panose="020B0604020202020204" pitchFamily="34" charset="0"/>
              </a:rPr>
              <a:t>Manthi</a:t>
            </a:r>
            <a:r>
              <a:rPr lang="en-US" sz="1050" dirty="0">
                <a:solidFill>
                  <a:prstClr val="black"/>
                </a:solidFill>
                <a:cs typeface="Arial" panose="020B0604020202020204" pitchFamily="34" charset="0"/>
              </a:rPr>
              <a:t>, S. </a:t>
            </a:r>
            <a:r>
              <a:rPr lang="en-US" sz="1050" dirty="0" err="1">
                <a:solidFill>
                  <a:prstClr val="black"/>
                </a:solidFill>
                <a:cs typeface="Arial" panose="020B0604020202020204" pitchFamily="34" charset="0"/>
              </a:rPr>
              <a:t>Muteti</a:t>
            </a:r>
            <a:r>
              <a:rPr lang="en-US" sz="1050" dirty="0">
                <a:solidFill>
                  <a:prstClr val="black"/>
                </a:solidFill>
                <a:cs typeface="Arial" panose="020B0604020202020204" pitchFamily="34" charset="0"/>
              </a:rPr>
              <a:t>, E. </a:t>
            </a:r>
            <a:r>
              <a:rPr lang="en-US" sz="1050" dirty="0" err="1">
                <a:solidFill>
                  <a:prstClr val="black"/>
                </a:solidFill>
                <a:cs typeface="Arial" panose="020B0604020202020204" pitchFamily="34" charset="0"/>
              </a:rPr>
              <a:t>Ndiema</a:t>
            </a:r>
            <a:r>
              <a:rPr lang="en-US" sz="1050" dirty="0">
                <a:solidFill>
                  <a:prstClr val="black"/>
                </a:solidFill>
                <a:cs typeface="Arial" panose="020B0604020202020204" pitchFamily="34" charset="0"/>
              </a:rPr>
              <a:t>, F. Ramirez </a:t>
            </a:r>
            <a:r>
              <a:rPr lang="en-US" sz="1050" dirty="0" err="1">
                <a:solidFill>
                  <a:prstClr val="black"/>
                </a:solidFill>
                <a:cs typeface="Arial" panose="020B0604020202020204" pitchFamily="34" charset="0"/>
              </a:rPr>
              <a:t>Rozzi</a:t>
            </a:r>
            <a:r>
              <a:rPr lang="en-US" sz="1050" dirty="0">
                <a:solidFill>
                  <a:prstClr val="black"/>
                </a:solidFill>
                <a:cs typeface="Arial" panose="020B0604020202020204" pitchFamily="34" charset="0"/>
              </a:rPr>
              <a:t>, C.A. </a:t>
            </a:r>
            <a:r>
              <a:rPr lang="en-US" sz="1050" dirty="0" err="1">
                <a:solidFill>
                  <a:prstClr val="black"/>
                </a:solidFill>
                <a:cs typeface="Arial" panose="020B0604020202020204" pitchFamily="34" charset="0"/>
              </a:rPr>
              <a:t>Stifler</a:t>
            </a:r>
            <a:r>
              <a:rPr lang="en-US" sz="1050" dirty="0">
                <a:solidFill>
                  <a:prstClr val="black"/>
                </a:solidFill>
                <a:cs typeface="Arial" panose="020B0604020202020204" pitchFamily="34" charset="0"/>
              </a:rPr>
              <a:t>, C.A. Schmidt, B. </a:t>
            </a:r>
            <a:r>
              <a:rPr lang="en-US" sz="1050" dirty="0" err="1">
                <a:solidFill>
                  <a:prstClr val="black"/>
                </a:solidFill>
                <a:cs typeface="Arial" panose="020B0604020202020204" pitchFamily="34" charset="0"/>
              </a:rPr>
              <a:t>Achinuq</a:t>
            </a:r>
            <a:r>
              <a:rPr lang="en-US" sz="1050" dirty="0">
                <a:solidFill>
                  <a:prstClr val="black"/>
                </a:solidFill>
                <a:cs typeface="Arial" panose="020B0604020202020204" pitchFamily="34" charset="0"/>
              </a:rPr>
              <a:t>, A. Scholl, B. Gilbert, and M.C. O’Hara, “Enamel nanocrystal misorientation increased with meat-eating and agriculture,” </a:t>
            </a:r>
            <a:r>
              <a:rPr lang="en-US" sz="1050" i="1" dirty="0">
                <a:cs typeface="Arial" panose="020B0604020202020204" pitchFamily="34" charset="0"/>
              </a:rPr>
              <a:t>Nature</a:t>
            </a:r>
            <a:r>
              <a:rPr lang="en-US" sz="1050" dirty="0">
                <a:solidFill>
                  <a:prstClr val="black"/>
                </a:solidFill>
                <a:cs typeface="Arial" panose="020B0604020202020204" pitchFamily="34" charset="0"/>
              </a:rPr>
              <a:t> </a:t>
            </a:r>
            <a:r>
              <a:rPr lang="en-US" sz="1050" b="1" dirty="0">
                <a:solidFill>
                  <a:prstClr val="black"/>
                </a:solidFill>
                <a:cs typeface="Arial" panose="020B0604020202020204" pitchFamily="34" charset="0"/>
              </a:rPr>
              <a:t>654</a:t>
            </a:r>
            <a:r>
              <a:rPr lang="en-US" sz="1050" dirty="0">
                <a:solidFill>
                  <a:prstClr val="black"/>
                </a:solidFill>
                <a:cs typeface="Arial" panose="020B0604020202020204" pitchFamily="34" charset="0"/>
              </a:rPr>
              <a:t>, 76 (2026), doi:10.1038/s41586-026-10583-8. </a:t>
            </a:r>
            <a:r>
              <a:rPr kumimoji="0" lang="en-US" sz="1050" b="0" i="0" u="none" strike="noStrike" kern="1200" cap="none" spc="0" normalizeH="0" baseline="0" noProof="0" dirty="0">
                <a:ln>
                  <a:noFill/>
                </a:ln>
                <a:solidFill>
                  <a:prstClr val="black"/>
                </a:solidFill>
                <a:effectLst/>
                <a:uLnTx/>
                <a:uFillTx/>
                <a:latin typeface="AvenirNext LT Pro Regular"/>
                <a:ea typeface="+mn-ea"/>
                <a:cs typeface="Arial" panose="020B0604020202020204" pitchFamily="34" charset="0"/>
              </a:rPr>
              <a:t>Work was performed at the ALS. </a:t>
            </a:r>
          </a:p>
          <a:p>
            <a:pPr marL="0" marR="0" lvl="0" indent="0" algn="l" defTabSz="914400" rtl="0" eaLnBrk="1" fontAlgn="auto" latinLnBrk="0" hangingPunct="1">
              <a:lnSpc>
                <a:spcPct val="100000"/>
              </a:lnSpc>
              <a:spcBef>
                <a:spcPts val="600"/>
              </a:spcBef>
              <a:spcAft>
                <a:spcPts val="0"/>
              </a:spcAft>
              <a:buClrTx/>
              <a:buSzTx/>
              <a:buFontTx/>
              <a:buNone/>
              <a:tabLst/>
              <a:defRPr/>
            </a:pPr>
            <a:br>
              <a:rPr kumimoji="0" lang="en-US" sz="1050" b="0" i="0" u="none" strike="noStrike" kern="1200" cap="none" spc="0" normalizeH="0" baseline="0" noProof="0" dirty="0">
                <a:ln>
                  <a:noFill/>
                </a:ln>
                <a:solidFill>
                  <a:prstClr val="black"/>
                </a:solidFill>
                <a:effectLst/>
                <a:uLnTx/>
                <a:uFillTx/>
                <a:latin typeface="AvenirNext LT Pro Regular"/>
                <a:ea typeface="+mn-ea"/>
                <a:cs typeface="Arial" panose="020B0604020202020204" pitchFamily="34" charset="0"/>
              </a:rPr>
            </a:br>
            <a:endParaRPr kumimoji="0" lang="en-US" sz="1050" b="0" i="0" u="none" strike="noStrike" kern="1200" cap="none" spc="0" normalizeH="0" baseline="0" noProof="0" dirty="0">
              <a:ln>
                <a:noFill/>
              </a:ln>
              <a:solidFill>
                <a:prstClr val="black"/>
              </a:solidFill>
              <a:effectLst/>
              <a:uLnTx/>
              <a:uFillTx/>
              <a:latin typeface="AvenirNext LT Pro Regular"/>
              <a:ea typeface="+mn-ea"/>
              <a:cs typeface="Arial" panose="020B0604020202020204" pitchFamily="34" charset="0"/>
            </a:endParaRPr>
          </a:p>
        </p:txBody>
      </p:sp>
      <p:sp>
        <p:nvSpPr>
          <p:cNvPr id="11" name="Title 1">
            <a:extLst>
              <a:ext uri="{FF2B5EF4-FFF2-40B4-BE49-F238E27FC236}">
                <a16:creationId xmlns:a16="http://schemas.microsoft.com/office/drawing/2014/main" id="{D7747B4D-9046-8D0D-DAD5-B6C30624EFD2}"/>
              </a:ext>
            </a:extLst>
          </p:cNvPr>
          <p:cNvSpPr>
            <a:spLocks noGrp="1"/>
          </p:cNvSpPr>
          <p:nvPr>
            <p:ph type="title"/>
          </p:nvPr>
        </p:nvSpPr>
        <p:spPr>
          <a:xfrm>
            <a:off x="145053" y="23286"/>
            <a:ext cx="11901893" cy="902525"/>
          </a:xfrm>
          <a:ln>
            <a:noFill/>
          </a:ln>
        </p:spPr>
        <p:txBody>
          <a:bodyPr>
            <a:normAutofit/>
          </a:bodyPr>
          <a:lstStyle/>
          <a:p>
            <a:pPr algn="ctr"/>
            <a:r>
              <a:rPr lang="en-US" sz="2800" dirty="0"/>
              <a:t>Microscopy Reveals How Early Human Diets Led to Tougher Teeth</a:t>
            </a:r>
          </a:p>
        </p:txBody>
      </p:sp>
      <p:sp>
        <p:nvSpPr>
          <p:cNvPr id="7" name="Rectangle 35">
            <a:extLst>
              <a:ext uri="{FF2B5EF4-FFF2-40B4-BE49-F238E27FC236}">
                <a16:creationId xmlns:a16="http://schemas.microsoft.com/office/drawing/2014/main" id="{322F0C1E-BB76-835D-DB74-01D75D303C0B}"/>
              </a:ext>
            </a:extLst>
          </p:cNvPr>
          <p:cNvSpPr>
            <a:spLocks noChangeArrowheads="1"/>
          </p:cNvSpPr>
          <p:nvPr/>
        </p:nvSpPr>
        <p:spPr bwMode="auto">
          <a:xfrm>
            <a:off x="4122390" y="658652"/>
            <a:ext cx="8017746" cy="5278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lvl="0" indent="0" algn="l" defTabSz="914400" rtl="0" eaLnBrk="1" fontAlgn="base" latinLnBrk="0" hangingPunct="1">
              <a:lnSpc>
                <a:spcPct val="100000"/>
              </a:lnSpc>
              <a:spcBef>
                <a:spcPct val="0"/>
              </a:spcBef>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Next LT Pro Bold"/>
                <a:ea typeface="Calibri" pitchFamily="34" charset="0"/>
                <a:cs typeface="Calibri"/>
              </a:rPr>
              <a:t>Scientific Achievement</a:t>
            </a:r>
          </a:p>
          <a:p>
            <a:pPr marL="114300" lvl="0" fontAlgn="base">
              <a:spcBef>
                <a:spcPct val="0"/>
              </a:spcBef>
              <a:spcAft>
                <a:spcPts val="600"/>
              </a:spcAft>
              <a:defRPr/>
            </a:pPr>
            <a:r>
              <a:rPr lang="en-US" sz="2200" dirty="0">
                <a:solidFill>
                  <a:prstClr val="black"/>
                </a:solidFill>
                <a:latin typeface="AvenirNext LT Pro Bold"/>
              </a:rPr>
              <a:t>Microscopy revealed that nanocrystal misorientation in tooth enamel tracked major dietary shifts in primates, contributing to enamel's resilience. </a:t>
            </a:r>
            <a:endParaRPr kumimoji="0" lang="en-US" sz="2200" b="0" i="0" u="none" strike="noStrike" kern="1200" cap="none" spc="0" normalizeH="0" baseline="0" noProof="0" dirty="0">
              <a:ln>
                <a:noFill/>
              </a:ln>
              <a:solidFill>
                <a:prstClr val="black"/>
              </a:solidFill>
              <a:effectLst/>
              <a:uLnTx/>
              <a:uFillTx/>
              <a:latin typeface="AvenirNext LT Pro Bold"/>
              <a:ea typeface="+mn-ea"/>
              <a:cs typeface="+mn-cs"/>
            </a:endParaRPr>
          </a:p>
          <a:p>
            <a:pPr marL="0" marR="0" lvl="0" indent="0" algn="l" defTabSz="914400" rtl="0" eaLnBrk="1" fontAlgn="base" latinLnBrk="0" hangingPunct="1">
              <a:lnSpc>
                <a:spcPct val="100000"/>
              </a:lnSpc>
              <a:spcBef>
                <a:spcPct val="0"/>
              </a:spcBef>
              <a:buClrTx/>
              <a:buSzTx/>
              <a:buFontTx/>
              <a:buNone/>
              <a:tabLst/>
              <a:defRPr/>
            </a:pPr>
            <a:r>
              <a:rPr kumimoji="0" lang="en-US" altLang="ja-JP" sz="2400" b="1" i="0" u="none" strike="noStrike" kern="1200" cap="none" spc="0" normalizeH="0" baseline="0" noProof="0" dirty="0">
                <a:ln>
                  <a:noFill/>
                </a:ln>
                <a:solidFill>
                  <a:prstClr val="black"/>
                </a:solidFill>
                <a:effectLst/>
                <a:uLnTx/>
                <a:uFillTx/>
                <a:latin typeface="AvenirNext LT Pro Bold"/>
                <a:ea typeface="Calibri" pitchFamily="34" charset="0"/>
                <a:cs typeface="Calibri"/>
              </a:rPr>
              <a:t>Significance </a:t>
            </a:r>
            <a:r>
              <a:rPr kumimoji="0" lang="en-US" altLang="ja-JP" sz="2400" b="1" i="0" u="none" strike="noStrike" kern="1200" cap="none" spc="0" normalizeH="0" baseline="0" noProof="0" dirty="0">
                <a:ln>
                  <a:noFill/>
                </a:ln>
                <a:solidFill>
                  <a:prstClr val="black"/>
                </a:solidFill>
                <a:effectLst/>
                <a:uLnTx/>
                <a:uFillTx/>
                <a:latin typeface="AvenirNext LT Pro Bold"/>
                <a:ea typeface="Calibri" panose="020F0502020204030204" pitchFamily="34" charset="0"/>
                <a:cs typeface="Calibri" panose="020F0502020204030204" pitchFamily="34" charset="0"/>
              </a:rPr>
              <a:t>and</a:t>
            </a:r>
            <a:r>
              <a:rPr kumimoji="0" lang="en-US" altLang="ja-JP" sz="2400" b="1" i="0" u="none" strike="noStrike" kern="1200" cap="none" spc="0" normalizeH="0" baseline="0" noProof="0" dirty="0">
                <a:ln>
                  <a:noFill/>
                </a:ln>
                <a:solidFill>
                  <a:prstClr val="black"/>
                </a:solidFill>
                <a:effectLst/>
                <a:uLnTx/>
                <a:uFillTx/>
                <a:latin typeface="AvenirNext LT Pro Bold"/>
                <a:ea typeface="Calibri" pitchFamily="34" charset="0"/>
                <a:cs typeface="Calibri"/>
              </a:rPr>
              <a:t> Impact</a:t>
            </a:r>
          </a:p>
          <a:p>
            <a:pPr marL="114300" lvl="0" fontAlgn="base">
              <a:spcBef>
                <a:spcPct val="0"/>
              </a:spcBef>
              <a:spcAft>
                <a:spcPts val="600"/>
              </a:spcAft>
              <a:defRPr/>
            </a:pPr>
            <a:r>
              <a:rPr lang="en-US" sz="2200" dirty="0">
                <a:solidFill>
                  <a:prstClr val="black"/>
                </a:solidFill>
                <a:latin typeface="AvenirNext LT Pro Bold"/>
              </a:rPr>
              <a:t>These structural details provide a blueprint for developing tougher, crack-resistant materials—including bioinspired composites, next-generation structural ceramics, and coatings.</a:t>
            </a:r>
            <a:br>
              <a:rPr kumimoji="0" lang="en-US" sz="2200" b="0" i="0" u="none" strike="noStrike" kern="1200" cap="none" spc="0" normalizeH="0" baseline="0" noProof="0" dirty="0">
                <a:ln>
                  <a:noFill/>
                </a:ln>
                <a:solidFill>
                  <a:prstClr val="black"/>
                </a:solidFill>
                <a:effectLst/>
                <a:uLnTx/>
                <a:uFillTx/>
                <a:latin typeface="AvenirNext LT Pro Bold"/>
                <a:ea typeface="+mn-ea"/>
                <a:cs typeface="+mn-cs"/>
              </a:rPr>
            </a:br>
            <a:r>
              <a:rPr kumimoji="0" lang="en-US" altLang="ja-JP" sz="2200" b="1" i="0" u="none" strike="noStrike" kern="1200" cap="none" spc="0" normalizeH="0" baseline="0" noProof="0" dirty="0">
                <a:ln>
                  <a:noFill/>
                </a:ln>
                <a:solidFill>
                  <a:prstClr val="black"/>
                </a:solidFill>
                <a:effectLst/>
                <a:uLnTx/>
                <a:uFillTx/>
                <a:latin typeface="AvenirNext LT Pro Bold"/>
                <a:ea typeface="Calibri" pitchFamily="34" charset="0"/>
                <a:cs typeface="Calibri"/>
              </a:rPr>
              <a:t>Research Details</a:t>
            </a:r>
          </a:p>
          <a:p>
            <a:pPr marL="457200" lvl="0" indent="-342900" fontAlgn="base">
              <a:spcBef>
                <a:spcPct val="0"/>
              </a:spcBef>
              <a:spcAft>
                <a:spcPts val="600"/>
              </a:spcAft>
              <a:buFont typeface="Arial" panose="020B0604020202020204" pitchFamily="34" charset="0"/>
              <a:buChar char="•"/>
              <a:defRPr/>
            </a:pPr>
            <a:r>
              <a:rPr lang="en-US" altLang="ja-JP" sz="2000" dirty="0">
                <a:solidFill>
                  <a:prstClr val="black"/>
                </a:solidFill>
                <a:latin typeface="AvenirNext LT Pro Bold"/>
                <a:ea typeface="Calibri" pitchFamily="34" charset="0"/>
                <a:cs typeface="Calibri"/>
              </a:rPr>
              <a:t>Researchers compared the tooth enamel of pre- and post-agriculture humans as well as primates with markedly different diets</a:t>
            </a:r>
          </a:p>
          <a:p>
            <a:pPr marL="457200" lvl="0" indent="-342900" fontAlgn="base">
              <a:spcBef>
                <a:spcPct val="0"/>
              </a:spcBef>
              <a:spcAft>
                <a:spcPts val="600"/>
              </a:spcAft>
              <a:buFont typeface="Arial" panose="020B0604020202020204" pitchFamily="34" charset="0"/>
              <a:buChar char="•"/>
              <a:defRPr/>
            </a:pPr>
            <a:r>
              <a:rPr lang="en-US" sz="2000" dirty="0"/>
              <a:t>X-ray photoemission electron microscopy at Advanced Light Source (ALS) beamline 11.0.1.1 revealed that enamel nanocrystal misorientation increased with diet hardness after humans transitioned to meat eating and an agricultural lifestyle.</a:t>
            </a:r>
            <a:endParaRPr kumimoji="0" lang="en-US" altLang="ja-JP" sz="2000" i="0" u="none" strike="noStrike" kern="1200" cap="none" spc="0" normalizeH="0" baseline="0" noProof="0" dirty="0">
              <a:ln>
                <a:noFill/>
              </a:ln>
              <a:solidFill>
                <a:prstClr val="black"/>
              </a:solidFill>
              <a:effectLst/>
              <a:uLnTx/>
              <a:uFillTx/>
              <a:latin typeface="AvenirNext LT Pro Bold"/>
              <a:ea typeface="Calibri" pitchFamily="34" charset="0"/>
              <a:cs typeface="Calibri"/>
            </a:endParaRPr>
          </a:p>
        </p:txBody>
      </p:sp>
      <p:pic>
        <p:nvPicPr>
          <p:cNvPr id="21" name="Picture 20" descr="0000_2016_ALS_Primary_Multiblue_SIgnature_RGB_ELCTRONIC.png">
            <a:extLst>
              <a:ext uri="{FF2B5EF4-FFF2-40B4-BE49-F238E27FC236}">
                <a16:creationId xmlns:a16="http://schemas.microsoft.com/office/drawing/2014/main" id="{E91A8843-D6D1-83BD-ED73-598872EC52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1408116" y="5820461"/>
            <a:ext cx="679268" cy="457200"/>
          </a:xfrm>
          <a:prstGeom prst="rect">
            <a:avLst/>
          </a:prstGeom>
        </p:spPr>
      </p:pic>
      <p:pic>
        <p:nvPicPr>
          <p:cNvPr id="22" name="Picture 21">
            <a:extLst>
              <a:ext uri="{FF2B5EF4-FFF2-40B4-BE49-F238E27FC236}">
                <a16:creationId xmlns:a16="http://schemas.microsoft.com/office/drawing/2014/main" id="{2426A68E-081E-2579-6CBC-3F109EEF0C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72397" y="5866061"/>
            <a:ext cx="281757" cy="365760"/>
          </a:xfrm>
          <a:prstGeom prst="rect">
            <a:avLst/>
          </a:prstGeom>
        </p:spPr>
      </p:pic>
      <p:pic>
        <p:nvPicPr>
          <p:cNvPr id="9" name="Picture 8">
            <a:extLst>
              <a:ext uri="{FF2B5EF4-FFF2-40B4-BE49-F238E27FC236}">
                <a16:creationId xmlns:a16="http://schemas.microsoft.com/office/drawing/2014/main" id="{9A2EF86B-2C05-CE4D-BD9E-61EEC3E075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5950" y="5893613"/>
            <a:ext cx="1138836" cy="384048"/>
          </a:xfrm>
          <a:prstGeom prst="rect">
            <a:avLst/>
          </a:prstGeom>
        </p:spPr>
      </p:pic>
      <p:pic>
        <p:nvPicPr>
          <p:cNvPr id="13" name="Graphic 12">
            <a:extLst>
              <a:ext uri="{FF2B5EF4-FFF2-40B4-BE49-F238E27FC236}">
                <a16:creationId xmlns:a16="http://schemas.microsoft.com/office/drawing/2014/main" id="{D5D657AD-8F31-394C-B435-AC59E30F8D9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5429" y="5940257"/>
            <a:ext cx="1003611" cy="274320"/>
          </a:xfrm>
          <a:prstGeom prst="rect">
            <a:avLst/>
          </a:prstGeom>
        </p:spPr>
      </p:pic>
      <p:pic>
        <p:nvPicPr>
          <p:cNvPr id="15" name="Graphic 14">
            <a:extLst>
              <a:ext uri="{FF2B5EF4-FFF2-40B4-BE49-F238E27FC236}">
                <a16:creationId xmlns:a16="http://schemas.microsoft.com/office/drawing/2014/main" id="{BE2BB20C-E149-6648-AD58-7D98EFCF071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4005" y="5847893"/>
            <a:ext cx="658368" cy="438912"/>
          </a:xfrm>
          <a:prstGeom prst="rect">
            <a:avLst/>
          </a:prstGeom>
        </p:spPr>
      </p:pic>
      <p:pic>
        <p:nvPicPr>
          <p:cNvPr id="17" name="Picture 16">
            <a:extLst>
              <a:ext uri="{FF2B5EF4-FFF2-40B4-BE49-F238E27FC236}">
                <a16:creationId xmlns:a16="http://schemas.microsoft.com/office/drawing/2014/main" id="{413E22BE-DC2B-2B4B-9EB4-925A74AEC41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27048" y="5915033"/>
            <a:ext cx="541240" cy="365760"/>
          </a:xfrm>
          <a:prstGeom prst="rect">
            <a:avLst/>
          </a:prstGeom>
        </p:spPr>
      </p:pic>
      <p:pic>
        <p:nvPicPr>
          <p:cNvPr id="18" name="Picture 17">
            <a:extLst>
              <a:ext uri="{FF2B5EF4-FFF2-40B4-BE49-F238E27FC236}">
                <a16:creationId xmlns:a16="http://schemas.microsoft.com/office/drawing/2014/main" id="{C212CB1C-C9C0-AB47-A19D-7B88E83F8008}"/>
              </a:ext>
            </a:extLst>
          </p:cNvPr>
          <p:cNvPicPr>
            <a:picLocks noChangeAspect="1"/>
          </p:cNvPicPr>
          <p:nvPr/>
        </p:nvPicPr>
        <p:blipFill>
          <a:blip r:embed="rId11"/>
          <a:stretch>
            <a:fillRect/>
          </a:stretch>
        </p:blipFill>
        <p:spPr>
          <a:xfrm>
            <a:off x="8032740" y="5838734"/>
            <a:ext cx="838647" cy="475488"/>
          </a:xfrm>
          <a:prstGeom prst="rect">
            <a:avLst/>
          </a:prstGeom>
        </p:spPr>
      </p:pic>
      <p:pic>
        <p:nvPicPr>
          <p:cNvPr id="19" name="Picture 18">
            <a:extLst>
              <a:ext uri="{FF2B5EF4-FFF2-40B4-BE49-F238E27FC236}">
                <a16:creationId xmlns:a16="http://schemas.microsoft.com/office/drawing/2014/main" id="{A3A589A7-B97C-9343-B432-AD3D1A0CDFC9}"/>
              </a:ext>
            </a:extLst>
          </p:cNvPr>
          <p:cNvPicPr>
            <a:picLocks noChangeAspect="1"/>
          </p:cNvPicPr>
          <p:nvPr/>
        </p:nvPicPr>
        <p:blipFill>
          <a:blip r:embed="rId12"/>
          <a:stretch>
            <a:fillRect/>
          </a:stretch>
        </p:blipFill>
        <p:spPr>
          <a:xfrm>
            <a:off x="6979357" y="5830893"/>
            <a:ext cx="865440" cy="274320"/>
          </a:xfrm>
          <a:prstGeom prst="rect">
            <a:avLst/>
          </a:prstGeom>
        </p:spPr>
      </p:pic>
      <p:pic>
        <p:nvPicPr>
          <p:cNvPr id="24" name="Graphic 23">
            <a:extLst>
              <a:ext uri="{FF2B5EF4-FFF2-40B4-BE49-F238E27FC236}">
                <a16:creationId xmlns:a16="http://schemas.microsoft.com/office/drawing/2014/main" id="{852ECE52-23E5-AB45-A594-A199D797ACE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268377" y="6103925"/>
            <a:ext cx="625856" cy="182880"/>
          </a:xfrm>
          <a:prstGeom prst="rect">
            <a:avLst/>
          </a:prstGeom>
        </p:spPr>
      </p:pic>
      <p:sp>
        <p:nvSpPr>
          <p:cNvPr id="28" name="TextBox 27">
            <a:extLst>
              <a:ext uri="{FF2B5EF4-FFF2-40B4-BE49-F238E27FC236}">
                <a16:creationId xmlns:a16="http://schemas.microsoft.com/office/drawing/2014/main" id="{8D0C603E-12C2-094B-A309-F7ADA0E04931}"/>
              </a:ext>
            </a:extLst>
          </p:cNvPr>
          <p:cNvSpPr txBox="1"/>
          <p:nvPr/>
        </p:nvSpPr>
        <p:spPr>
          <a:xfrm>
            <a:off x="78987" y="2811512"/>
            <a:ext cx="4032058" cy="2400657"/>
          </a:xfrm>
          <a:prstGeom prst="rect">
            <a:avLst/>
          </a:prstGeom>
          <a:noFill/>
        </p:spPr>
        <p:txBody>
          <a:bodyPr wrap="square" rtlCol="0">
            <a:spAutoFit/>
          </a:bodyPr>
          <a:lstStyle/>
          <a:p>
            <a:pPr lvl="0" fontAlgn="base">
              <a:spcBef>
                <a:spcPct val="0"/>
              </a:spcBef>
              <a:spcAft>
                <a:spcPct val="0"/>
              </a:spcAft>
              <a:defRPr/>
            </a:pPr>
            <a:r>
              <a:rPr lang="en-US" sz="1500" dirty="0"/>
              <a:t>X-ray photoemission electron microscopy (XPEEM) data of human tooth enamel. Each color indicates the angle of the nanocrystal in relation to the X-ray beam. Nanocrystals of the same color are oriented in the same direction. Left, mostly green: pre-agriculture tooth enamel had lower misorientation. Right, magenta/green mixture: agriculture-based diet requiring more resilient teeth, corresponding to increased nanocrystal misorientation. Scale bars: 5 µm</a:t>
            </a:r>
          </a:p>
        </p:txBody>
      </p:sp>
      <p:pic>
        <p:nvPicPr>
          <p:cNvPr id="4" name="Picture 3">
            <a:extLst>
              <a:ext uri="{FF2B5EF4-FFF2-40B4-BE49-F238E27FC236}">
                <a16:creationId xmlns:a16="http://schemas.microsoft.com/office/drawing/2014/main" id="{9619A198-46E9-6BC1-4E9C-06AAA88727A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884962" y="5813917"/>
            <a:ext cx="332453" cy="502920"/>
          </a:xfrm>
          <a:prstGeom prst="rect">
            <a:avLst/>
          </a:prstGeom>
        </p:spPr>
      </p:pic>
      <p:pic>
        <p:nvPicPr>
          <p:cNvPr id="2" name="Picture 1">
            <a:extLst>
              <a:ext uri="{FF2B5EF4-FFF2-40B4-BE49-F238E27FC236}">
                <a16:creationId xmlns:a16="http://schemas.microsoft.com/office/drawing/2014/main" id="{C3D1538C-B1D8-D3EE-C219-B6456A0EA50A}"/>
              </a:ext>
            </a:extLst>
          </p:cNvPr>
          <p:cNvPicPr>
            <a:picLocks noChangeAspect="1"/>
          </p:cNvPicPr>
          <p:nvPr/>
        </p:nvPicPr>
        <p:blipFill rotWithShape="1">
          <a:blip r:embed="rId16"/>
          <a:srcRect l="11485" t="20000" r="10737" b="27507"/>
          <a:stretch/>
        </p:blipFill>
        <p:spPr>
          <a:xfrm>
            <a:off x="6328707" y="6001813"/>
            <a:ext cx="666100" cy="287999"/>
          </a:xfrm>
          <a:prstGeom prst="rect">
            <a:avLst/>
          </a:prstGeom>
        </p:spPr>
      </p:pic>
      <p:grpSp>
        <p:nvGrpSpPr>
          <p:cNvPr id="5" name="Group 4">
            <a:extLst>
              <a:ext uri="{FF2B5EF4-FFF2-40B4-BE49-F238E27FC236}">
                <a16:creationId xmlns:a16="http://schemas.microsoft.com/office/drawing/2014/main" id="{140555BF-506A-C64D-B177-CADBE95C6923}"/>
              </a:ext>
            </a:extLst>
          </p:cNvPr>
          <p:cNvGrpSpPr/>
          <p:nvPr/>
        </p:nvGrpSpPr>
        <p:grpSpPr>
          <a:xfrm>
            <a:off x="102933" y="737235"/>
            <a:ext cx="4008112" cy="2102155"/>
            <a:chOff x="102933" y="666115"/>
            <a:chExt cx="4008112" cy="2102155"/>
          </a:xfrm>
        </p:grpSpPr>
        <p:pic>
          <p:nvPicPr>
            <p:cNvPr id="27" name="Picture 26">
              <a:extLst>
                <a:ext uri="{FF2B5EF4-FFF2-40B4-BE49-F238E27FC236}">
                  <a16:creationId xmlns:a16="http://schemas.microsoft.com/office/drawing/2014/main" id="{90A2D8C3-9DEB-984E-B2B6-8B72568F3FFD}"/>
                </a:ext>
              </a:extLst>
            </p:cNvPr>
            <p:cNvPicPr>
              <a:picLocks noChangeAspect="1"/>
            </p:cNvPicPr>
            <p:nvPr/>
          </p:nvPicPr>
          <p:blipFill rotWithShape="1">
            <a:blip r:embed="rId17">
              <a:extLst>
                <a:ext uri="{28A0092B-C50C-407E-A947-70E740481C1C}">
                  <a14:useLocalDpi xmlns:a14="http://schemas.microsoft.com/office/drawing/2010/main" val="0"/>
                </a:ext>
              </a:extLst>
            </a:blip>
            <a:srcRect t="1961" r="33033" b="62092"/>
            <a:stretch/>
          </p:blipFill>
          <p:spPr>
            <a:xfrm>
              <a:off x="127469" y="666115"/>
              <a:ext cx="3983576" cy="2102155"/>
            </a:xfrm>
            <a:prstGeom prst="rect">
              <a:avLst/>
            </a:prstGeom>
          </p:spPr>
        </p:pic>
        <p:sp>
          <p:nvSpPr>
            <p:cNvPr id="20" name="Rectangle 19">
              <a:extLst>
                <a:ext uri="{FF2B5EF4-FFF2-40B4-BE49-F238E27FC236}">
                  <a16:creationId xmlns:a16="http://schemas.microsoft.com/office/drawing/2014/main" id="{DF8FE3CA-DCDD-7446-9CB6-8054A4206726}"/>
                </a:ext>
              </a:extLst>
            </p:cNvPr>
            <p:cNvSpPr/>
            <p:nvPr/>
          </p:nvSpPr>
          <p:spPr>
            <a:xfrm>
              <a:off x="152091" y="691375"/>
              <a:ext cx="1923973" cy="405297"/>
            </a:xfrm>
            <a:prstGeom prst="rect">
              <a:avLst/>
            </a:prstGeom>
            <a:solidFill>
              <a:srgbClr val="00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8BE6BFE-E785-364D-BD01-76647696456F}"/>
                </a:ext>
              </a:extLst>
            </p:cNvPr>
            <p:cNvSpPr txBox="1"/>
            <p:nvPr/>
          </p:nvSpPr>
          <p:spPr>
            <a:xfrm>
              <a:off x="102933" y="709357"/>
              <a:ext cx="1941557" cy="369332"/>
            </a:xfrm>
            <a:prstGeom prst="rect">
              <a:avLst/>
            </a:prstGeom>
            <a:noFill/>
          </p:spPr>
          <p:txBody>
            <a:bodyPr wrap="none" rtlCol="0">
              <a:spAutoFit/>
            </a:bodyPr>
            <a:lstStyle/>
            <a:p>
              <a:r>
                <a:rPr lang="en-US" b="1" dirty="0">
                  <a:solidFill>
                    <a:schemeClr val="bg1"/>
                  </a:solidFill>
                  <a:latin typeface="Arial" panose="020B0604020202020204" pitchFamily="34" charset="0"/>
                  <a:cs typeface="Arial" panose="020B0604020202020204" pitchFamily="34" charset="0"/>
                </a:rPr>
                <a:t>40,000 years BP</a:t>
              </a:r>
            </a:p>
          </p:txBody>
        </p:sp>
        <p:sp>
          <p:nvSpPr>
            <p:cNvPr id="31" name="Rectangle 30">
              <a:extLst>
                <a:ext uri="{FF2B5EF4-FFF2-40B4-BE49-F238E27FC236}">
                  <a16:creationId xmlns:a16="http://schemas.microsoft.com/office/drawing/2014/main" id="{C6B8B433-8134-C041-B58C-B5F9AEA3392D}"/>
                </a:ext>
              </a:extLst>
            </p:cNvPr>
            <p:cNvSpPr/>
            <p:nvPr/>
          </p:nvSpPr>
          <p:spPr>
            <a:xfrm>
              <a:off x="2162796" y="700227"/>
              <a:ext cx="1923973" cy="405297"/>
            </a:xfrm>
            <a:prstGeom prst="rect">
              <a:avLst/>
            </a:prstGeom>
            <a:solidFill>
              <a:srgbClr val="00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A838555E-7C2A-4247-8CA4-70A134686DB3}"/>
                </a:ext>
              </a:extLst>
            </p:cNvPr>
            <p:cNvSpPr txBox="1"/>
            <p:nvPr/>
          </p:nvSpPr>
          <p:spPr>
            <a:xfrm>
              <a:off x="2128817" y="703256"/>
              <a:ext cx="1813317" cy="369332"/>
            </a:xfrm>
            <a:prstGeom prst="rect">
              <a:avLst/>
            </a:prstGeom>
            <a:noFill/>
          </p:spPr>
          <p:txBody>
            <a:bodyPr wrap="none" rtlCol="0">
              <a:spAutoFit/>
            </a:bodyPr>
            <a:lstStyle/>
            <a:p>
              <a:r>
                <a:rPr lang="en-US" b="1" dirty="0">
                  <a:solidFill>
                    <a:schemeClr val="bg1"/>
                  </a:solidFill>
                  <a:latin typeface="Arial" panose="020B0604020202020204" pitchFamily="34" charset="0"/>
                  <a:cs typeface="Arial" panose="020B0604020202020204" pitchFamily="34" charset="0"/>
                </a:rPr>
                <a:t>1,500 years BP</a:t>
              </a:r>
            </a:p>
          </p:txBody>
        </p:sp>
      </p:grpSp>
    </p:spTree>
    <p:extLst>
      <p:ext uri="{BB962C8B-B14F-4D97-AF65-F5344CB8AC3E}">
        <p14:creationId xmlns:p14="http://schemas.microsoft.com/office/powerpoint/2010/main" val="2756173613"/>
      </p:ext>
    </p:extLst>
  </p:cSld>
  <p:clrMapOvr>
    <a:masterClrMapping/>
  </p:clrMapOvr>
</p:sld>
</file>

<file path=ppt/theme/theme1.xml><?xml version="1.0" encoding="utf-8"?>
<a:theme xmlns:a="http://schemas.openxmlformats.org/drawingml/2006/main" name="1_Office Theme">
  <a:themeElements>
    <a:clrScheme name="New Science">
      <a:dk1>
        <a:sysClr val="windowText" lastClr="000000"/>
      </a:dk1>
      <a:lt1>
        <a:sysClr val="window" lastClr="FFFFFF"/>
      </a:lt1>
      <a:dk2>
        <a:srgbClr val="44546A"/>
      </a:dk2>
      <a:lt2>
        <a:srgbClr val="E7E6E6"/>
      </a:lt2>
      <a:accent1>
        <a:srgbClr val="10436A"/>
      </a:accent1>
      <a:accent2>
        <a:srgbClr val="92DCE5"/>
      </a:accent2>
      <a:accent3>
        <a:srgbClr val="D64933"/>
      </a:accent3>
      <a:accent4>
        <a:srgbClr val="7C7C7C"/>
      </a:accent4>
      <a:accent5>
        <a:srgbClr val="EFCB68"/>
      </a:accent5>
      <a:accent6>
        <a:srgbClr val="70AD47"/>
      </a:accent6>
      <a:hlink>
        <a:srgbClr val="0563C1"/>
      </a:hlink>
      <a:folHlink>
        <a:srgbClr val="954F72"/>
      </a:folHlink>
    </a:clrScheme>
    <a:fontScheme name="SC new">
      <a:majorFont>
        <a:latin typeface="AvenirNext LT Pro Bold"/>
        <a:ea typeface=""/>
        <a:cs typeface=""/>
      </a:majorFont>
      <a:minorFont>
        <a:latin typeface="AvenirNext LT Pro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C PowerPoint base template for staff.potx" id="{4612F961-56E9-4EB7-9A44-11671DE64C64}" vid="{D4CA479C-CAD5-4C1B-93CE-2627735869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57405</TotalTime>
  <Words>927</Words>
  <Application>Microsoft Macintosh PowerPoint</Application>
  <PresentationFormat>Widescreen</PresentationFormat>
  <Paragraphs>26</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AvenirNext LT Pro Bold</vt:lpstr>
      <vt:lpstr>AvenirNext LT Pro Regular</vt:lpstr>
      <vt:lpstr>Segoe UI Black</vt:lpstr>
      <vt:lpstr>Arial</vt:lpstr>
      <vt:lpstr>Arial Black</vt:lpstr>
      <vt:lpstr>Avenir Next LT Pro</vt:lpstr>
      <vt:lpstr>Calibri</vt:lpstr>
      <vt:lpstr>Wingdings</vt:lpstr>
      <vt:lpstr>1_Office Theme</vt:lpstr>
      <vt:lpstr>Microscopy Reveals How Early Human Diets Led to Tougher Teeth</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Tracking Platinum Movement on Fuel-Cell Electrodes</dc:title>
  <dc:creator>Dava Keavney</dc:creator>
  <cp:lastModifiedBy>Cindy Lee</cp:lastModifiedBy>
  <cp:revision>569</cp:revision>
  <cp:lastPrinted>2026-08-07T01:57:57Z</cp:lastPrinted>
  <dcterms:created xsi:type="dcterms:W3CDTF">2024-01-05T19:34:06Z</dcterms:created>
  <dcterms:modified xsi:type="dcterms:W3CDTF">2026-08-13T22:12:16Z</dcterms:modified>
</cp:coreProperties>
</file>